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8" r:id="rId2"/>
    <p:sldId id="260" r:id="rId3"/>
    <p:sldId id="259" r:id="rId4"/>
    <p:sldId id="261" r:id="rId5"/>
    <p:sldId id="262" r:id="rId6"/>
    <p:sldId id="264" r:id="rId7"/>
    <p:sldId id="263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4628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88CC0-D894-4876-AC0E-267DD3E44DB8}" type="datetimeFigureOut">
              <a:rPr lang="en-GB" smtClean="0"/>
              <a:t>13/01/2015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AC41D-E2CC-49A1-9FB7-FF7E2169BA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972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49BA-B522-4410-842B-658CBFDF7749}" type="datetime1">
              <a:rPr lang="en-GB" smtClean="0"/>
              <a:t>13/01/2015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F5F7-E9D2-49CC-81FA-BF9347E0D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47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10E6-F53F-4084-939D-356E3B06FAE4}" type="datetime1">
              <a:rPr lang="en-GB" smtClean="0"/>
              <a:t>13/01/2015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F5F7-E9D2-49CC-81FA-BF9347E0D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27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3FFF1-5493-4756-88E0-DA0E2FB2078E}" type="datetime1">
              <a:rPr lang="en-GB" smtClean="0"/>
              <a:t>13/01/2015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F5F7-E9D2-49CC-81FA-BF9347E0D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97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52ADB-8493-40D9-B043-D8F75CB1AF3D}" type="datetime1">
              <a:rPr lang="en-GB" smtClean="0"/>
              <a:t>13/01/2015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F5F7-E9D2-49CC-81FA-BF9347E0D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560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FFCB-BCB1-4418-A2BF-405DE12FBB7E}" type="datetime1">
              <a:rPr lang="en-GB" smtClean="0"/>
              <a:t>13/01/2015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F5F7-E9D2-49CC-81FA-BF9347E0D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01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2FE2-0EA8-4427-B0A6-8C3A9C6B66E9}" type="datetime1">
              <a:rPr lang="en-GB" smtClean="0"/>
              <a:t>13/01/2015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F5F7-E9D2-49CC-81FA-BF9347E0D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23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DDBD-458F-4424-9ED0-F7150301C873}" type="datetime1">
              <a:rPr lang="en-GB" smtClean="0"/>
              <a:t>13/01/2015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F5F7-E9D2-49CC-81FA-BF9347E0D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59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C6DE-72F0-49B3-913D-B37F09014B22}" type="datetime1">
              <a:rPr lang="en-GB" smtClean="0"/>
              <a:t>13/01/2015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F5F7-E9D2-49CC-81FA-BF9347E0D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98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47DD-CB6D-41BD-AE17-DDADC3A24E1F}" type="datetime1">
              <a:rPr lang="en-GB" smtClean="0"/>
              <a:t>13/01/2015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F5F7-E9D2-49CC-81FA-BF9347E0D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97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4C4A-42C9-490F-8D2F-6B01E5789889}" type="datetime1">
              <a:rPr lang="en-GB" smtClean="0"/>
              <a:t>13/01/2015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F5F7-E9D2-49CC-81FA-BF9347E0D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944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4D8F-08FB-4121-9581-EDCBDD94E756}" type="datetime1">
              <a:rPr lang="en-GB" smtClean="0"/>
              <a:t>13/01/2015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F5F7-E9D2-49CC-81FA-BF9347E0D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883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B7754-9B1A-4C8F-B542-4AE0A86222C6}" type="datetime1">
              <a:rPr lang="en-GB" smtClean="0"/>
              <a:t>13/01/2015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3F5F7-E9D2-49CC-81FA-BF9347E0D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08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.borg@nalc.gov.u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lc.gov.uk/library/publications/801-good-councillors-guide/fil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lc.gov.uk/publication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eateacouncil.nalc.gov.uk/background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eateacouncil.nalc.gov.uk/background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48000"/>
            <a:ext cx="6400800" cy="1590799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en-GB" sz="4600" b="1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GB" sz="9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0000"/>
              </a:lnSpc>
            </a:pPr>
            <a:r>
              <a:rPr lang="en-GB" sz="2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 Borg</a:t>
            </a:r>
          </a:p>
          <a:p>
            <a:pPr algn="l">
              <a:lnSpc>
                <a:spcPct val="90000"/>
              </a:lnSpc>
            </a:pPr>
            <a:r>
              <a:rPr lang="en-GB" sz="2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&amp; Development Manager</a:t>
            </a:r>
            <a:endParaRPr lang="en-GB" sz="2600" b="1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black">
          <a:xfrm>
            <a:off x="0" y="0"/>
            <a:ext cx="1295400" cy="6858000"/>
          </a:xfrm>
          <a:prstGeom prst="rect">
            <a:avLst/>
          </a:prstGeom>
          <a:solidFill>
            <a:srgbClr val="0F04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008A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pic>
        <p:nvPicPr>
          <p:cNvPr id="2060" name="Picture 12" descr="NALC logo 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415" y="5780088"/>
            <a:ext cx="2089151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23865" y="631681"/>
            <a:ext cx="72909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/>
              <a:t>How To Create A New Local (Community Or Parish)  Council</a:t>
            </a:r>
            <a:r>
              <a:rPr lang="en-GB" sz="3200" b="1" dirty="0"/>
              <a:t> </a:t>
            </a:r>
            <a:endParaRPr lang="en-GB" sz="3200" b="1" dirty="0" smtClean="0"/>
          </a:p>
          <a:p>
            <a:pPr algn="ctr"/>
            <a:endParaRPr lang="en-GB" sz="16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/>
              <a:t>NALC / VAC Create A Council </a:t>
            </a:r>
            <a:r>
              <a:rPr lang="en-GB" sz="2000" b="1" dirty="0" smtClean="0"/>
              <a:t>Workshop</a:t>
            </a:r>
          </a:p>
          <a:p>
            <a:endParaRPr lang="en-GB" sz="1600" b="1" i="1" dirty="0" smtClean="0"/>
          </a:p>
          <a:p>
            <a:r>
              <a:rPr lang="en-GB" sz="1600" b="1" i="1" dirty="0" smtClean="0"/>
              <a:t>13:00 </a:t>
            </a:r>
            <a:r>
              <a:rPr lang="en-GB" sz="1600" b="1" i="1" dirty="0"/>
              <a:t>– 15:00 – Voluntary Action Camden Offices, 293-299 Kentish Town Road, London, NW5 </a:t>
            </a:r>
            <a:r>
              <a:rPr lang="en-GB" sz="1600" b="1" i="1" dirty="0" smtClean="0"/>
              <a:t>2TJ</a:t>
            </a:r>
          </a:p>
          <a:p>
            <a:endParaRPr lang="en-GB" sz="1600" b="1" i="1" dirty="0"/>
          </a:p>
          <a:p>
            <a:r>
              <a:rPr lang="en-GB" sz="1600" b="1" i="1" dirty="0" smtClean="0"/>
              <a:t>Session Timings: 13:10 – 13:55</a:t>
            </a:r>
            <a:endParaRPr lang="en-GB" sz="1600" dirty="0"/>
          </a:p>
          <a:p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5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F5F7-E9D2-49CC-81FA-BF9347E0D474}" type="slidenum">
              <a:rPr lang="en-GB" smtClean="0"/>
              <a:t>10</a:t>
            </a:fld>
            <a:endParaRPr lang="en-GB"/>
          </a:p>
        </p:txBody>
      </p:sp>
      <p:pic>
        <p:nvPicPr>
          <p:cNvPr id="5" name="Picture 12" descr="NALC logo 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414" y="5780088"/>
            <a:ext cx="2089151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15616" y="764703"/>
            <a:ext cx="7200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Questions &amp; Answers</a:t>
            </a:r>
          </a:p>
          <a:p>
            <a:pPr algn="ctr"/>
            <a:endParaRPr lang="en-GB" sz="2000" b="1" dirty="0" smtClean="0"/>
          </a:p>
          <a:p>
            <a:pPr algn="ctr"/>
            <a:r>
              <a:rPr lang="en-GB" sz="2000" b="1" dirty="0" smtClean="0">
                <a:hlinkClick r:id="rId3"/>
              </a:rPr>
              <a:t>chris.borg@nalc.gov.uk</a:t>
            </a:r>
            <a:r>
              <a:rPr lang="en-GB" sz="2000" b="1" dirty="0" smtClean="0"/>
              <a:t>;</a:t>
            </a:r>
          </a:p>
          <a:p>
            <a:pPr algn="ctr"/>
            <a:r>
              <a:rPr lang="en-GB" sz="2000" b="1" dirty="0" smtClean="0"/>
              <a:t>020 7290 0741</a:t>
            </a:r>
          </a:p>
          <a:p>
            <a:pPr algn="ctr"/>
            <a:r>
              <a:rPr lang="en-GB" sz="2000" b="1" dirty="0" smtClean="0"/>
              <a:t>http://www.nalc.gov.uk 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267577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NALC logo 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97144"/>
            <a:ext cx="2089151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15616" y="764703"/>
            <a:ext cx="7200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Summary</a:t>
            </a:r>
          </a:p>
          <a:p>
            <a:pPr algn="ctr"/>
            <a:endParaRPr lang="en-GB" sz="2000" b="1" dirty="0"/>
          </a:p>
          <a:p>
            <a:r>
              <a:rPr lang="en-GB" sz="2000" b="1" dirty="0" smtClean="0"/>
              <a:t>3.  Background;</a:t>
            </a:r>
          </a:p>
          <a:p>
            <a:r>
              <a:rPr lang="en-GB" sz="2000" b="1" dirty="0" smtClean="0"/>
              <a:t>4.  Benefits Of A Parish Council;</a:t>
            </a:r>
          </a:p>
          <a:p>
            <a:r>
              <a:rPr lang="en-GB" sz="2000" b="1" dirty="0" smtClean="0"/>
              <a:t>5.  Powers Of Parish Councils;</a:t>
            </a:r>
          </a:p>
          <a:p>
            <a:r>
              <a:rPr lang="en-GB" sz="2000" b="1" dirty="0" smtClean="0"/>
              <a:t>6.  How do you set one up?;</a:t>
            </a:r>
          </a:p>
          <a:p>
            <a:r>
              <a:rPr lang="en-GB" sz="2000" b="1" dirty="0" smtClean="0"/>
              <a:t>7.  It is being made easier to set one up;</a:t>
            </a:r>
          </a:p>
          <a:p>
            <a:r>
              <a:rPr lang="en-GB" sz="2000" b="1" dirty="0" smtClean="0"/>
              <a:t>8.  DCLG / NALC / CALC New Councils’ Programme 14-15;</a:t>
            </a:r>
          </a:p>
          <a:p>
            <a:r>
              <a:rPr lang="en-GB" sz="2000" b="1" dirty="0" smtClean="0"/>
              <a:t>9.  Summary; &amp;</a:t>
            </a:r>
          </a:p>
          <a:p>
            <a:r>
              <a:rPr lang="en-GB" sz="2000" b="1" dirty="0" smtClean="0"/>
              <a:t>10. Questions &amp; Answers</a:t>
            </a:r>
          </a:p>
          <a:p>
            <a:pPr algn="ctr"/>
            <a:endParaRPr lang="en-GB" sz="2000" b="1" dirty="0"/>
          </a:p>
          <a:p>
            <a:pPr algn="ctr"/>
            <a:endParaRPr lang="en-GB" sz="2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F5F7-E9D2-49CC-81FA-BF9347E0D47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62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NALC logo 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189538"/>
            <a:ext cx="2089151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15616" y="764703"/>
            <a:ext cx="720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Background</a:t>
            </a:r>
          </a:p>
          <a:p>
            <a:pPr algn="ctr"/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Parish councils created from Local Government Act, 1894;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They have grown in number across England since then;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There are now about 10,000 parish councils in England;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Most grassroots tier of local government; &amp;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Only growing tier of local government nationally. </a:t>
            </a:r>
            <a:endParaRPr lang="en-GB" sz="2000" b="1" dirty="0"/>
          </a:p>
          <a:p>
            <a:pPr algn="ctr"/>
            <a:endParaRPr lang="en-GB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8172400" y="594928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3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94163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NALC logo 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976938"/>
            <a:ext cx="2089151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F5F7-E9D2-49CC-81FA-BF9347E0D474}" type="slidenum">
              <a:rPr lang="en-GB" smtClean="0"/>
              <a:t>4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115616" y="764703"/>
            <a:ext cx="720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Benefits Of A Parish Council</a:t>
            </a:r>
            <a:endParaRPr lang="en-GB" sz="2000" b="1" dirty="0" smtClean="0"/>
          </a:p>
          <a:p>
            <a:pPr algn="ctr"/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Parish councils can raise their own council tax (a precept);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Most parish councillors live in the area they represent;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Decisions to fund something can be taken quicker;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Residents have a stronger voice on local issues; &amp;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Parish councils are accountable and statutory authorities. </a:t>
            </a:r>
            <a:endParaRPr lang="en-GB" sz="2000" b="1" dirty="0"/>
          </a:p>
          <a:p>
            <a:pPr algn="ctr"/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882789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965" y="404664"/>
            <a:ext cx="8229600" cy="1714202"/>
          </a:xfrm>
        </p:spPr>
        <p:txBody>
          <a:bodyPr>
            <a:normAutofit/>
          </a:bodyPr>
          <a:lstStyle/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4" name="Picture 12" descr="NALC logo 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414" y="5780088"/>
            <a:ext cx="2089151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F5F7-E9D2-49CC-81FA-BF9347E0D474}" type="slidenum">
              <a:rPr lang="en-GB" smtClean="0"/>
              <a:t>5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115616" y="764703"/>
            <a:ext cx="7200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Powers Of </a:t>
            </a:r>
            <a:r>
              <a:rPr lang="en-GB" sz="2000" b="1" dirty="0"/>
              <a:t>Parish </a:t>
            </a:r>
            <a:r>
              <a:rPr lang="en-GB" sz="2000" b="1" dirty="0" smtClean="0"/>
              <a:t>Councils</a:t>
            </a:r>
          </a:p>
          <a:p>
            <a:pPr algn="ctr"/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Have a range of traditional powers (e.g. maintaining war memorials);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Also have range of practical powers (e.g. maintaining street-lights);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Many parish councils manage parks and open spaces;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Many parish councils taking on increased numbers of services (such as managing recreation portfolios); &amp;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For a full list of parish council powers see </a:t>
            </a:r>
            <a:r>
              <a:rPr lang="en-GB" sz="2000" b="1" dirty="0" err="1" smtClean="0"/>
              <a:t>pps</a:t>
            </a:r>
            <a:r>
              <a:rPr lang="en-GB" sz="2000" b="1" dirty="0" smtClean="0"/>
              <a:t>. 58-62 of the </a:t>
            </a:r>
            <a:r>
              <a:rPr lang="en-GB" sz="2000" b="1" i="1" dirty="0" smtClean="0"/>
              <a:t>Good Councillors’ Guide </a:t>
            </a:r>
            <a:r>
              <a:rPr lang="en-GB" sz="2000" b="1" dirty="0"/>
              <a:t>at </a:t>
            </a:r>
            <a:r>
              <a:rPr lang="en-GB" sz="2000" b="1" dirty="0">
                <a:hlinkClick r:id="rId3"/>
              </a:rPr>
              <a:t>http://</a:t>
            </a:r>
            <a:r>
              <a:rPr lang="en-GB" sz="2000" b="1" dirty="0" smtClean="0">
                <a:hlinkClick r:id="rId3"/>
              </a:rPr>
              <a:t>www.nalc.gov.uk/library/publications/801-good-councillors-guide/file</a:t>
            </a:r>
            <a:r>
              <a:rPr lang="en-GB" sz="2000" b="1" dirty="0" smtClean="0"/>
              <a:t> .   </a:t>
            </a:r>
            <a:endParaRPr lang="en-GB" sz="2000" b="1" dirty="0"/>
          </a:p>
          <a:p>
            <a:pPr algn="ctr"/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214452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NALC logo 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414" y="5780088"/>
            <a:ext cx="2089151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F5F7-E9D2-49CC-81FA-BF9347E0D474}" type="slidenum">
              <a:rPr lang="en-GB" smtClean="0"/>
              <a:t>6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115616" y="764703"/>
            <a:ext cx="7200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How do you set one up?</a:t>
            </a:r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Two processes – either locally by a campaign group gathering signatures or top down by a principal authority triggering its own community governance review;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Usual route is for a campaign group within a defined area to gather signatures and petition its principal authority;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If requisite number of signatures are obtained a community governance review is triggered by the principal authority;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During a community governance review a principal authority must show that it has consulted all affected residents before deciding to create parish council or not; &amp;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The principal authority will make a final decision after a public referendum of </a:t>
            </a:r>
            <a:r>
              <a:rPr lang="en-GB" sz="2000" b="1" dirty="0"/>
              <a:t>affected residents (see </a:t>
            </a:r>
            <a:r>
              <a:rPr lang="en-GB" sz="2000" b="1" dirty="0">
                <a:hlinkClick r:id="rId3"/>
              </a:rPr>
              <a:t>http://</a:t>
            </a:r>
            <a:r>
              <a:rPr lang="en-GB" sz="2000" b="1" dirty="0" smtClean="0">
                <a:hlinkClick r:id="rId3"/>
              </a:rPr>
              <a:t>www.nalc.gov.uk/publications</a:t>
            </a:r>
            <a:r>
              <a:rPr lang="en-GB" sz="2000" b="1" dirty="0" smtClean="0"/>
              <a:t> ).   </a:t>
            </a:r>
            <a:endParaRPr lang="en-GB" sz="2000" b="1" dirty="0"/>
          </a:p>
          <a:p>
            <a:pPr algn="ctr"/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645018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NALC logo 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414" y="5780088"/>
            <a:ext cx="2089151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F5F7-E9D2-49CC-81FA-BF9347E0D474}" type="slidenum">
              <a:rPr lang="en-GB" smtClean="0"/>
              <a:t>7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115616" y="764703"/>
            <a:ext cx="7200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It is being made easier to set one </a:t>
            </a:r>
            <a:r>
              <a:rPr lang="en-GB" sz="2000" b="1" dirty="0" smtClean="0"/>
              <a:t>up</a:t>
            </a:r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DCLG recently responded to its own 2014 consultation </a:t>
            </a:r>
            <a:r>
              <a:rPr lang="en-GB" sz="2000" b="1" i="1" dirty="0" smtClean="0"/>
              <a:t>Making It Easier To Set Up Parish &amp; Town Councils</a:t>
            </a:r>
            <a:r>
              <a:rPr lang="en-GB" sz="2000" b="1" dirty="0" smtClean="0"/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Three new measures being introduced – to reduce the number of signatures needed on a petition; to force principal authorities to complete reviews within 12 months; and to allow Neighbourhood Forums passed referendum to trigger a review by simply applying to a principal authority;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 Measures contained in a Legislative Reform Order currently making its way through Parliament (see </a:t>
            </a:r>
            <a:endParaRPr lang="en-GB" sz="2000" dirty="0"/>
          </a:p>
          <a:p>
            <a:r>
              <a:rPr lang="en-GB" sz="2000" dirty="0" smtClean="0"/>
              <a:t>      http</a:t>
            </a:r>
            <a:r>
              <a:rPr lang="en-GB" sz="2000" dirty="0"/>
              <a:t>://</a:t>
            </a:r>
            <a:r>
              <a:rPr lang="en-GB" sz="2000" dirty="0" smtClean="0"/>
              <a:t>www.legislation.gov.uk/id/ukdsi/2014/9780111125120</a:t>
            </a:r>
            <a:r>
              <a:rPr lang="en-GB" sz="2000" b="1" dirty="0" smtClean="0"/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The new measures will increase the number of new parish councils created; &amp;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Over 250 new parish councils have been created since 1997.</a:t>
            </a:r>
          </a:p>
          <a:p>
            <a:pPr algn="ctr"/>
            <a:r>
              <a:rPr lang="en-GB" sz="2000" b="1" dirty="0" smtClean="0"/>
              <a:t> 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25286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F5F7-E9D2-49CC-81FA-BF9347E0D474}" type="slidenum">
              <a:rPr lang="en-GB" smtClean="0"/>
              <a:t>8</a:t>
            </a:fld>
            <a:endParaRPr lang="en-GB"/>
          </a:p>
        </p:txBody>
      </p:sp>
      <p:pic>
        <p:nvPicPr>
          <p:cNvPr id="5" name="Picture 12" descr="NALC logo 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414" y="5780088"/>
            <a:ext cx="2089151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15616" y="764703"/>
            <a:ext cx="7200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DCLG / NALC / CALC New Councils’ Programme </a:t>
            </a:r>
            <a:r>
              <a:rPr lang="en-GB" sz="2000" b="1" dirty="0" smtClean="0"/>
              <a:t>14-15</a:t>
            </a:r>
          </a:p>
          <a:p>
            <a:pPr algn="ctr"/>
            <a:endParaRPr lang="en-GB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The Grant Agreement between NALC and DCLG for the 2014-15 NALC / CALC / DCLG New Councils’ Programme was signed by both organisations on 1 April, 2014.  The Programme’s aim is to;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- </a:t>
            </a:r>
            <a:r>
              <a:rPr lang="en-GB" sz="2000" b="1" dirty="0"/>
              <a:t>Encourage the creation of more parish councils in England;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b="1" dirty="0"/>
              <a:t>– Sustain the work of more new parish councils in England; and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b="1" dirty="0"/>
              <a:t>– Ensure that as the process to create parish councils is made easier, more sustainable campaigns to create parish councils in England are created.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See </a:t>
            </a:r>
            <a:r>
              <a:rPr lang="en-GB" sz="2000" b="1" dirty="0">
                <a:hlinkClick r:id="rId3"/>
              </a:rPr>
              <a:t>http://www.createacouncil.nalc.gov.uk/background</a:t>
            </a:r>
            <a:r>
              <a:rPr lang="en-GB" sz="2000" b="1" dirty="0" smtClean="0">
                <a:hlinkClick r:id="rId3"/>
              </a:rPr>
              <a:t>/</a:t>
            </a:r>
            <a:r>
              <a:rPr lang="en-GB" sz="2000" b="1" dirty="0" smtClean="0"/>
              <a:t> for full details of all grants and bursaries available in 2014-15 – final deadline for applications is </a:t>
            </a:r>
            <a:r>
              <a:rPr lang="en-GB" sz="2000" b="1" dirty="0" smtClean="0">
                <a:solidFill>
                  <a:srgbClr val="FF0000"/>
                </a:solidFill>
              </a:rPr>
              <a:t>Noon on 10/2/15.</a:t>
            </a:r>
          </a:p>
          <a:p>
            <a:pPr algn="ctr"/>
            <a:r>
              <a:rPr lang="en-GB" sz="2000" b="1" dirty="0" smtClean="0"/>
              <a:t> 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271512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F5F7-E9D2-49CC-81FA-BF9347E0D474}" type="slidenum">
              <a:rPr lang="en-GB" smtClean="0"/>
              <a:t>9</a:t>
            </a:fld>
            <a:endParaRPr lang="en-GB"/>
          </a:p>
        </p:txBody>
      </p:sp>
      <p:pic>
        <p:nvPicPr>
          <p:cNvPr id="5" name="Picture 12" descr="NALC logo 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414" y="5780088"/>
            <a:ext cx="2089151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15616" y="764703"/>
            <a:ext cx="7200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Summary</a:t>
            </a:r>
          </a:p>
          <a:p>
            <a:pPr algn="ctr"/>
            <a:endParaRPr lang="en-GB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Parish councils are a huge local force to be reckoned with and are the natural progression for Neighbourhood Forums after referendum stage;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NALC will be pushing for further financial support for campaign groups into 2015-16.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See </a:t>
            </a:r>
            <a:r>
              <a:rPr lang="en-GB" sz="2000" b="1" dirty="0">
                <a:hlinkClick r:id="rId3"/>
              </a:rPr>
              <a:t>http://www.createacouncil.nalc.gov.uk/background</a:t>
            </a:r>
            <a:r>
              <a:rPr lang="en-GB" sz="2000" b="1" dirty="0" smtClean="0">
                <a:hlinkClick r:id="rId3"/>
              </a:rPr>
              <a:t>/</a:t>
            </a:r>
            <a:r>
              <a:rPr lang="en-GB" sz="2000" b="1" dirty="0" smtClean="0"/>
              <a:t> for full details of all grants and bursaries available in 2014-15 – final deadline for applications is </a:t>
            </a:r>
            <a:r>
              <a:rPr lang="en-GB" sz="2000" b="1" dirty="0" smtClean="0">
                <a:solidFill>
                  <a:srgbClr val="FF0000"/>
                </a:solidFill>
              </a:rPr>
              <a:t>Noon on 10/2/15 – </a:t>
            </a:r>
            <a:r>
              <a:rPr lang="en-GB" sz="2000" b="1" dirty="0" smtClean="0"/>
              <a:t>or contact Chris Borg (contact data on last slide) for all full information – soon.</a:t>
            </a:r>
          </a:p>
          <a:p>
            <a:pPr algn="ctr"/>
            <a:r>
              <a:rPr lang="en-GB" sz="2000" b="1" dirty="0" smtClean="0"/>
              <a:t> 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458101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675</Words>
  <Application>Microsoft Office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</dc:creator>
  <cp:lastModifiedBy>chris</cp:lastModifiedBy>
  <cp:revision>17</cp:revision>
  <dcterms:created xsi:type="dcterms:W3CDTF">2013-09-13T10:44:24Z</dcterms:created>
  <dcterms:modified xsi:type="dcterms:W3CDTF">2015-01-13T15:28:08Z</dcterms:modified>
</cp:coreProperties>
</file>