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86" r:id="rId3"/>
    <p:sldId id="288" r:id="rId4"/>
    <p:sldId id="294" r:id="rId5"/>
    <p:sldId id="295" r:id="rId6"/>
    <p:sldId id="291" r:id="rId7"/>
    <p:sldId id="292" r:id="rId8"/>
    <p:sldId id="298" r:id="rId9"/>
    <p:sldId id="289" r:id="rId10"/>
    <p:sldId id="297" r:id="rId11"/>
    <p:sldId id="299" r:id="rId12"/>
    <p:sldId id="300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89" d="100"/>
          <a:sy n="89" d="100"/>
        </p:scale>
        <p:origin x="-2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B80D6-8164-416E-8BA8-170C4996F435}" type="datetimeFigureOut">
              <a:rPr lang="en-US" smtClean="0"/>
              <a:pPr/>
              <a:t>1/20/2015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F20F1-7B05-44C2-B433-5C87294067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20F1-7B05-44C2-B433-5C872940671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20F1-7B05-44C2-B433-5C872940671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20F1-7B05-44C2-B433-5C872940671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20F1-7B05-44C2-B433-5C872940671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20F1-7B05-44C2-B433-5C872940671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20F1-7B05-44C2-B433-5C872940671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F075-71B8-4301-B9F1-F7903E28980C}" type="datetimeFigureOut">
              <a:rPr lang="en-GB" smtClean="0"/>
              <a:pPr/>
              <a:t>20/01/2015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DBCFB-C347-4F54-B6AF-EBDB7F3595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4536504" cy="18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942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92" y="2428868"/>
            <a:ext cx="3921832" cy="214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797152"/>
            <a:ext cx="37719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oWn togeth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13212" y="511188"/>
            <a:ext cx="4130788" cy="1774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2066" y="278605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</a:rPr>
              <a:t>South Bank &amp; Waterloo Neighbourhood Planning</a:t>
            </a:r>
            <a:endParaRPr lang="en-GB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Five lessons from </a:t>
            </a:r>
            <a:br>
              <a:rPr lang="en-GB" dirty="0" smtClean="0"/>
            </a:br>
            <a:r>
              <a:rPr lang="en-GB" dirty="0" smtClean="0"/>
              <a:t>South Bank &amp; Waterloo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Don’t rely on the support of local authorities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Democracy breeds trust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Build in plenty of time for the big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Populous London neighbourhoods = skills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Relationship with local authority is key  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4" name="Content Placeholder 4" descr="SoW Logo Bright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5643" y="142852"/>
            <a:ext cx="2945513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Four options: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Incorporate and stay small</a:t>
            </a:r>
          </a:p>
          <a:p>
            <a:r>
              <a:rPr lang="en-GB" dirty="0" smtClean="0"/>
              <a:t>Merge community groups into one</a:t>
            </a:r>
          </a:p>
          <a:p>
            <a:r>
              <a:rPr lang="en-GB" dirty="0" smtClean="0"/>
              <a:t>Community Land/Development Trust</a:t>
            </a:r>
          </a:p>
          <a:p>
            <a:r>
              <a:rPr lang="en-GB" dirty="0" smtClean="0"/>
              <a:t>Parish Council</a:t>
            </a:r>
            <a:endParaRPr lang="en-GB" dirty="0"/>
          </a:p>
        </p:txBody>
      </p:sp>
      <p:pic>
        <p:nvPicPr>
          <p:cNvPr id="4" name="Content Placeholder 4" descr="SoW Logo Bright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643" y="142852"/>
            <a:ext cx="2945513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Benefits of </a:t>
            </a:r>
            <a:r>
              <a:rPr lang="en-GB" dirty="0" err="1" smtClean="0"/>
              <a:t>parishing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300"/>
          </a:xfrm>
        </p:spPr>
        <p:txBody>
          <a:bodyPr/>
          <a:lstStyle/>
          <a:p>
            <a:r>
              <a:rPr lang="en-GB" dirty="0" smtClean="0"/>
              <a:t>Community Infrastructure Levy</a:t>
            </a:r>
          </a:p>
          <a:p>
            <a:r>
              <a:rPr lang="en-GB" dirty="0" smtClean="0"/>
              <a:t>Maximum local control</a:t>
            </a:r>
          </a:p>
          <a:p>
            <a:r>
              <a:rPr lang="en-GB" dirty="0" smtClean="0"/>
              <a:t>Greater power to oversee delivery of neighbourhood plan</a:t>
            </a:r>
          </a:p>
          <a:p>
            <a:r>
              <a:rPr lang="en-GB" dirty="0" smtClean="0"/>
              <a:t>Community cohesion</a:t>
            </a:r>
          </a:p>
          <a:p>
            <a:r>
              <a:rPr lang="en-GB" dirty="0" smtClean="0"/>
              <a:t>Neighbourhood Forums can make transition more easily than most groups</a:t>
            </a:r>
            <a:endParaRPr lang="en-GB" dirty="0"/>
          </a:p>
        </p:txBody>
      </p:sp>
      <p:pic>
        <p:nvPicPr>
          <p:cNvPr id="4" name="Content Placeholder 4" descr="SoW Logo Bright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643" y="142852"/>
            <a:ext cx="2945513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oW Logo Mid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43702" y="285728"/>
            <a:ext cx="2357454" cy="857635"/>
          </a:xfrm>
        </p:spPr>
      </p:pic>
      <p:pic>
        <p:nvPicPr>
          <p:cNvPr id="11" name="Picture 10" descr="SoW Logo Bright 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4015" y="142852"/>
            <a:ext cx="2945513" cy="1071570"/>
          </a:xfrm>
          <a:prstGeom prst="rect">
            <a:avLst/>
          </a:prstGeom>
        </p:spPr>
      </p:pic>
      <p:pic>
        <p:nvPicPr>
          <p:cNvPr id="7" name="Content Placeholder 6" descr="Designated SoWN Area April 201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037716" cy="6858000"/>
          </a:xfrm>
        </p:spPr>
      </p:pic>
      <p:sp>
        <p:nvSpPr>
          <p:cNvPr id="8" name="TextBox 7"/>
          <p:cNvSpPr txBox="1"/>
          <p:nvPr/>
        </p:nvSpPr>
        <p:spPr>
          <a:xfrm>
            <a:off x="5357818" y="1500174"/>
            <a:ext cx="35004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12,000 residents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55,000 employees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28m tourists</a:t>
            </a:r>
          </a:p>
          <a:p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100m commuters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Contributes £2bn </a:t>
            </a:r>
            <a:r>
              <a:rPr lang="en-GB" sz="2000" dirty="0" err="1" smtClean="0"/>
              <a:t>p.a</a:t>
            </a:r>
            <a:r>
              <a:rPr lang="en-GB" sz="2000" dirty="0" smtClean="0"/>
              <a:t> to economy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Facing development on an unprecedented scale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Declining public investment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W Logo Brigh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55643" y="142852"/>
            <a:ext cx="2945513" cy="1071570"/>
          </a:xfrm>
        </p:spPr>
      </p:pic>
      <p:pic>
        <p:nvPicPr>
          <p:cNvPr id="9" name="Picture 8" descr="IMAX panor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054082"/>
            <a:ext cx="3500462" cy="2625347"/>
          </a:xfrm>
          <a:prstGeom prst="rect">
            <a:avLst/>
          </a:prstGeom>
        </p:spPr>
      </p:pic>
      <p:pic>
        <p:nvPicPr>
          <p:cNvPr id="10" name="Picture 9" descr="Riverside Walkw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268000"/>
            <a:ext cx="3500462" cy="2625348"/>
          </a:xfrm>
          <a:prstGeom prst="rect">
            <a:avLst/>
          </a:prstGeom>
        </p:spPr>
      </p:pic>
      <p:pic>
        <p:nvPicPr>
          <p:cNvPr id="11" name="Picture 10" descr="Waterloo Station overcrowd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5" y="2833662"/>
            <a:ext cx="5143536" cy="3857652"/>
          </a:xfrm>
          <a:prstGeom prst="rect">
            <a:avLst/>
          </a:prstGeom>
        </p:spPr>
      </p:pic>
      <p:pic>
        <p:nvPicPr>
          <p:cNvPr id="12" name="Picture 11" descr="South Bank view - dus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759220"/>
            <a:ext cx="5143536" cy="191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W Logo Bright Blu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55643" y="142852"/>
            <a:ext cx="2945513" cy="1071570"/>
          </a:xfrm>
        </p:spPr>
      </p:pic>
      <p:pic>
        <p:nvPicPr>
          <p:cNvPr id="8" name="Picture 7" descr="Lower Marsh Mar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929066"/>
            <a:ext cx="4143403" cy="2762269"/>
          </a:xfrm>
          <a:prstGeom prst="rect">
            <a:avLst/>
          </a:prstGeom>
        </p:spPr>
      </p:pic>
      <p:sp>
        <p:nvSpPr>
          <p:cNvPr id="2050" name="AutoShape 2" descr="data:image/jpeg;base64,/9j/4AAQSkZJRgABAQAAAQABAAD/2wCEAAkGBhQSERUUEhQWFRUVFxcXGBgYFxwXGBgYHBUbGBgXGBodHSceGBwjHBkYHy8gJCcqLCwtGh4xNTAqNSYrLCkBCQoKDgwOGg8PGiwkHyQpLCwsLCksKSkpLCkpKSwpKSksKSwpKSkpKSwpKSkpKSkpLCwsLCwsKSksLCksKSwsLP/AABEIAQMAwgMBIgACEQEDEQH/xAAcAAABBQEBAQAAAAAAAAAAAAAEAAIDBQYBBwj/xABLEAABAgMFBAYGBwUFBwUAAAABAhEAAyEEBRIxQQYiUWETMnGBkaEjQlKxwfAUYnKSstHhBzOCovEVJGPCwxYlQ1ODo9JzpLO04v/EABkBAAMBAQEAAAAAAAAAAAAAAAIDBAEABf/EACcRAAICAgIBBAICAwAAAAAAAAABAhEDIRIxBBMiMkFRYXGBM0JS/9oADAMBAAIRAxEAPwD0oJh6Uw4JjuGPRbIaGFEIIhxTA9521NnkrnLCihAc4Q5zAYVAdyNRGNpG0MTeUvpjJxNMACsJpiSdU+1wLZQaEx5Tfd4/TLysq5EzCg9ADiZBQQtZWFPQFi4IJFQxePWSmAU7D4tHGhNDgmHBMbZ1DUph+GOiHGAbNojww5oUKOOEYa0OaONHHDSIaRDyIWGCMGNHCIeUxzDG2cRFEMKYIKYrb/tS5chakdagB4OoB+eeUdyoyggphpRHLDPMyUhZABUkEgaeIETFMGpAuJDghuGGWy3ollIU7rJAADksHJ7B8QIgtF8ykYXJVjDjClSiwLFRYboBpVuEbzXRnFhBRCgL/aGzf8+V98Qo7mjqZdJhxjmGOtABDJk0JSVKLJSCongAHJ8AY8Et97Lmha8ulKlliQ4UsqALUVpQx76UA0IBBoQciDQg8o8OtVklZoUAA+7hNEvRIOtKZxN5Dqinx48rAJFmo1XYNq/lrHvezt19BZZUo9ZCBi4YjVTcnJEeSXbKlTJ0pISpJK0ChCkviGbsQO+PbXheJ2rDzqmjmCGlMSRwiHWIGYYTQ7DHQmNOojKYaotXhWlT3RMREU1QCSVFgASXLBuZ0jrOozWyF8rnYgsLLvMBUQcALASyaZcRq9I0uGMLsjecmRNwTCUrmBCUVKs1EkEZpctU8NI3sBCVo2SpjcMJodCgwRpTFbfd7izoCiCoqUEgDhmou1GHmwi0MYbbzaVCFos4TiWFBanFEjCcIDs5IJPIczTJSpWFGPJ0bJKgQDoQDWmYfI5Rm9sb1lplKk4/SKwuAeqMQO+dHGmZ7Kxn7Zt/MXKEqSDLUBhUvUswdFGSGatTwbrHLrXxLmp1ck1Jrm/H5KJ56VIfjwNu2ejbK3kG6EkE1UhQNFDMjg4qW4RoiI8ikomSzjG6pLKYEYgNFEO4y1j0C79oTaLKtSCETkJrQFj7QHY/IHiMzwZrXFgZsVO0Z/ai++hmTJ7Y+iFEvoCwD6Ak5848rtc+fbFhc6ayVjEBkkVI3U5er2x6hMsyFS1S5gKhMcKc1U+ZUeOXOMftjswqzFIlpWtATukDEQmjYmFC+Lt74Hkm7NrRnTs3/jp8f1hRaStl7SpIIs85iAerxEKMs6j6BAh6ZccCYmSIrbJkgC+dyzzl+zKmHwQTHh0xGQ7BHs+207DYLRzQEffWlPxMeOKO8OX5RD5EraL/ABVSZebJWZ7ZI/8AUB45Aq+EewAx5dsBLx2xJ9lCz/K3+aPUcMMwfEDyfnQ4Q8QxIh4hzJ0daE0cgW872l2eWZk0sBQAVUpWiUjUnh3lgCYF6CJLXakykFazhSMz7gOJPAR57tXtKZpCUulILhL8qKXoTqBUCnaRdodolzluaM+FAqJfP6y+J7uUV1ksPSBSsaQygN4s5VQV0LsIjy5r0ivFgXykZxN2tMCklSUhQVh61QQRvUPY4p3x7hs/enTygVdcMFc+Cu+veDHmU+55qM0HSqd4eWUWey18mSsDhp7STVSe0dYdnCBx5mnsPNhTVxPTTHIUqYFJCklwQ4PEGKnafaWVYpJmTKqNJaAd6Yv2RwHE6DuB9C0edRBtbtXLsMrEvemKcSpYNVq+CRqe7MiPGp16zJ88zZysUxZckkJSkYaID0SABQPx5mO3heEy0zlT56nWpsuqhNWQgaAfnm9RZaN8cEkMOZzPblXsGQES5J2WYsbj12WclRWpgGqaq6va9QdcjBXTJlv0blf/ADFBiPsj1R5/Zie47B0k3CV9GcJZQLEmjAsQVUc56GC7ZcM4VATNHtIOFRHcMJ+6TEyaa0PladSKuyTyhRJqD1nr2nnzGvaAYOTPVIXjlHdVQ60Iqk6GhBB1DHsrpu7RiCMwsYT41HjhgmyTcIwLG6rI0bi2LLMkgvQvooxkeSYU+MlaD7BaFlemEqOT5YXBfU0zOsMv+9FSt5K5suZL30KG8l/ZUkkEoUGDspJpk1AsMyXMQAaFSWfqkYs6DnUdusXW1tzp/s9c9SwVJQBUEVxhIACXq/ZzMPi7J5Roq0ftMnMHlSidTUOdSz0hR5+87gr7if8AyhQ3ihNs+pcMceJRCww+xPEx/wC0u0NYwgZrmIpyS6ifEJ8Y82sF1LmFSkAEJYEOAXNddI1P7T58z6VLDKTLTJOE+qoqVvt2YUDw4iK3ZJRCZpJzUn8JiPK05FmK4wA5FvnWJRmJxIUBwFUlaQcwQRlF5Yf2wkUmyn5hvOoA8DFftbNQZRxFsQKRTXElXd1YxK01zB7G4coZj1EVk9ztntl3/tLsk1nVgP1qDxLRoLJfMmYHRNQocjHztJkqUCQCwzI0gixoUVbpKeYcH4QznQvge931fqLNLClOoqLIQnNZ4DgOKjQcywPml73zMnTMa1ArySB1ZST6qOfFWZbkGCnWoqADqO6A5JJ8TXj+gziTyL1iLNnvSL8Hj/7SEkeNffAd6DdHKYjyLhvCDCOMEoTJWgom4knGFBYS7ADI61PLwiaL2WS+JFbr5nokqwzFOwY0JG8Mia/1iW0WxUxQmZK3cuUGXjccmdLULPNBUWZJUK1FKgKFH0MBWmwqlKwKYkBJ11DjPIxr0gI8W9GouvbZNms6lzELWgOQEMSk6ip6pLF9HJrWPP74viZbJ6p07PJKR1ZaNEp95OpMXFnmsWNUqzo+rO3f4E8Yp7ysfRKb1TVOtOHd+R1imGW40TSwqMwSapsvn5rEEs70cWuGINY5vQaWzZ3JLCp6HLMcQ1yDt3s0T2exFMzCgqlkE9Q4cnzHV0bLWArsk4piAC1QeOVW8o0aUf3hXa/mIzBTUrA8rUkVlqtszGULlonJxEAEYVCtGNUk+EQz7LZ8RAUuQcnLhCv4siORPdFoZA6bswq9x/OIptkBmgHLdJ5gAODxyhjxp9fgn9RrsoL3sq5WFJUFCkwFAFQ5qzFOj0HfHoN0STMsRQoBRKFpYszlLjRhU6ZRktqLJhUlXqqGHixTQ+NPONdslNeUKH1C/akc3OUBCXupjpwqKZ4rgmD1x90fnChXnd8wTpowN6RdMWW8aZR2LaRMfS+COhEcxQ5MEKPMv2qz/TyU+zKJ+8sj/JFFsst0r+0OzqxN+1S2A25ST6suWBX6uL/NFfs4l7NMILELSeGgiKW5Nli/xpD9sT6FJGi+R0NRGYl2xQSxwqH1kg/B/OLy/p+OzkU3FpGTHMprxyivu66nGOa6UjxPDnXxPZUMT4rYmrZ267rM5gAzZKrxyzb57ouZFxzEVwEpGoZTseXzSDdn5JmTFlkpQhKQkNUF908HoezTMkwW8KlTlhJUgljuqZ3A3mFK1+MT5MllGLG+QPlQ8NaHwhx+acnjY2WwFcmWVLKipKTvpSsEkPwB84gnbNgn92mvsLKD91QUnzhHApWdLtGUHd89kOIi5n7NKSKdIPtIxD70tx5RXm7lgsCFfZqfDrDwgXFobHLF/YKRx5Qu/h74lmWcg1BfmCPfEI+fHlA9DE0+jp5/NYmmSROlmWSMQqk8/mh5dgiFu/P3w/GQXGYqOVY2MqYM4ckZdcspJCqEFiDoREYNY0m0F145f0iX/wBQDTIYu6gPJjxjMjOKu9kqNVZHOEJ6xAwsWroHjWTi08nl/leMdYVkIQRRgCO0MR5j5pFqNo5qSAoImCvWFR3j31gMORQbs3yMTnVF7NR6XuI/EPhHJifSJPaPNX5wFK2ilqIxpXLPGi099AWg1M9E0pMpaFkGodlaeqa8YpjkToinjkrsC2nlFkLfdBIZzmS4LdmvZFvsZNeWKl8PhhUR8vFZtEhXRJYGihiHDdYE9/vgrYaaWagYrH4VQiOplT3iTKC+btSbROPSD97M4e2YUaK2/s4skyYtakjEtSlHe1JJPvhRZZNRvwIkhohAF4aTHhf7QJuK32lWgXh+6kJ+EVcqaUyQlD4lKDZZMnl3RPf8/pJ85Vd6bMPjMMCWcEqKnyBSO8f18YhT7Ze17Ui3uq6JipeJeju6gXUlVHHYX74UwrNVpLMG3S1a5ij8anhFhZLuKbGVpLAoJpn62VeQ04wLZ76nJAGN29pKVe+vnCpy1sPFB8rRbbIl1zAGIIBPGhYV7z5QBfM/FPmaYWSz+zuueDs8WF2Wlc9SipKd0NiSlQNa1bFok1DQFMn2dRVjTMSXNQX1oWKvzgH0Mi2sjbRYzbvUixEEAqxpWnXPCH+6TAl0WmeZqZaZi0O/rEgAJKuqvFw4iLy32lKJaQtaEBQABWSnLCaliBRsyIgsErFOTMQUrSkKDy1JmZpI9UnjFEFHjsim25WSXjtDNkzlIeWpIYgKSoEApBbEl3PdBFmvQT0Fc6WAhNSokTE0LFhhenZAt7yZa1knMgZuC4T5wRdViC7N0bsFBQLZh1Rk4pRtHQfuplFczqnBBWrAcVMTjqqIYKcZtpyjQTdm0rJZUtTUIKGUOWKWQ3emMtYbIZk0IDO5qct1z8Iq9r7TPl22cqV0ZSVAhxhV1Ri3kkEnEFa5wrGnIqz1Fpo2E/ZLNgofZWlY8FYFe+KmfcykhyoDktKkHxUMPnCnbQT7Pd8i0EzCuYoYkhl4XSujLdwMHF65wZsjtsu2LUgAEJbGSky1DE4DDEoGo5Rssf3QEc0vyD2GRMQTillcpdF4d9LGjul9PfGLva7TJnYa4TVJ4p/Ma/rGrmoC7VikunHMFBuku1DhOeesTbW2MTFGW2+EpWgmg4EA65atnnuiMg10MnadspbEfRpq1O39fCJJinb5emsQ2HqMQ7EhiM2UQxAr3PGsm7HpKQpEwVALKS2YGqSOOZELUbsfLJwr9mXIhhSCIt5+zM8B0gEcmUD4EEfdMVc2zrT1kHuI9xYnuEbwaOWWEtBEq8F4CjGoj2ScSWd9cu6NBsTN3yGriHmkj4RmMYyIY9jHwLQfdFn6QrlCbMk4gjflllhljqk1djBRb5KwJqPB0F3tsZb1z5q0TJoQqYtSR9JCWSVEgM1KaQo139mWkUFvPfZZBPeaOebDsEKLrZ5+zVqXh6xA0qQK8KwLel9yrMkKnTESwpwnEWxEB2HGPI72v+Zal9JaSyf+HKSKJB1Y65Oo1OlGAozbJPTMkqUpDnAQQlikOQapGmWcbLKLjjYLbLQcNKqPfUxLZ0hCUyyagP8AzVPiW7odNloxYgkhThsmoYAkkqtSs2CBr2HuibVMsV8k2eiWiWE3bkHKE1arqUNewxlADSsa69d2xJTp6MeDRl2SeD1+fjE02UYfs02xkt0zMmJT6uLQ8xoYzc+ZiUokZqVl2xp9jDhlzPtA+CYy8qWXD8RrGS6QUNzkbJUxM+zoUvdqNTRsQzb6sBf2DKJfdXRXsk9UtXrCsXqZaEoZDBD0w5euaaQIhAxqP1Ysh8Dzp/PRSXsi0ImrMqdMSlRxBONRS5AJZKnSA5NAItdnZM1aMc5YJNAQkJVRZSXKMOLLgIrL5UpMxZSpSSyclEeonTKLSyGYbCMGIzFJUQR1n6U5M3OOyKoWZDcqK66bSlc8BMvCveYhTp6pd0lPB9YDv0y1TpqStUtYUQXlrKXpXcxDhUs4aBrBa1S5qSmigWyfOhfxi9vu6ELmrJSHcVavVAhOD3WUeV7KKyRZ+kswlJmomYV1wqTmUKDYQQoF95m0PN49lJc2zz1dLJMsFQS6i+JILpUKUY6E6mLGbdCZlmShhkk1Y1dQcvnQtEFwXMZc476glICgEqUlJ3wlilJCSGOTQ+vayZNWiG3lMm07mSVIUHJIyBz4O+sM22UelQAGwo7XdSqEdxfiDBV93opM1SE4FI3aEBTHDViKggvrSIb3UhOBMyVi3cwrAQxZhmOJ0ziRVs9Ddq0UN2fuw51L58XMX152UpkWckByldQVA4SoLTVJSR1jSM5YJu4QB6xaNPapoTZZHTFRSXwmWkEpGFLBQJBORyfKCxVz2Z5HwVDpdtmyrOlQmLdS64mmMAVJbeILboOb9sEWa/1KlLVMloWlIam6SSQ9FuAwUC78oGRa5U2SUJmJdLF1vKZ1UfGBmaBtTE8qwKFnmpIzDgguDTQij0EU8YtEVsHlGTOLBC0cfZ5lwSiBbkOG0MNQoD3/AAg3Z2xUmJUGKmejGmNL+CgYr7NJ6O1hJPVXgJy0Ke7OEzjxkU4nyi/4PUkBRANKh9YUV1ntgCE0PVGh4R2Hk1s8mWdTUnWKaxyALUtssL/eIpFspXz8YoTeSET5mLUgaHIRPG3ZZNRjVlvaJgSCTkBAGzkpS1LmMd8jIOwqBkKVp3QLeFq6Uolo9diSzHD8/CLWzyiElAoGamvDuAaGJcY7FNuU1xN3f9qSqQyDV00yIAdyxD6CMoo1ekME6YlgJhIJyNQWBLc+yLAXnkFy5ajrugd+6BXP3xO0n0PhygqaNHs0GsxPErPgB+RjPykZADNsqdkcs97YUqASQAVUStYcVJ9ZtWiKw3igFJxFKkstiMYzBGqS2VHeMcbOjJpt0bOR6ORLCqMBQ6UOfeTDLHMBWtuCffFbL2vJb90rRnXLP+pBMq/JbuZJfilSDrxUUE+EUKVRojlF8rAb9LKmnh8EiLm7bT0diQsh8KSWdn9IdWPugS0Ls018aZoKs3lzC/ejEmDJSrMqSZAnoSGwh1gKG9iyWAc+UFOVxpAwjUrZRXTbRLnJUp2JIp9ZJA1yrGitnWV3fhEZa7bOZ00ISQC7vn1Q5FM8o1FuQrGohNDzHADVoVgdPY/y0nVDLOPRpPJv51Q2QPSK+x/qIjsoESg4IIozfXUdOTRHYpuKcof4Z/Ggw+/aySnyRm77spROVV8Rxa+sSWP5wdtWPRyVVchQLnhhPxPjAd9zCZ0xy+FSk9gCiw+fhE216tyz8N/zwtEa+z1f+TOXaWxD6xjRHEqxb4JCJm4+WHCQW5ODGesEtyvLN+caCXav7hMQ1ZaknPPGVe54Zi+YHkf4ySyyR9DmMMyo+AQfgYDuGwBpixuqKDhKXTVSVAndIr1W4NBd0LxWSZ2KH8qx8BDdmpmJOFmG9o3rIzGnWMVvpnnL6I7itNoVOSlU4qQGJxBKiRiAbERiGebxFeEnorXRRLLQXUXNWNT3xLs7MaaUnMBQ8n+ED7QSSicvIhTrHeTTtpCMyKvGfZrunIpw+eMKBaGvGsKGWL4mEEtSqpSogahJI8YpLts4X0ilAF1nSLObMIdTl6l3gO5y8p+JV74QtJtFNNyVilWNCZjpSxyoPGD7NvOE6OO1s6wFMBc4aFnJbJOp7TQDn2Rb3TblJQMIISCEhAXhAp9hT/GCe47FrU6j2dVIUDkR3fGHFJ1g5F4O+JD9olq/8YSbZLeoI/hUPwqUIRxX5KPUku4lcrqL/i07YEKNC79w90aNSpBBBYeVP4kDt74DmXTJX1Vk8gtKm8FPHcQo5ku0U3R1YinP5rEmWVOykWaNnwBRRH2kE/PjEUy55nqrQdM2f70dxYXr432Cy5ygaLUG+XYxKm+pwDdITwfLviQ3XNGaCRxBScuQECTLEsVKDTLdMb7jbxSCzfqwXVLSeHVJ8WBHc/dBcrapaQD6QPomaulSOqVEeUU6y2YIyzSR3RGJgLDl8X743kwfRxs08ra8/wDMWH0UiWoa8EpV5wZZ9t31lL/hmILavvranLSMTNUHPxcQ/pQ4Y1IbMDQj8oJSYL8eP0zTXteAtEzGlUobrEY9al3KE8fKG3zbhOkS8LEpFd9Ps4WFXdxwjLZe8RNLqBpU+8+MZox45Kt9HbumklSggkPmljWvA1jVXV0C7PMlzFKlrWQ+IFNEsQxIw+1r4RlrMnfW7k07f0g+USxdSnCXSXObs+dKP4QSceQucZuNNmpuq60oSUS5iJgVwIJeubE8Yiui6Jsk74FXqOYFS7HMCMobcvUhX2gFe8RPIvmYjqlmpulSPwkQ31ExDwSRc2KyLl2okpOEqIfT1ku+TMRAm0yyZ5c0wobsKat3kw1O066OVVD5pV+IE+cQ3negnBGJwwLMkcQDkeI4Rk/cFiTg9o1FgtjypZp1E6/VHKORkpV4EJACxQAa8IUZs4At9nUmWtbhgklnrlFbY6SUDiz8al4dek30SuxvNo5K6iB2fhgF1/Y3fLf4LbZq6EzFlUxXo0nEs1YsKJrp+upgyYHmTTT97M/GR3Qds7KeWlLMmqlfW62fZQxS2NTpB4151rGZJXEHBGsjCgvnDVHt+e2OA/Nf0joHZEp6FBciwrUjHpXVsqmLLZhjNUT7HbmRFZLt6wnAFDCxpQs+bUceMSXSoiajCSMSkgsTUOKHjBuS1QlxlTs1VrtFmTSYZQPMB/c7c4bZ5ciYT0akkN6qzSoegVTwim2nCwoFM1csYHISSl1YlBy2ZokB8m7YWyeNRmGYoqUlcvAo1WAsTcQxZqTuJoXr2mKPT1Z5/PdFxabolahQP8PxSTERudDOFrT88imMbbrRO6RZSJJHSLAeXiJAUwdb4yeeKNDb7yVJsImpxbyZS8OOoEwBwFkFTBzzyD5mOcGapoOF0E5TX5EP78UDTtnydJSu1If3CKTZvahdonCWMaVYVqDzOkQcCcRSQpOIOAahWbUq4L2i2x6CeqXvbuF8MtChVIV6ywTQjIAdrPHcJJ0dyiSz9m6MZQ7Uqw/hX8IEVs4lv3c0dilKHmhot5d+n6N068OAoCwpimmLBvJGIghTpYO5arVge6Np0zl4UYFEbxCcaVAOAVALSMQDh2OsZUguS/JSTrkQnJakH6wQ7a0JB8ojm2RKEEhbkVdmD9oSWi822tJSmWwc7wNcnw8Mn0jNzZIASopcKp1XO8mjsM45fwMt18iG6UmYokqwlgQMJUkggHMYa5U0i2+grDspOTVC0+ZSRFVYZASrKmElm7siI0ezshBmEMDuqow0I5dsa2r6MqaT2UpsSuCSfqzE+4tHFSVaoUMvVJHY4BHnGvKbOolKVJJ4Bbt3BTxyfcMoqoCOw+dQeUbSB9WRj5xTRlB2YgsGqecNagZiz5Rqp9xpApMVUgVL/kIrLwsIlJSrdUVEg7qQRR82PyI6kEskn9FETzhQQbSeHn/+YUdSC5S/BR3uhQkh1IUSQGSoHnVssols5Uc2YOA0QXmgshLEuseQ/WDUCnj7zGv4gwT5O2be6UhFlxkgeiIrxKXEZmx0lp7BoeEWdpln6OsqyTK3RoPRkP8AaqQTAFiIYPw1Zu8EtCsnxCwfNj0n5/qYcnPge6JMGgY0zo2XIfJiJR5e/wDSJy4eXi02esRXNCgQBLKVV1DnJuyKkn5+TFls0HtUr7T6aAn8o2PYOT4str9u8zl7q0Jw7pBNXC8XquRQ5EPE1xXUuSFY2OJUsgpxEMlM13dIaqxSM3tehf0uZgWwJRTChQchIJ3knN3g7Y2zYkz1TGUUhgQlKWCpSyeqA+lYt3R5P2Qz7mmgklHrKOY1U/GCL/silXcEJSVLEuzpwgOrElKMQYZtXLhGclW+0AUUn+cfhWI0F7WybKsMmagqVMWZZLzCzLk4yAScgcgfONOM5sVYZsu2oUuXMQME6qkKSP3K6OQ0B7dlrdN7JR/7KIvdn77tM+emWsFCVBZxOhYGFClZFGuFs9Ynvza2bZ7TNlBC1JlqYbqFBiAfZB1bPSDt2BSo5KrcgL0EpQ/96oxDsZLAnyjxkzR/J+kWsvaFRsKrSpCSlwnAZdW6QoOIYwDUPAN1bUJnTECXIlpUQpiEGWwCSVVBPqg01ygQkd2ykvNUNShHb2U7Iu7TLSJSkJACUoWwGQZJZuGUA7ZKQCEsekwglT0KcKqZ5uOEHKDpVzSvwKDA4umh2T/VmNlF5gzqk++NJs/IBE4+sEHCTo4OmR0zjL2KUpUxOEE0bIlnyqIs7v8ApEmZjEpZQApMxIPXOJTKFN1gRTlARjuxuTIuNFDcdoXMny0LUSFFq1Y4SxGoYtk3wia/r2X9JWSxAIZxVsI9YbwPMEcodZLrXJmy5iQVYFBRB3ciHDs3Ad8dvCypmzVKVil4sLA4TkkJL7wyIijRDsstp71mSVy5aSSMLviUCd5QD4SHLAVL5wbOQpdlSol6JmVNcJTUEgVIJbR2iuvhInGWoGoSUq0q9Pzg9FsSmyYSd5KcLZUxmvcCIGS0Mg6kUWIxyOY08RChPEu5IgE8YkChIJIzFcuw98dQRTPLkfyhy7mmpUFGWs4TRlA/AQILQBxBGWJBIcc0n4GHt2iJPejUW22JTKVLLha0lKEs7liMw7DMVaApEtTDdUD9lXZwisnWwTQ6pqsdCVqUoCjbrAAs7sB8IPm3gtEogKL4SHClA+S4TNLobhc7bQ/phUiulC4iNduHLxgKzyphUlATmQEpxcSwEGzbon4f3TDOi089O4wt496R60JY1FcnsdKtKVZNGx2RnISlYUpIJWGBIfJqd7xiE3XNAYyVK4VSddGPMZcY0WxNlK8SldVK0sCAVOA/WzAFI5QpifJUXjuLHbRyCqfMISpsSWISWoUu3HKDNkxhlWkEMWSWNP8AgK8YEvq87TKmLwEFAWAl5iwakABsBTQq00ix2ftk+aiauaVJwhQSCcQO4+KstJp3jjwiinR5GrMvKSye784sNtT/ALps/wD0B/2QIGRtxPIBKFVHtSz/AKQ5xbXrfpk2KVPWkK6RSN3o0HCFS8QoWBIyekdtHWYj9n6/7/KrpOGf+BMjm20xQvC0MSN8fgTGluPapE+eiXLkoStWJlGRLDMgqNUrfIEd8LaS/wCzS7VNRMkS1qSqqjISol0gh1GYCSxGkFbvoCtDLHW41PU4j/8AYf4wFsjL9JZ+fSjxlLi+st5SjYJkwSUfR3bAEKS56RIU6Qs6kGhrAN1X1ZlLlplSQlRU0v8AeoqxetQKPGO96CRZbV3WpukKgXZJABFSCSczTl5xn1X3PfMDSgDszZlzlwjVbUJUUpdTIOZABAXpmRz8IzSbGnDvTUlXYAOWUyE7+imMlXuQTs2pmf2x8I1dnWGUPrH8MedSZ0xCyApgkggpQFnlmoAcYNk3laakTFu5f0CCCfvdkGlQqbth5u1lEmQpsSi4WWb6UFO2LLoyVN2jlEMixEFLonpYpB9Ios1oW5JrkkoV3jhERvu0gdZJ5Kkt4MS2vhDP9o7RV+i70L+AgxZJ9HplPBZOda9ApwHTniDfaPOHyrOkrIJURvhlS0t6gzwvkqnZ2wIdqJzj0co6kgzA3jWOf7UzGrKRkxHSKybn81jji8lWOVhDykGg9XlHYzqdqC3qDljFOWUKMphWiCXtnafXEpXYkj/NFU+j15M3vjs0V1DN7u2OpZn18vxfCObHwiNQd4CLK8Jm7r5xXSi6x2/1gq8V0hcu0OxrbFZ7WrNy70OvcXp4wcm85o/4kwd5/wDOKmUcoEF3qXiI1JyIOReOim72ehllHHGPts0qb3mivSKpWo1GucXmxF4HEqWwwklT6uABx+Eee2OUoLBOWH2gfVGj8Y9F2IsyejMxt7EpLuWZk6ZRztOuyfLKMsDko1sJtd1CfMW6lIJmqYJQJhCULThXhocKmzdu2Le6rp6KUtIXi6QEglAQA6cIGEOedSTxiukSJipilpWUpMxYzILJnkLAbQ4D2uO69mzgnGoYjQqYl2OEEAcBy5mKG21s8mbSenZi7VsrNklKA0wlBO4FFgHTUEcSBDttJJF2WdJDEGSCDQhpJBB7I0d1W1U+aqacISlJksxBKsaZhLEszUd/ziS+LiRa0JlzFKSEqCnSzuzNUGlTHSi4yoVGfJWeb7BWJYtspSgwabnr6GZlBe12zk2ZbJ8xOBiQqq2LBCRk3KLjZy5LQi0hbKNnQqekKKkVwibKBwguDiDdUeEXF52GUZq1maEnBMK0cWSAE5sHdFCCSAWIjE3y2auiq2Rmyk3XinjFKC1lQw4nHSJbdFTUiFIssldps06yISmQFsWGB1EHJJrk2gh+zVmTNu0oUSkLmKSSAHHpUMwZs2gy6bqmSUyQQnAhaUu4JIM1kZalw/byh2KMZcuQnNOUa4k21s0CUE6kpI7neMYutY2u1NmBkiZUFDDTJSgPKMacqgGPPl2evh+Ids9ZgpanqH48o1StnpRKi2bGh4j9IzdwDeV3e6NnOWquFnY50DtTQ/JgoqxGXUjL3reMmyo3yRXdSKk9g+POMla9ssQITJI5uMXF4h24nk26aDkghKexgrzxExSS1V8fdDlBJWJ5W6LyRtgMlhR+01PD8ovrutMucKNrQ1/rGKnWcGLLZJTLUn2WI+eRjGk1aDpx7LeZd6gSASwPH9IUWS7Iokl86xyANMeg/vTyb+dPwhTFDEcNEuWB4aamIpgck8ST5w6DYcVWx1nVvA61iW2zIgkqZXd8RCtM5zASWx+J7JZekEyELQFJThoVl1BT16zseIECJMCT7yCgpWJYxE5Bg5FaPlWNx39FPnP4r9MfZUDGS4LJbXgBqGj0HYm2DB0TFwVKejMSBGAsYAUognIioGpY6mN7sdYwlHSlVVAjC2W/m78uGsZLsXk14/8AZprpT6N+K5x8bRMMSKUxmEaP5SkfnAFnC0JCUqUACfVllnUVGplvmTBMrFvO5er7oPVSnIJAySNOMNnJOOjyYxd2zL2/aa0ptFoCZ03BKlpUEpSmno8T9U0JzyYEnSCtob2nS7HZly1qExfRAkAOoqkilQc1EZawTbNl5c2YpZ6QFYAIBQ1EhNHlEgsMwYKt9ypmy5aFYwJZGHCoBW6kJSXw5sOArHKWlZ3HboL2WUsWJHS1mHpCSOcxZL8SS5PMnKMftGVfTVYVl1TEgJFS3RoegDhyVDvHONlZJapcsS09VL5s7EknhxgVV0I6fpwnfcEHFSgABbJ6CAbbdsOOiu2KBFhQCG9OP/mlRqZwZI+3K8pyIEmuQXIFQQXGYUk/5YapazQzNQc0tQgh2zqBBqSVg8QHai1ASRLY77V0GFSSXrGQPP3c42G0NmSuTizWjqgVzUl6ZmgeMouxrOSFn+E+6J5Jl2JpIMuRW+e74xtFZ9wjF3dJVLU6kqApmCPeIdP2ttASVhMjCE64ndJZQYLegq7VaG44NrRPmkuRWXtY1m8Z6pdnTaMIlulYBl70lOZJAxOxDcDoYz20ElMuepGESyySUAkhJKahJNWd6accoDvS+lT5ypq2dRGVAAAwA7AAONIZNtXSFJUSVIGEE8OBOZActw7Io4sQmhoBi52UQTaCB7I/E3xinD8DFxslMa1PkMDGv1g0KaGs34s6uEKJvpyeMdhPEKzyxBMOWulYGRaBDZ1p7YdxZvNJB902iWFqE1L0oa0I7IdeE2UVDo0sO/4wBYjiW5FBzie1DeEZJB4dyTHLUyS/sn3RVBaMKRhV1j6w5D2YuZABICmwuAp8mcO/dEluTZkr3cKssOADC5dzSlCBzjMXRX5z96X6A7KoEqYHxfU8o1Vz3uESwOFPMmMrY1O9AMuPxiwss2jUzhb7CyJPDFftmuG0g4Hz86x0bTgPnTsOvbGblzPn86xKl/l+PbGcmS+lEvjtNkwVUPpTT2uMcTtCeBYdnFvailw+7nEiU0+ePMRls304luNoT7MF3JeSp9oEp8GJCyDhCqpYsxplijOJQOI8vP54wVs5aQi22cksMSkngypak6HmIKLbdAyjFK0enWG6whLLwzDidygJowp5ecZe4rWparZKIdUtSQliEqZ1p3VZA7j1jYFbihoQIyFzqEu+LWj/AJksTP5kK/1FRZKFRRGpNtsuryuwybJPKVrWrDjBUxbDWjcowKr8mtn5Hnzj0e8benD0ZBaYCl347vxjyBM1qNlQ8aQrKlqhuKam3fZafS1LVvKqH5aiKhF6LlzFSkhDKWQ6kh6qbNnFauDTOJ5E9lPlnFdeUzBOCwxYvV2NXq3FzG4gM2ujO2qyqlzFIWGUk4SPnlEUqZhJHz8tFnf6QVpVL9ZCCoOCArCHAyy6vdAMuQStAWCkEhzyfPhDmt6EBEuc4zIgy5D/AHlGtD7jAk+QUqKeBI8DEt1zcE+Wrga+DQlodej0X+GORAi9ZbDe0hQvgbyPOZENJi1Tc41X5fnlEv8AYw4+f5Q+xIHYE4cR4tCmrdXlBf8AZyhwPz2w03RMzSx5ZP3mFtWUYpqLViCXzhCQmm6KZUH5RKm7p+iUDtX+UOF2z/8ADH3jCuEkeq/LwPb3/REUtkG+eyFLQrQExOm7Jmq0dwV74tLNLQEgLDnXgfGNjH8kvk+TGaSgASXbIv2QQFH5/pBqbPJ9VABESoI5+EFwRJ6rK8OTk/xiQJXw+EGq7u9objw/NPzjeCO9WQJNKwHILcgT7ngORb8M6SpiQiYgkasFgkeDxZ/SVDRxxAh303Wndn7o1RSMc2zVnbVImpwCd0QS2AoSOABqujfHxqJ19/7xTa0IOHoTLUgkBRLEAuHA9XwitRaXyrDhOPBoa5N6FUXtt2uVMZpKRhJI9IT5YA8ZO1XYVqUpyMSlFmycu3dB3TniI6qb8vGVZi1tFV/ZRGpHlEM25VK9fxD8tItzaR/WIVThwjqNbsz153Z0YScTuSKAjTOKyXMp2U7Yv79DpSxNFGnaP0itVZf7vjaoWX7CyfeBDF0LZeSEJwhgMhoOHZEqeXuEBXZNxSxXKlfLyggAwtrYxE2M8fKFA5XzhRhowrLRNZDuCFCjUCEgQ2ZmI5CjTl2Tolin5mH9CPLiYUKBNRDNQDmAYczZRyFABj0KMPhQoYgGRKWYZ0hhQo446VZxKg0hQo5HM5ihrwoUaYMVEUwxyFHHHIjWpoUKBNAbyU6R2/CFJT/dv4VfGFChr6B+wW4lnERoz97xcGFCgWcuiIoEdhQow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QSERUUEhQWFRUVFxcXGBgYFxwXGBgYHBUbGBgXGBodHSceGBwjHBkYHy8gJCcqLCwtGh4xNTAqNSYrLCkBCQoKDgwOGg8PGiwkHyQpLCwsLCksKSkpLCkpKSwpKSksKSwpKSkpKSwpKSkpKSkpLCwsLCwsKSksLCksKSwsLP/AABEIAQMAwgMBIgACEQEDEQH/xAAcAAABBQEBAQAAAAAAAAAAAAAEAAIDBQYBBwj/xABLEAABAgMFBAYGBwUFBwUAAAABAhEAAyEEBRIxQQYiUWETMnGBkaEjQlKxwfAUYnKSstHhBzOCovEVJGPCwxYlQ1ODo9JzpLO04v/EABkBAAMBAQEAAAAAAAAAAAAAAAIDBAEABf/EACcRAAICAgIBBAICAwAAAAAAAAABAhEDIRIxBBMiMkFRYXGBM0JS/9oADAMBAAIRAxEAPwD0oJh6Uw4JjuGPRbIaGFEIIhxTA9521NnkrnLCihAc4Q5zAYVAdyNRGNpG0MTeUvpjJxNMACsJpiSdU+1wLZQaEx5Tfd4/TLysq5EzCg9ADiZBQQtZWFPQFi4IJFQxePWSmAU7D4tHGhNDgmHBMbZ1DUph+GOiHGAbNojww5oUKOOEYa0OaONHHDSIaRDyIWGCMGNHCIeUxzDG2cRFEMKYIKYrb/tS5chakdagB4OoB+eeUdyoyggphpRHLDPMyUhZABUkEgaeIETFMGpAuJDghuGGWy3ollIU7rJAADksHJ7B8QIgtF8ykYXJVjDjClSiwLFRYboBpVuEbzXRnFhBRCgL/aGzf8+V98Qo7mjqZdJhxjmGOtABDJk0JSVKLJSCongAHJ8AY8Et97Lmha8ulKlliQ4UsqALUVpQx76UA0IBBoQciDQg8o8OtVklZoUAA+7hNEvRIOtKZxN5Dqinx48rAJFmo1XYNq/lrHvezt19BZZUo9ZCBi4YjVTcnJEeSXbKlTJ0pISpJK0ChCkviGbsQO+PbXheJ2rDzqmjmCGlMSRwiHWIGYYTQ7DHQmNOojKYaotXhWlT3RMREU1QCSVFgASXLBuZ0jrOozWyF8rnYgsLLvMBUQcALASyaZcRq9I0uGMLsjecmRNwTCUrmBCUVKs1EkEZpctU8NI3sBCVo2SpjcMJodCgwRpTFbfd7izoCiCoqUEgDhmou1GHmwi0MYbbzaVCFos4TiWFBanFEjCcIDs5IJPIczTJSpWFGPJ0bJKgQDoQDWmYfI5Rm9sb1lplKk4/SKwuAeqMQO+dHGmZ7Kxn7Zt/MXKEqSDLUBhUvUswdFGSGatTwbrHLrXxLmp1ck1Jrm/H5KJ56VIfjwNu2ejbK3kG6EkE1UhQNFDMjg4qW4RoiI8ikomSzjG6pLKYEYgNFEO4y1j0C79oTaLKtSCETkJrQFj7QHY/IHiMzwZrXFgZsVO0Z/ai++hmTJ7Y+iFEvoCwD6Ak5848rtc+fbFhc6ayVjEBkkVI3U5er2x6hMsyFS1S5gKhMcKc1U+ZUeOXOMftjswqzFIlpWtATukDEQmjYmFC+Lt74Hkm7NrRnTs3/jp8f1hRaStl7SpIIs85iAerxEKMs6j6BAh6ZccCYmSIrbJkgC+dyzzl+zKmHwQTHh0xGQ7BHs+207DYLRzQEffWlPxMeOKO8OX5RD5EraL/ABVSZebJWZ7ZI/8AUB45Aq+EewAx5dsBLx2xJ9lCz/K3+aPUcMMwfEDyfnQ4Q8QxIh4hzJ0daE0cgW872l2eWZk0sBQAVUpWiUjUnh3lgCYF6CJLXakykFazhSMz7gOJPAR57tXtKZpCUulILhL8qKXoTqBUCnaRdodolzluaM+FAqJfP6y+J7uUV1ksPSBSsaQygN4s5VQV0LsIjy5r0ivFgXykZxN2tMCklSUhQVh61QQRvUPY4p3x7hs/enTygVdcMFc+Cu+veDHmU+55qM0HSqd4eWUWey18mSsDhp7STVSe0dYdnCBx5mnsPNhTVxPTTHIUqYFJCklwQ4PEGKnafaWVYpJmTKqNJaAd6Yv2RwHE6DuB9C0edRBtbtXLsMrEvemKcSpYNVq+CRqe7MiPGp16zJ88zZysUxZckkJSkYaID0SABQPx5mO3heEy0zlT56nWpsuqhNWQgaAfnm9RZaN8cEkMOZzPblXsGQES5J2WYsbj12WclRWpgGqaq6va9QdcjBXTJlv0blf/ADFBiPsj1R5/Zie47B0k3CV9GcJZQLEmjAsQVUc56GC7ZcM4VATNHtIOFRHcMJ+6TEyaa0PladSKuyTyhRJqD1nr2nnzGvaAYOTPVIXjlHdVQ60Iqk6GhBB1DHsrpu7RiCMwsYT41HjhgmyTcIwLG6rI0bi2LLMkgvQvooxkeSYU+MlaD7BaFlemEqOT5YXBfU0zOsMv+9FSt5K5suZL30KG8l/ZUkkEoUGDspJpk1AsMyXMQAaFSWfqkYs6DnUdusXW1tzp/s9c9SwVJQBUEVxhIACXq/ZzMPi7J5Roq0ftMnMHlSidTUOdSz0hR5+87gr7if8AyhQ3ihNs+pcMceJRCww+xPEx/wC0u0NYwgZrmIpyS6ifEJ8Y82sF1LmFSkAEJYEOAXNddI1P7T58z6VLDKTLTJOE+qoqVvt2YUDw4iK3ZJRCZpJzUn8JiPK05FmK4wA5FvnWJRmJxIUBwFUlaQcwQRlF5Yf2wkUmyn5hvOoA8DFftbNQZRxFsQKRTXElXd1YxK01zB7G4coZj1EVk9ztntl3/tLsk1nVgP1qDxLRoLJfMmYHRNQocjHztJkqUCQCwzI0gixoUVbpKeYcH4QznQvge931fqLNLClOoqLIQnNZ4DgOKjQcywPml73zMnTMa1ArySB1ZST6qOfFWZbkGCnWoqADqO6A5JJ8TXj+gziTyL1iLNnvSL8Hj/7SEkeNffAd6DdHKYjyLhvCDCOMEoTJWgom4knGFBYS7ADI61PLwiaL2WS+JFbr5nokqwzFOwY0JG8Mia/1iW0WxUxQmZK3cuUGXjccmdLULPNBUWZJUK1FKgKFH0MBWmwqlKwKYkBJ11DjPIxr0gI8W9GouvbZNms6lzELWgOQEMSk6ip6pLF9HJrWPP74viZbJ6p07PJKR1ZaNEp95OpMXFnmsWNUqzo+rO3f4E8Yp7ysfRKb1TVOtOHd+R1imGW40TSwqMwSapsvn5rEEs70cWuGINY5vQaWzZ3JLCp6HLMcQ1yDt3s0T2exFMzCgqlkE9Q4cnzHV0bLWArsk4piAC1QeOVW8o0aUf3hXa/mIzBTUrA8rUkVlqtszGULlonJxEAEYVCtGNUk+EQz7LZ8RAUuQcnLhCv4siORPdFoZA6bswq9x/OIptkBmgHLdJ5gAODxyhjxp9fgn9RrsoL3sq5WFJUFCkwFAFQ5qzFOj0HfHoN0STMsRQoBRKFpYszlLjRhU6ZRktqLJhUlXqqGHixTQ+NPONdslNeUKH1C/akc3OUBCXupjpwqKZ4rgmD1x90fnChXnd8wTpowN6RdMWW8aZR2LaRMfS+COhEcxQ5MEKPMv2qz/TyU+zKJ+8sj/JFFsst0r+0OzqxN+1S2A25ST6suWBX6uL/NFfs4l7NMILELSeGgiKW5Nli/xpD9sT6FJGi+R0NRGYl2xQSxwqH1kg/B/OLy/p+OzkU3FpGTHMprxyivu66nGOa6UjxPDnXxPZUMT4rYmrZ267rM5gAzZKrxyzb57ouZFxzEVwEpGoZTseXzSDdn5JmTFlkpQhKQkNUF908HoezTMkwW8KlTlhJUgljuqZ3A3mFK1+MT5MllGLG+QPlQ8NaHwhx+acnjY2WwFcmWVLKipKTvpSsEkPwB84gnbNgn92mvsLKD91QUnzhHApWdLtGUHd89kOIi5n7NKSKdIPtIxD70tx5RXm7lgsCFfZqfDrDwgXFobHLF/YKRx5Qu/h74lmWcg1BfmCPfEI+fHlA9DE0+jp5/NYmmSROlmWSMQqk8/mh5dgiFu/P3w/GQXGYqOVY2MqYM4ckZdcspJCqEFiDoREYNY0m0F145f0iX/wBQDTIYu6gPJjxjMjOKu9kqNVZHOEJ6xAwsWroHjWTi08nl/leMdYVkIQRRgCO0MR5j5pFqNo5qSAoImCvWFR3j31gMORQbs3yMTnVF7NR6XuI/EPhHJifSJPaPNX5wFK2ilqIxpXLPGi099AWg1M9E0pMpaFkGodlaeqa8YpjkToinjkrsC2nlFkLfdBIZzmS4LdmvZFvsZNeWKl8PhhUR8vFZtEhXRJYGihiHDdYE9/vgrYaaWagYrH4VQiOplT3iTKC+btSbROPSD97M4e2YUaK2/s4skyYtakjEtSlHe1JJPvhRZZNRvwIkhohAF4aTHhf7QJuK32lWgXh+6kJ+EVcqaUyQlD4lKDZZMnl3RPf8/pJ85Vd6bMPjMMCWcEqKnyBSO8f18YhT7Ze17Ui3uq6JipeJeju6gXUlVHHYX74UwrNVpLMG3S1a5ij8anhFhZLuKbGVpLAoJpn62VeQ04wLZ76nJAGN29pKVe+vnCpy1sPFB8rRbbIl1zAGIIBPGhYV7z5QBfM/FPmaYWSz+zuueDs8WF2Wlc9SipKd0NiSlQNa1bFok1DQFMn2dRVjTMSXNQX1oWKvzgH0Mi2sjbRYzbvUixEEAqxpWnXPCH+6TAl0WmeZqZaZi0O/rEgAJKuqvFw4iLy32lKJaQtaEBQABWSnLCaliBRsyIgsErFOTMQUrSkKDy1JmZpI9UnjFEFHjsim25WSXjtDNkzlIeWpIYgKSoEApBbEl3PdBFmvQT0Fc6WAhNSokTE0LFhhenZAt7yZa1knMgZuC4T5wRdViC7N0bsFBQLZh1Rk4pRtHQfuplFczqnBBWrAcVMTjqqIYKcZtpyjQTdm0rJZUtTUIKGUOWKWQ3emMtYbIZk0IDO5qct1z8Iq9r7TPl22cqV0ZSVAhxhV1Ri3kkEnEFa5wrGnIqz1Fpo2E/ZLNgofZWlY8FYFe+KmfcykhyoDktKkHxUMPnCnbQT7Pd8i0EzCuYoYkhl4XSujLdwMHF65wZsjtsu2LUgAEJbGSky1DE4DDEoGo5Rssf3QEc0vyD2GRMQTillcpdF4d9LGjul9PfGLva7TJnYa4TVJ4p/Ma/rGrmoC7VikunHMFBuku1DhOeesTbW2MTFGW2+EpWgmg4EA65atnnuiMg10MnadspbEfRpq1O39fCJJinb5emsQ2HqMQ7EhiM2UQxAr3PGsm7HpKQpEwVALKS2YGqSOOZELUbsfLJwr9mXIhhSCIt5+zM8B0gEcmUD4EEfdMVc2zrT1kHuI9xYnuEbwaOWWEtBEq8F4CjGoj2ScSWd9cu6NBsTN3yGriHmkj4RmMYyIY9jHwLQfdFn6QrlCbMk4gjflllhljqk1djBRb5KwJqPB0F3tsZb1z5q0TJoQqYtSR9JCWSVEgM1KaQo139mWkUFvPfZZBPeaOebDsEKLrZ5+zVqXh6xA0qQK8KwLel9yrMkKnTESwpwnEWxEB2HGPI72v+Zal9JaSyf+HKSKJB1Y65Oo1OlGAozbJPTMkqUpDnAQQlikOQapGmWcbLKLjjYLbLQcNKqPfUxLZ0hCUyyagP8AzVPiW7odNloxYgkhThsmoYAkkqtSs2CBr2HuibVMsV8k2eiWiWE3bkHKE1arqUNewxlADSsa69d2xJTp6MeDRl2SeD1+fjE02UYfs02xkt0zMmJT6uLQ8xoYzc+ZiUokZqVl2xp9jDhlzPtA+CYy8qWXD8RrGS6QUNzkbJUxM+zoUvdqNTRsQzb6sBf2DKJfdXRXsk9UtXrCsXqZaEoZDBD0w5euaaQIhAxqP1Ysh8Dzp/PRSXsi0ImrMqdMSlRxBONRS5AJZKnSA5NAItdnZM1aMc5YJNAQkJVRZSXKMOLLgIrL5UpMxZSpSSyclEeonTKLSyGYbCMGIzFJUQR1n6U5M3OOyKoWZDcqK66bSlc8BMvCveYhTp6pd0lPB9YDv0y1TpqStUtYUQXlrKXpXcxDhUs4aBrBa1S5qSmigWyfOhfxi9vu6ELmrJSHcVavVAhOD3WUeV7KKyRZ+kswlJmomYV1wqTmUKDYQQoF95m0PN49lJc2zz1dLJMsFQS6i+JILpUKUY6E6mLGbdCZlmShhkk1Y1dQcvnQtEFwXMZc476glICgEqUlJ3wlilJCSGOTQ+vayZNWiG3lMm07mSVIUHJIyBz4O+sM22UelQAGwo7XdSqEdxfiDBV93opM1SE4FI3aEBTHDViKggvrSIb3UhOBMyVi3cwrAQxZhmOJ0ziRVs9Ddq0UN2fuw51L58XMX152UpkWckByldQVA4SoLTVJSR1jSM5YJu4QB6xaNPapoTZZHTFRSXwmWkEpGFLBQJBORyfKCxVz2Z5HwVDpdtmyrOlQmLdS64mmMAVJbeILboOb9sEWa/1KlLVMloWlIam6SSQ9FuAwUC78oGRa5U2SUJmJdLF1vKZ1UfGBmaBtTE8qwKFnmpIzDgguDTQij0EU8YtEVsHlGTOLBC0cfZ5lwSiBbkOG0MNQoD3/AAg3Z2xUmJUGKmejGmNL+CgYr7NJ6O1hJPVXgJy0Ke7OEzjxkU4nyi/4PUkBRANKh9YUV1ntgCE0PVGh4R2Hk1s8mWdTUnWKaxyALUtssL/eIpFspXz8YoTeSET5mLUgaHIRPG3ZZNRjVlvaJgSCTkBAGzkpS1LmMd8jIOwqBkKVp3QLeFq6Uolo9diSzHD8/CLWzyiElAoGamvDuAaGJcY7FNuU1xN3f9qSqQyDV00yIAdyxD6CMoo1ekME6YlgJhIJyNQWBLc+yLAXnkFy5ajrugd+6BXP3xO0n0PhygqaNHs0GsxPErPgB+RjPykZADNsqdkcs97YUqASQAVUStYcVJ9ZtWiKw3igFJxFKkstiMYzBGqS2VHeMcbOjJpt0bOR6ORLCqMBQ6UOfeTDLHMBWtuCffFbL2vJb90rRnXLP+pBMq/JbuZJfilSDrxUUE+EUKVRojlF8rAb9LKmnh8EiLm7bT0diQsh8KSWdn9IdWPugS0Ls018aZoKs3lzC/ejEmDJSrMqSZAnoSGwh1gKG9iyWAc+UFOVxpAwjUrZRXTbRLnJUp2JIp9ZJA1yrGitnWV3fhEZa7bOZ00ISQC7vn1Q5FM8o1FuQrGohNDzHADVoVgdPY/y0nVDLOPRpPJv51Q2QPSK+x/qIjsoESg4IIozfXUdOTRHYpuKcof4Z/Ggw+/aySnyRm77spROVV8Rxa+sSWP5wdtWPRyVVchQLnhhPxPjAd9zCZ0xy+FSk9gCiw+fhE216tyz8N/zwtEa+z1f+TOXaWxD6xjRHEqxb4JCJm4+WHCQW5ODGesEtyvLN+caCXav7hMQ1ZaknPPGVe54Zi+YHkf4ySyyR9DmMMyo+AQfgYDuGwBpixuqKDhKXTVSVAndIr1W4NBd0LxWSZ2KH8qx8BDdmpmJOFmG9o3rIzGnWMVvpnnL6I7itNoVOSlU4qQGJxBKiRiAbERiGebxFeEnorXRRLLQXUXNWNT3xLs7MaaUnMBQ8n+ED7QSSicvIhTrHeTTtpCMyKvGfZrunIpw+eMKBaGvGsKGWL4mEEtSqpSogahJI8YpLts4X0ilAF1nSLObMIdTl6l3gO5y8p+JV74QtJtFNNyVilWNCZjpSxyoPGD7NvOE6OO1s6wFMBc4aFnJbJOp7TQDn2Rb3TblJQMIISCEhAXhAp9hT/GCe47FrU6j2dVIUDkR3fGHFJ1g5F4O+JD9olq/8YSbZLeoI/hUPwqUIRxX5KPUku4lcrqL/i07YEKNC79w90aNSpBBBYeVP4kDt74DmXTJX1Vk8gtKm8FPHcQo5ku0U3R1YinP5rEmWVOykWaNnwBRRH2kE/PjEUy55nqrQdM2f70dxYXr432Cy5ygaLUG+XYxKm+pwDdITwfLviQ3XNGaCRxBScuQECTLEsVKDTLdMb7jbxSCzfqwXVLSeHVJ8WBHc/dBcrapaQD6QPomaulSOqVEeUU6y2YIyzSR3RGJgLDl8X743kwfRxs08ra8/wDMWH0UiWoa8EpV5wZZ9t31lL/hmILavvranLSMTNUHPxcQ/pQ4Y1IbMDQj8oJSYL8eP0zTXteAtEzGlUobrEY9al3KE8fKG3zbhOkS8LEpFd9Ps4WFXdxwjLZe8RNLqBpU+8+MZox45Kt9HbumklSggkPmljWvA1jVXV0C7PMlzFKlrWQ+IFNEsQxIw+1r4RlrMnfW7k07f0g+USxdSnCXSXObs+dKP4QSceQucZuNNmpuq60oSUS5iJgVwIJeubE8Yiui6Jsk74FXqOYFS7HMCMobcvUhX2gFe8RPIvmYjqlmpulSPwkQ31ExDwSRc2KyLl2okpOEqIfT1ku+TMRAm0yyZ5c0wobsKat3kw1O066OVVD5pV+IE+cQ3negnBGJwwLMkcQDkeI4Rk/cFiTg9o1FgtjypZp1E6/VHKORkpV4EJACxQAa8IUZs4At9nUmWtbhgklnrlFbY6SUDiz8al4dek30SuxvNo5K6iB2fhgF1/Y3fLf4LbZq6EzFlUxXo0nEs1YsKJrp+upgyYHmTTT97M/GR3Qds7KeWlLMmqlfW62fZQxS2NTpB4151rGZJXEHBGsjCgvnDVHt+e2OA/Nf0joHZEp6FBciwrUjHpXVsqmLLZhjNUT7HbmRFZLt6wnAFDCxpQs+bUceMSXSoiajCSMSkgsTUOKHjBuS1QlxlTs1VrtFmTSYZQPMB/c7c4bZ5ciYT0akkN6qzSoegVTwim2nCwoFM1csYHISSl1YlBy2ZokB8m7YWyeNRmGYoqUlcvAo1WAsTcQxZqTuJoXr2mKPT1Z5/PdFxabolahQP8PxSTERudDOFrT88imMbbrRO6RZSJJHSLAeXiJAUwdb4yeeKNDb7yVJsImpxbyZS8OOoEwBwFkFTBzzyD5mOcGapoOF0E5TX5EP78UDTtnydJSu1If3CKTZvahdonCWMaVYVqDzOkQcCcRSQpOIOAahWbUq4L2i2x6CeqXvbuF8MtChVIV6ywTQjIAdrPHcJJ0dyiSz9m6MZQ7Uqw/hX8IEVs4lv3c0dilKHmhot5d+n6N068OAoCwpimmLBvJGIghTpYO5arVge6Np0zl4UYFEbxCcaVAOAVALSMQDh2OsZUguS/JSTrkQnJakH6wQ7a0JB8ojm2RKEEhbkVdmD9oSWi822tJSmWwc7wNcnw8Mn0jNzZIASopcKp1XO8mjsM45fwMt18iG6UmYokqwlgQMJUkggHMYa5U0i2+grDspOTVC0+ZSRFVYZASrKmElm7siI0ezshBmEMDuqow0I5dsa2r6MqaT2UpsSuCSfqzE+4tHFSVaoUMvVJHY4BHnGvKbOolKVJJ4Bbt3BTxyfcMoqoCOw+dQeUbSB9WRj5xTRlB2YgsGqecNagZiz5Rqp9xpApMVUgVL/kIrLwsIlJSrdUVEg7qQRR82PyI6kEskn9FETzhQQbSeHn/+YUdSC5S/BR3uhQkh1IUSQGSoHnVssols5Uc2YOA0QXmgshLEuseQ/WDUCnj7zGv4gwT5O2be6UhFlxkgeiIrxKXEZmx0lp7BoeEWdpln6OsqyTK3RoPRkP8AaqQTAFiIYPw1Zu8EtCsnxCwfNj0n5/qYcnPge6JMGgY0zo2XIfJiJR5e/wDSJy4eXi02esRXNCgQBLKVV1DnJuyKkn5+TFls0HtUr7T6aAn8o2PYOT4str9u8zl7q0Jw7pBNXC8XquRQ5EPE1xXUuSFY2OJUsgpxEMlM13dIaqxSM3tehf0uZgWwJRTChQchIJ3knN3g7Y2zYkz1TGUUhgQlKWCpSyeqA+lYt3R5P2Qz7mmgklHrKOY1U/GCL/silXcEJSVLEuzpwgOrElKMQYZtXLhGclW+0AUUn+cfhWI0F7WybKsMmagqVMWZZLzCzLk4yAScgcgfONOM5sVYZsu2oUuXMQME6qkKSP3K6OQ0B7dlrdN7JR/7KIvdn77tM+emWsFCVBZxOhYGFClZFGuFs9Ynvza2bZ7TNlBC1JlqYbqFBiAfZB1bPSDt2BSo5KrcgL0EpQ/96oxDsZLAnyjxkzR/J+kWsvaFRsKrSpCSlwnAZdW6QoOIYwDUPAN1bUJnTECXIlpUQpiEGWwCSVVBPqg01ygQkd2ykvNUNShHb2U7Iu7TLSJSkJACUoWwGQZJZuGUA7ZKQCEsekwglT0KcKqZ5uOEHKDpVzSvwKDA4umh2T/VmNlF5gzqk++NJs/IBE4+sEHCTo4OmR0zjL2KUpUxOEE0bIlnyqIs7v8ApEmZjEpZQApMxIPXOJTKFN1gRTlARjuxuTIuNFDcdoXMny0LUSFFq1Y4SxGoYtk3wia/r2X9JWSxAIZxVsI9YbwPMEcodZLrXJmy5iQVYFBRB3ciHDs3Ad8dvCypmzVKVil4sLA4TkkJL7wyIijRDsstp71mSVy5aSSMLviUCd5QD4SHLAVL5wbOQpdlSol6JmVNcJTUEgVIJbR2iuvhInGWoGoSUq0q9Pzg9FsSmyYSd5KcLZUxmvcCIGS0Mg6kUWIxyOY08RChPEu5IgE8YkChIJIzFcuw98dQRTPLkfyhy7mmpUFGWs4TRlA/AQILQBxBGWJBIcc0n4GHt2iJPejUW22JTKVLLha0lKEs7liMw7DMVaApEtTDdUD9lXZwisnWwTQ6pqsdCVqUoCjbrAAs7sB8IPm3gtEogKL4SHClA+S4TNLobhc7bQ/phUiulC4iNduHLxgKzyphUlATmQEpxcSwEGzbon4f3TDOi089O4wt496R60JY1FcnsdKtKVZNGx2RnISlYUpIJWGBIfJqd7xiE3XNAYyVK4VSddGPMZcY0WxNlK8SldVK0sCAVOA/WzAFI5QpifJUXjuLHbRyCqfMISpsSWISWoUu3HKDNkxhlWkEMWSWNP8AgK8YEvq87TKmLwEFAWAl5iwakABsBTQq00ix2ftk+aiauaVJwhQSCcQO4+KstJp3jjwiinR5GrMvKSye784sNtT/ALps/wD0B/2QIGRtxPIBKFVHtSz/AKQ5xbXrfpk2KVPWkK6RSN3o0HCFS8QoWBIyekdtHWYj9n6/7/KrpOGf+BMjm20xQvC0MSN8fgTGluPapE+eiXLkoStWJlGRLDMgqNUrfIEd8LaS/wCzS7VNRMkS1qSqqjISol0gh1GYCSxGkFbvoCtDLHW41PU4j/8AYf4wFsjL9JZ+fSjxlLi+st5SjYJkwSUfR3bAEKS56RIU6Qs6kGhrAN1X1ZlLlplSQlRU0v8AeoqxetQKPGO96CRZbV3WpukKgXZJABFSCSczTl5xn1X3PfMDSgDszZlzlwjVbUJUUpdTIOZABAXpmRz8IzSbGnDvTUlXYAOWUyE7+imMlXuQTs2pmf2x8I1dnWGUPrH8MedSZ0xCyApgkggpQFnlmoAcYNk3laakTFu5f0CCCfvdkGlQqbth5u1lEmQpsSi4WWb6UFO2LLoyVN2jlEMixEFLonpYpB9Ios1oW5JrkkoV3jhERvu0gdZJ5Kkt4MS2vhDP9o7RV+i70L+AgxZJ9HplPBZOda9ApwHTniDfaPOHyrOkrIJURvhlS0t6gzwvkqnZ2wIdqJzj0co6kgzA3jWOf7UzGrKRkxHSKybn81jji8lWOVhDykGg9XlHYzqdqC3qDljFOWUKMphWiCXtnafXEpXYkj/NFU+j15M3vjs0V1DN7u2OpZn18vxfCObHwiNQd4CLK8Jm7r5xXSi6x2/1gq8V0hcu0OxrbFZ7WrNy70OvcXp4wcm85o/4kwd5/wDOKmUcoEF3qXiI1JyIOReOim72ehllHHGPts0qb3mivSKpWo1GucXmxF4HEqWwwklT6uABx+Eee2OUoLBOWH2gfVGj8Y9F2IsyejMxt7EpLuWZk6ZRztOuyfLKMsDko1sJtd1CfMW6lIJmqYJQJhCULThXhocKmzdu2Le6rp6KUtIXi6QEglAQA6cIGEOedSTxiukSJipilpWUpMxYzILJnkLAbQ4D2uO69mzgnGoYjQqYl2OEEAcBy5mKG21s8mbSenZi7VsrNklKA0wlBO4FFgHTUEcSBDttJJF2WdJDEGSCDQhpJBB7I0d1W1U+aqacISlJksxBKsaZhLEszUd/ziS+LiRa0JlzFKSEqCnSzuzNUGlTHSi4yoVGfJWeb7BWJYtspSgwabnr6GZlBe12zk2ZbJ8xOBiQqq2LBCRk3KLjZy5LQi0hbKNnQqekKKkVwibKBwguDiDdUeEXF52GUZq1maEnBMK0cWSAE5sHdFCCSAWIjE3y2auiq2Rmyk3XinjFKC1lQw4nHSJbdFTUiFIssldps06yISmQFsWGB1EHJJrk2gh+zVmTNu0oUSkLmKSSAHHpUMwZs2gy6bqmSUyQQnAhaUu4JIM1kZalw/byh2KMZcuQnNOUa4k21s0CUE6kpI7neMYutY2u1NmBkiZUFDDTJSgPKMacqgGPPl2evh+Ids9ZgpanqH48o1StnpRKi2bGh4j9IzdwDeV3e6NnOWquFnY50DtTQ/JgoqxGXUjL3reMmyo3yRXdSKk9g+POMla9ssQITJI5uMXF4h24nk26aDkghKexgrzxExSS1V8fdDlBJWJ5W6LyRtgMlhR+01PD8ovrutMucKNrQ1/rGKnWcGLLZJTLUn2WI+eRjGk1aDpx7LeZd6gSASwPH9IUWS7Iokl86xyANMeg/vTyb+dPwhTFDEcNEuWB4aamIpgck8ST5w6DYcVWx1nVvA61iW2zIgkqZXd8RCtM5zASWx+J7JZekEyELQFJThoVl1BT16zseIECJMCT7yCgpWJYxE5Bg5FaPlWNx39FPnP4r9MfZUDGS4LJbXgBqGj0HYm2DB0TFwVKejMSBGAsYAUognIioGpY6mN7sdYwlHSlVVAjC2W/m78uGsZLsXk14/8AZprpT6N+K5x8bRMMSKUxmEaP5SkfnAFnC0JCUqUACfVllnUVGplvmTBMrFvO5er7oPVSnIJAySNOMNnJOOjyYxd2zL2/aa0ptFoCZ03BKlpUEpSmno8T9U0JzyYEnSCtob2nS7HZly1qExfRAkAOoqkilQc1EZawTbNl5c2YpZ6QFYAIBQ1EhNHlEgsMwYKt9ypmy5aFYwJZGHCoBW6kJSXw5sOArHKWlZ3HboL2WUsWJHS1mHpCSOcxZL8SS5PMnKMftGVfTVYVl1TEgJFS3RoegDhyVDvHONlZJapcsS09VL5s7EknhxgVV0I6fpwnfcEHFSgABbJ6CAbbdsOOiu2KBFhQCG9OP/mlRqZwZI+3K8pyIEmuQXIFQQXGYUk/5YapazQzNQc0tQgh2zqBBqSVg8QHai1ASRLY77V0GFSSXrGQPP3c42G0NmSuTizWjqgVzUl6ZmgeMouxrOSFn+E+6J5Jl2JpIMuRW+e74xtFZ9wjF3dJVLU6kqApmCPeIdP2ttASVhMjCE64ndJZQYLegq7VaG44NrRPmkuRWXtY1m8Z6pdnTaMIlulYBl70lOZJAxOxDcDoYz20ElMuepGESyySUAkhJKahJNWd6accoDvS+lT5ypq2dRGVAAAwA7AAONIZNtXSFJUSVIGEE8OBOZActw7Io4sQmhoBi52UQTaCB7I/E3xinD8DFxslMa1PkMDGv1g0KaGs34s6uEKJvpyeMdhPEKzyxBMOWulYGRaBDZ1p7YdxZvNJB902iWFqE1L0oa0I7IdeE2UVDo0sO/4wBYjiW5FBzie1DeEZJB4dyTHLUyS/sn3RVBaMKRhV1j6w5D2YuZABICmwuAp8mcO/dEluTZkr3cKssOADC5dzSlCBzjMXRX5z96X6A7KoEqYHxfU8o1Vz3uESwOFPMmMrY1O9AMuPxiwss2jUzhb7CyJPDFftmuG0g4Hz86x0bTgPnTsOvbGblzPn86xKl/l+PbGcmS+lEvjtNkwVUPpTT2uMcTtCeBYdnFvailw+7nEiU0+ePMRls304luNoT7MF3JeSp9oEp8GJCyDhCqpYsxplijOJQOI8vP54wVs5aQi22cksMSkngypak6HmIKLbdAyjFK0enWG6whLLwzDidygJowp5ecZe4rWparZKIdUtSQliEqZ1p3VZA7j1jYFbihoQIyFzqEu+LWj/AJksTP5kK/1FRZKFRRGpNtsuryuwybJPKVrWrDjBUxbDWjcowKr8mtn5Hnzj0e8benD0ZBaYCl347vxjyBM1qNlQ8aQrKlqhuKam3fZafS1LVvKqH5aiKhF6LlzFSkhDKWQ6kh6qbNnFauDTOJ5E9lPlnFdeUzBOCwxYvV2NXq3FzG4gM2ujO2qyqlzFIWGUk4SPnlEUqZhJHz8tFnf6QVpVL9ZCCoOCArCHAyy6vdAMuQStAWCkEhzyfPhDmt6EBEuc4zIgy5D/AHlGtD7jAk+QUqKeBI8DEt1zcE+Wrga+DQlodej0X+GORAi9ZbDe0hQvgbyPOZENJi1Tc41X5fnlEv8AYw4+f5Q+xIHYE4cR4tCmrdXlBf8AZyhwPz2w03RMzSx5ZP3mFtWUYpqLViCXzhCQmm6KZUH5RKm7p+iUDtX+UOF2z/8ADH3jCuEkeq/LwPb3/REUtkG+eyFLQrQExOm7Jmq0dwV74tLNLQEgLDnXgfGNjH8kvk+TGaSgASXbIv2QQFH5/pBqbPJ9VABESoI5+EFwRJ6rK8OTk/xiQJXw+EGq7u9objw/NPzjeCO9WQJNKwHILcgT7ngORb8M6SpiQiYgkasFgkeDxZ/SVDRxxAh303Wndn7o1RSMc2zVnbVImpwCd0QS2AoSOABqujfHxqJ19/7xTa0IOHoTLUgkBRLEAuHA9XwitRaXyrDhOPBoa5N6FUXtt2uVMZpKRhJI9IT5YA8ZO1XYVqUpyMSlFmycu3dB3TniI6qb8vGVZi1tFV/ZRGpHlEM25VK9fxD8tItzaR/WIVThwjqNbsz153Z0YScTuSKAjTOKyXMp2U7Yv79DpSxNFGnaP0itVZf7vjaoWX7CyfeBDF0LZeSEJwhgMhoOHZEqeXuEBXZNxSxXKlfLyggAwtrYxE2M8fKFA5XzhRhowrLRNZDuCFCjUCEgQ2ZmI5CjTl2Tolin5mH9CPLiYUKBNRDNQDmAYczZRyFABj0KMPhQoYgGRKWYZ0hhQo446VZxKg0hQo5HM5ihrwoUaYMVEUwxyFHHHIjWpoUKBNAbyU6R2/CFJT/dv4VfGFChr6B+wW4lnERoz97xcGFCgWcuiIoEdhQow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 descr="Baylis R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5470478" cy="364333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929066"/>
            <a:ext cx="3714776" cy="278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5626122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SoWNeighbours</a:t>
            </a:r>
          </a:p>
          <a:p>
            <a:pPr lvl="0">
              <a:buNone/>
            </a:pPr>
            <a:endParaRPr lang="en-GB" sz="800" dirty="0" smtClean="0"/>
          </a:p>
          <a:p>
            <a:pPr lvl="0">
              <a:buNone/>
            </a:pPr>
            <a:endParaRPr lang="en-GB" sz="800" dirty="0" smtClean="0"/>
          </a:p>
          <a:p>
            <a:pPr lvl="0">
              <a:buNone/>
            </a:pPr>
            <a:endParaRPr lang="en-GB" sz="800" dirty="0" smtClean="0"/>
          </a:p>
          <a:p>
            <a:pPr lvl="0">
              <a:buNone/>
            </a:pPr>
            <a:endParaRPr lang="en-GB" sz="800" dirty="0" smtClean="0"/>
          </a:p>
          <a:p>
            <a:r>
              <a:rPr lang="en-GB" sz="2400" dirty="0" smtClean="0"/>
              <a:t>Formed in April 2013</a:t>
            </a:r>
          </a:p>
          <a:p>
            <a:r>
              <a:rPr lang="en-GB" sz="2400" dirty="0" smtClean="0"/>
              <a:t>Designated in March 2014 </a:t>
            </a:r>
          </a:p>
          <a:p>
            <a:r>
              <a:rPr lang="en-GB" sz="2400" dirty="0" smtClean="0"/>
              <a:t>430 Members – 33 in steering group voted through constituent group</a:t>
            </a:r>
          </a:p>
          <a:p>
            <a:pPr>
              <a:buNone/>
            </a:pPr>
            <a:endParaRPr lang="en-GB" sz="2400" dirty="0" smtClean="0"/>
          </a:p>
          <a:p>
            <a:pPr lvl="0">
              <a:buNone/>
            </a:pPr>
            <a:r>
              <a:rPr lang="en-GB" sz="2400" dirty="0" smtClean="0"/>
              <a:t>Membership categories:</a:t>
            </a:r>
          </a:p>
          <a:p>
            <a:pPr lvl="0">
              <a:buNone/>
            </a:pPr>
            <a:endParaRPr lang="en-GB" sz="2400" dirty="0" smtClean="0"/>
          </a:p>
          <a:p>
            <a:pPr lvl="0">
              <a:buNone/>
            </a:pPr>
            <a:endParaRPr lang="en-GB" sz="2400" dirty="0" smtClean="0"/>
          </a:p>
          <a:p>
            <a:pPr lvl="0">
              <a:buNone/>
            </a:pPr>
            <a:endParaRPr lang="en-GB" sz="2400" dirty="0" smtClean="0"/>
          </a:p>
          <a:p>
            <a:pPr lvl="0">
              <a:buNone/>
            </a:pPr>
            <a:endParaRPr lang="en-GB" sz="2400" dirty="0" smtClean="0"/>
          </a:p>
          <a:p>
            <a:pPr lvl="0"/>
            <a:endParaRPr lang="en-GB" sz="24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Content Placeholder 4" descr="SoW Logo Bright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643" y="142852"/>
            <a:ext cx="2945513" cy="107157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8596" y="4286256"/>
          <a:ext cx="8358246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4495"/>
                <a:gridCol w="425375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Residents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Representatives of small businesses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Workers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Reps of large public</a:t>
                      </a:r>
                      <a:r>
                        <a:rPr lang="en-GB" baseline="0" dirty="0" smtClean="0"/>
                        <a:t> sector organisations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Residents</a:t>
                      </a:r>
                      <a:r>
                        <a:rPr lang="en-GB" baseline="0" dirty="0" smtClean="0"/>
                        <a:t> a</a:t>
                      </a:r>
                      <a:r>
                        <a:rPr lang="en-GB" dirty="0" smtClean="0"/>
                        <a:t>ssociation</a:t>
                      </a:r>
                      <a:r>
                        <a:rPr lang="en-GB" baseline="0" dirty="0" smtClean="0"/>
                        <a:t> representatives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Representatives of local third</a:t>
                      </a:r>
                      <a:r>
                        <a:rPr lang="en-GB" baseline="0" dirty="0" smtClean="0"/>
                        <a:t> sector </a:t>
                      </a:r>
                      <a:r>
                        <a:rPr lang="en-GB" dirty="0" smtClean="0"/>
                        <a:t>orgs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Representatives of large businesses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Ward Councillors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Neighbourhood Plan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rgbClr val="00B0F0"/>
                </a:solidFill>
              </a:rPr>
              <a:t>Listening </a:t>
            </a:r>
            <a:r>
              <a:rPr lang="en-GB" dirty="0" smtClean="0"/>
              <a:t>– asking questions about what people like and dislike about the area</a:t>
            </a:r>
          </a:p>
          <a:p>
            <a:pPr lvl="0"/>
            <a:r>
              <a:rPr lang="en-GB" dirty="0" smtClean="0">
                <a:solidFill>
                  <a:srgbClr val="00B0F0"/>
                </a:solidFill>
              </a:rPr>
              <a:t>Distilling</a:t>
            </a:r>
            <a:r>
              <a:rPr lang="en-GB" dirty="0" smtClean="0"/>
              <a:t> – grouping information into broad themes </a:t>
            </a:r>
          </a:p>
          <a:p>
            <a:pPr lvl="0"/>
            <a:r>
              <a:rPr lang="en-GB" dirty="0" smtClean="0">
                <a:solidFill>
                  <a:srgbClr val="00B0F0"/>
                </a:solidFill>
              </a:rPr>
              <a:t>Developing objectives</a:t>
            </a:r>
            <a:r>
              <a:rPr lang="en-GB" dirty="0" smtClean="0"/>
              <a:t> – general objectives for each theme</a:t>
            </a:r>
          </a:p>
          <a:p>
            <a:pPr lvl="0"/>
            <a:r>
              <a:rPr lang="en-GB" dirty="0" smtClean="0">
                <a:solidFill>
                  <a:srgbClr val="00B0F0"/>
                </a:solidFill>
              </a:rPr>
              <a:t>Writing policy </a:t>
            </a:r>
            <a:r>
              <a:rPr lang="en-GB" dirty="0" smtClean="0"/>
              <a:t>for the plan itself and taking it to referendum</a:t>
            </a:r>
            <a:endParaRPr lang="en-GB" dirty="0"/>
          </a:p>
        </p:txBody>
      </p:sp>
      <p:pic>
        <p:nvPicPr>
          <p:cNvPr id="4" name="Content Placeholder 4" descr="SoW Logo Bright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643" y="142852"/>
            <a:ext cx="2945513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en-GB" dirty="0" smtClean="0"/>
              <a:t>3 burning issues...</a:t>
            </a:r>
            <a:endParaRPr lang="en-GB" dirty="0"/>
          </a:p>
        </p:txBody>
      </p:sp>
      <p:pic>
        <p:nvPicPr>
          <p:cNvPr id="4" name="Content Placeholder 4" descr="SoW Logo Bright 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5643" y="142852"/>
            <a:ext cx="2945513" cy="1071570"/>
          </a:xfrm>
          <a:prstGeom prst="rect">
            <a:avLst/>
          </a:prstGeom>
        </p:spPr>
      </p:pic>
      <p:pic>
        <p:nvPicPr>
          <p:cNvPr id="10" name="Picture 9" descr="Biscu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71942"/>
            <a:ext cx="3476649" cy="2607487"/>
          </a:xfrm>
          <a:prstGeom prst="rect">
            <a:avLst/>
          </a:prstGeom>
        </p:spPr>
      </p:pic>
      <p:pic>
        <p:nvPicPr>
          <p:cNvPr id="11" name="Picture 10" descr="Foam Bo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357298"/>
            <a:ext cx="3492496" cy="2619372"/>
          </a:xfrm>
          <a:prstGeom prst="rect">
            <a:avLst/>
          </a:prstGeom>
        </p:spPr>
      </p:pic>
      <p:pic>
        <p:nvPicPr>
          <p:cNvPr id="12" name="Picture 11" descr="RFH deb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643314"/>
            <a:ext cx="2286016" cy="3048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SoWN Walk St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1214422"/>
            <a:ext cx="3714776" cy="2786082"/>
          </a:xfrm>
          <a:prstGeom prst="rect">
            <a:avLst/>
          </a:prstGeom>
        </p:spPr>
      </p:pic>
      <p:pic>
        <p:nvPicPr>
          <p:cNvPr id="14" name="Picture 13" descr="Ma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4962" y="3571876"/>
            <a:ext cx="2196825" cy="31069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Thematic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300"/>
          </a:xfrm>
        </p:spPr>
        <p:txBody>
          <a:bodyPr/>
          <a:lstStyle/>
          <a:p>
            <a:r>
              <a:rPr lang="en-GB" dirty="0" smtClean="0"/>
              <a:t>Retail</a:t>
            </a:r>
          </a:p>
          <a:p>
            <a:r>
              <a:rPr lang="en-GB" dirty="0" smtClean="0"/>
              <a:t>Housing</a:t>
            </a:r>
          </a:p>
          <a:p>
            <a:r>
              <a:rPr lang="en-GB" dirty="0" smtClean="0"/>
              <a:t>Green Infrastructure, open space &amp; air quality</a:t>
            </a:r>
          </a:p>
          <a:p>
            <a:r>
              <a:rPr lang="en-GB" dirty="0" smtClean="0"/>
              <a:t>Social Infrastructure</a:t>
            </a:r>
          </a:p>
          <a:p>
            <a:r>
              <a:rPr lang="en-GB" dirty="0" smtClean="0"/>
              <a:t>Development management</a:t>
            </a:r>
          </a:p>
          <a:p>
            <a:r>
              <a:rPr lang="en-GB" dirty="0" smtClean="0"/>
              <a:t>Streetscape &amp; transport</a:t>
            </a:r>
            <a:endParaRPr lang="en-GB" dirty="0"/>
          </a:p>
        </p:txBody>
      </p:sp>
      <p:pic>
        <p:nvPicPr>
          <p:cNvPr id="4" name="Content Placeholder 4" descr="SoW Logo Bright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5643" y="142852"/>
            <a:ext cx="2945513" cy="10715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08266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/>
              <a:t>Why are we doing this?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Decisions about the future of the neighbourhood are taken remotely and with lack of understanding about the needs of local businesses and residents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It’s an opportunity not only to form policy but to fund delivery of that policy through CIL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Brings the business and residential community together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Innovative, local approaches are needed to fix our problems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Content Placeholder 4" descr="SoW Logo Bright 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55643" y="142852"/>
            <a:ext cx="2945513" cy="107157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303</Words>
  <Application>Microsoft Office PowerPoint</Application>
  <PresentationFormat>On-screen Show (4:3)</PresentationFormat>
  <Paragraphs>82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Neighbourhood Plan</vt:lpstr>
      <vt:lpstr>3 burning issues...</vt:lpstr>
      <vt:lpstr>Thematic groups</vt:lpstr>
      <vt:lpstr>Why are we doing this?</vt:lpstr>
      <vt:lpstr>Five lessons from  South Bank &amp; Waterloo</vt:lpstr>
      <vt:lpstr>What happens next?</vt:lpstr>
      <vt:lpstr>Benefits of parishing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Ben.stephenson</dc:creator>
  <cp:lastModifiedBy>Ben.stephenson</cp:lastModifiedBy>
  <cp:revision>45</cp:revision>
  <dcterms:created xsi:type="dcterms:W3CDTF">2013-10-10T14:02:16Z</dcterms:created>
  <dcterms:modified xsi:type="dcterms:W3CDTF">2015-01-20T12:34:41Z</dcterms:modified>
</cp:coreProperties>
</file>