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1"/>
    <p:sldMasterId id="2147483939" r:id="rId2"/>
    <p:sldMasterId id="2147483947" r:id="rId3"/>
    <p:sldMasterId id="2147483955" r:id="rId4"/>
  </p:sldMasterIdLst>
  <p:notesMasterIdLst>
    <p:notesMasterId r:id="rId24"/>
  </p:notesMasterIdLst>
  <p:sldIdLst>
    <p:sldId id="265" r:id="rId5"/>
    <p:sldId id="266" r:id="rId6"/>
    <p:sldId id="269" r:id="rId7"/>
    <p:sldId id="270" r:id="rId8"/>
    <p:sldId id="271" r:id="rId9"/>
    <p:sldId id="256" r:id="rId10"/>
    <p:sldId id="268" r:id="rId11"/>
    <p:sldId id="267" r:id="rId12"/>
    <p:sldId id="258" r:id="rId13"/>
    <p:sldId id="257" r:id="rId14"/>
    <p:sldId id="259" r:id="rId15"/>
    <p:sldId id="260" r:id="rId16"/>
    <p:sldId id="261" r:id="rId17"/>
    <p:sldId id="262" r:id="rId18"/>
    <p:sldId id="263" r:id="rId19"/>
    <p:sldId id="264" r:id="rId20"/>
    <p:sldId id="272" r:id="rId21"/>
    <p:sldId id="274" r:id="rId22"/>
    <p:sldId id="273" r:id="rId23"/>
  </p:sldIdLst>
  <p:sldSz cx="102235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70" autoAdjust="0"/>
  </p:normalViewPr>
  <p:slideViewPr>
    <p:cSldViewPr>
      <p:cViewPr varScale="1">
        <p:scale>
          <a:sx n="61" d="100"/>
          <a:sy n="61" d="100"/>
        </p:scale>
        <p:origin x="-576" y="-67"/>
      </p:cViewPr>
      <p:guideLst>
        <p:guide orient="horz" pos="2160"/>
        <p:guide pos="32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70D0148-FAB6-45D8-A2A6-9BEB734677EB}" type="datetimeFigureOut">
              <a:rPr lang="en-GB"/>
              <a:pPr>
                <a:defRPr/>
              </a:pPr>
              <a:t>02/09/2014</a:t>
            </a:fld>
            <a:endParaRPr lang="en-GB"/>
          </a:p>
        </p:txBody>
      </p:sp>
      <p:sp>
        <p:nvSpPr>
          <p:cNvPr id="4" name="Slide Image Placeholder 3"/>
          <p:cNvSpPr>
            <a:spLocks noGrp="1" noRot="1" noChangeAspect="1"/>
          </p:cNvSpPr>
          <p:nvPr>
            <p:ph type="sldImg" idx="2"/>
          </p:nvPr>
        </p:nvSpPr>
        <p:spPr>
          <a:xfrm>
            <a:off x="873125" y="685800"/>
            <a:ext cx="511175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95287E-F673-4F30-A39B-66175A937C58}" type="slidenum">
              <a:rPr lang="en-GB"/>
              <a:pPr>
                <a:defRPr/>
              </a:pPr>
              <a:t>‹#›</a:t>
            </a:fld>
            <a:endParaRPr lang="en-GB"/>
          </a:p>
        </p:txBody>
      </p:sp>
    </p:spTree>
    <p:extLst>
      <p:ext uri="{BB962C8B-B14F-4D97-AF65-F5344CB8AC3E}">
        <p14:creationId xmlns:p14="http://schemas.microsoft.com/office/powerpoint/2010/main" val="2069817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873125" y="684213"/>
            <a:ext cx="5111750" cy="3430587"/>
          </a:xfrm>
          <a:noFill/>
          <a:ln>
            <a:solidFill>
              <a:srgbClr val="000000"/>
            </a:solidFill>
            <a:miter lim="800000"/>
            <a:headEnd/>
            <a:tailEnd/>
          </a:ln>
        </p:spPr>
      </p:sp>
      <p:sp>
        <p:nvSpPr>
          <p:cNvPr id="3" name="Notes Placeholder 2"/>
          <p:cNvSpPr>
            <a:spLocks noGrp="1"/>
          </p:cNvSpPr>
          <p:nvPr>
            <p:ph type="body" idx="1"/>
          </p:nvPr>
        </p:nvSpPr>
        <p:spPr/>
        <p:txBody>
          <a:bodyPr lIns="87527" tIns="43764" rIns="87527" bIns="43764"/>
          <a:lstStyle/>
          <a:p>
            <a:pPr fontAlgn="auto">
              <a:spcBef>
                <a:spcPts val="0"/>
              </a:spcBef>
              <a:spcAft>
                <a:spcPts val="0"/>
              </a:spcAft>
              <a:defRPr/>
            </a:pPr>
            <a:endParaRPr lang="en-GB" dirty="0"/>
          </a:p>
        </p:txBody>
      </p:sp>
      <p:sp>
        <p:nvSpPr>
          <p:cNvPr id="111620" name="Slide Number Placeholder 3"/>
          <p:cNvSpPr txBox="1">
            <a:spLocks noGrp="1"/>
          </p:cNvSpPr>
          <p:nvPr/>
        </p:nvSpPr>
        <p:spPr bwMode="auto">
          <a:xfrm>
            <a:off x="3883025" y="8686800"/>
            <a:ext cx="2973388" cy="455613"/>
          </a:xfrm>
          <a:prstGeom prst="rect">
            <a:avLst/>
          </a:prstGeom>
          <a:noFill/>
          <a:ln w="9525">
            <a:noFill/>
            <a:miter lim="800000"/>
            <a:headEnd/>
            <a:tailEnd/>
          </a:ln>
        </p:spPr>
        <p:txBody>
          <a:bodyPr lIns="87527" tIns="43764" rIns="87527" bIns="43764" anchor="b"/>
          <a:lstStyle/>
          <a:p>
            <a:pPr algn="r" defTabSz="914400"/>
            <a:fld id="{690AA7CE-1724-47C5-BC4A-A71203F703DF}" type="slidenum">
              <a:rPr lang="en-GB" sz="1200"/>
              <a:pPr algn="r" defTabSz="914400"/>
              <a:t>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078CB8-DA4E-40B2-A452-0DBED511C2D3}"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7F3F7F-A008-42B2-A14A-B87AD4B19705}"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endParaRPr lang="en-GB" dirty="0" smtClean="0"/>
          </a:p>
          <a:p>
            <a:pPr>
              <a:spcBef>
                <a:spcPct val="0"/>
              </a:spcBef>
            </a:pPr>
            <a:endParaRPr lang="en-GB"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37EB32-7973-4E1A-B964-DBF3B680F49D}"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a:xfrm>
            <a:off x="0" y="5384800"/>
            <a:ext cx="3556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0"/>
          </p:nvPr>
        </p:nvSpPr>
        <p:spPr>
          <a:xfrm>
            <a:off x="560388" y="5070475"/>
            <a:ext cx="4332287" cy="439738"/>
          </a:xfrm>
        </p:spPr>
        <p:txBody>
          <a:bodyPr/>
          <a:lstStyle/>
          <a:p>
            <a:pPr lvl="0"/>
            <a:r>
              <a:rPr lang="en-US" smtClean="0"/>
              <a:t>Click to edit Master text styles</a:t>
            </a:r>
          </a:p>
        </p:txBody>
      </p:sp>
      <p:sp>
        <p:nvSpPr>
          <p:cNvPr id="3" name="Subtitle 2"/>
          <p:cNvSpPr>
            <a:spLocks noGrp="1"/>
          </p:cNvSpPr>
          <p:nvPr>
            <p:ph type="subTitle" idx="1"/>
          </p:nvPr>
        </p:nvSpPr>
        <p:spPr>
          <a:xfrm>
            <a:off x="511179" y="1449732"/>
            <a:ext cx="7193580" cy="1752600"/>
          </a:xfrm>
        </p:spPr>
        <p:txBody>
          <a:bodyPr>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a:xfrm>
            <a:off x="0" y="5384800"/>
            <a:ext cx="3556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511179" y="1449732"/>
            <a:ext cx="7193580" cy="1752600"/>
          </a:xfrm>
        </p:spPr>
        <p:txBody>
          <a:bodyPr>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4" name="Content Placeholder 5"/>
          <p:cNvSpPr>
            <a:spLocks noGrp="1"/>
          </p:cNvSpPr>
          <p:nvPr>
            <p:ph sz="quarter" idx="10"/>
          </p:nvPr>
        </p:nvSpPr>
        <p:spPr>
          <a:xfrm>
            <a:off x="560388" y="5070475"/>
            <a:ext cx="4332287" cy="439738"/>
          </a:xfrm>
        </p:spPr>
        <p:txBody>
          <a:body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a:xfrm>
            <a:off x="0" y="5384800"/>
            <a:ext cx="35560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511179" y="1449732"/>
            <a:ext cx="7193580" cy="1752600"/>
          </a:xfrm>
        </p:spPr>
        <p:txBody>
          <a:bodyPr>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4" name="Content Placeholder 5"/>
          <p:cNvSpPr>
            <a:spLocks noGrp="1"/>
          </p:cNvSpPr>
          <p:nvPr>
            <p:ph sz="quarter" idx="10"/>
          </p:nvPr>
        </p:nvSpPr>
        <p:spPr>
          <a:xfrm>
            <a:off x="560388" y="5070475"/>
            <a:ext cx="4332287" cy="439738"/>
          </a:xfrm>
        </p:spPr>
        <p:txBody>
          <a:body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a:xfrm>
            <a:off x="0" y="5384800"/>
            <a:ext cx="3556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511179" y="1449732"/>
            <a:ext cx="7193580" cy="1752600"/>
          </a:xfrm>
        </p:spPr>
        <p:txBody>
          <a:bodyPr>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
        <p:nvSpPr>
          <p:cNvPr id="4" name="Content Placeholder 5"/>
          <p:cNvSpPr>
            <a:spLocks noGrp="1"/>
          </p:cNvSpPr>
          <p:nvPr>
            <p:ph sz="quarter" idx="10"/>
          </p:nvPr>
        </p:nvSpPr>
        <p:spPr>
          <a:xfrm>
            <a:off x="560388" y="5070475"/>
            <a:ext cx="4332287" cy="439738"/>
          </a:xfrm>
        </p:spPr>
        <p:txBody>
          <a:body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1175" y="274638"/>
            <a:ext cx="920115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11175" y="1600200"/>
            <a:ext cx="9201150" cy="4446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1175" y="6356350"/>
            <a:ext cx="238601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46B859D-1905-4046-8DEA-17705BC5B8B1}" type="datetimeFigureOut">
              <a:rPr lang="en-US"/>
              <a:pPr>
                <a:defRPr/>
              </a:pPr>
              <a:t>9/2/2014</a:t>
            </a:fld>
            <a:endParaRPr lang="en-US"/>
          </a:p>
        </p:txBody>
      </p:sp>
      <p:sp>
        <p:nvSpPr>
          <p:cNvPr id="5" name="Footer Placeholder 4"/>
          <p:cNvSpPr>
            <a:spLocks noGrp="1"/>
          </p:cNvSpPr>
          <p:nvPr>
            <p:ph type="ftr" sz="quarter" idx="3"/>
          </p:nvPr>
        </p:nvSpPr>
        <p:spPr>
          <a:xfrm>
            <a:off x="3492500" y="6356350"/>
            <a:ext cx="32385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26313" y="6356350"/>
            <a:ext cx="23860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76EE648-B613-4D91-BC21-938B69A4B6CE}" type="slidenum">
              <a:rPr lang="en-US"/>
              <a:pPr>
                <a:defRPr/>
              </a:pPr>
              <a:t>‹#›</a:t>
            </a:fld>
            <a:endParaRPr lang="en-US" dirty="0"/>
          </a:p>
        </p:txBody>
      </p:sp>
      <p:sp>
        <p:nvSpPr>
          <p:cNvPr id="7" name="Rectangle 6"/>
          <p:cNvSpPr/>
          <p:nvPr/>
        </p:nvSpPr>
        <p:spPr>
          <a:xfrm>
            <a:off x="0" y="6208713"/>
            <a:ext cx="10223500" cy="66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5"/>
              </a:solidFill>
            </a:endParaRPr>
          </a:p>
        </p:txBody>
      </p:sp>
      <p:sp>
        <p:nvSpPr>
          <p:cNvPr id="9" name="TextBox 8"/>
          <p:cNvSpPr txBox="1"/>
          <p:nvPr/>
        </p:nvSpPr>
        <p:spPr>
          <a:xfrm>
            <a:off x="511175" y="6437313"/>
            <a:ext cx="4213225" cy="215900"/>
          </a:xfrm>
          <a:prstGeom prst="rect">
            <a:avLst/>
          </a:prstGeom>
          <a:noFill/>
        </p:spPr>
        <p:txBody>
          <a:bodyPr lIns="0" tIns="0" bIns="0">
            <a:spAutoFit/>
          </a:bodyPr>
          <a:lstStyle/>
          <a:p>
            <a:pPr fontAlgn="auto">
              <a:spcBef>
                <a:spcPts val="0"/>
              </a:spcBef>
              <a:spcAft>
                <a:spcPts val="0"/>
              </a:spcAft>
              <a:defRPr/>
            </a:pPr>
            <a:r>
              <a:rPr lang="en-US" sz="1400" b="1" dirty="0" err="1">
                <a:solidFill>
                  <a:schemeClr val="bg1"/>
                </a:solidFill>
                <a:latin typeface=""/>
                <a:cs typeface="+mn-cs"/>
              </a:rPr>
              <a:t>camden.gov.uk</a:t>
            </a:r>
            <a:endParaRPr lang="en-US" sz="1400" b="1" dirty="0">
              <a:solidFill>
                <a:schemeClr val="bg1"/>
              </a:solidFill>
              <a:latin typeface=""/>
              <a:cs typeface="+mn-cs"/>
            </a:endParaRPr>
          </a:p>
        </p:txBody>
      </p:sp>
      <p:pic>
        <p:nvPicPr>
          <p:cNvPr id="1033" name="Picture 9" descr="camden.png"/>
          <p:cNvPicPr>
            <a:picLocks noChangeAspect="1"/>
          </p:cNvPicPr>
          <p:nvPr/>
        </p:nvPicPr>
        <p:blipFill>
          <a:blip r:embed="rId9"/>
          <a:srcRect/>
          <a:stretch>
            <a:fillRect/>
          </a:stretch>
        </p:blipFill>
        <p:spPr bwMode="auto">
          <a:xfrm>
            <a:off x="8601075" y="6418263"/>
            <a:ext cx="1431925" cy="282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Lst>
  <p:txStyles>
    <p:titleStyle>
      <a:lvl1pPr algn="l" defTabSz="457200" rtl="0" fontAlgn="base">
        <a:spcBef>
          <a:spcPct val="0"/>
        </a:spcBef>
        <a:spcAft>
          <a:spcPct val="0"/>
        </a:spcAft>
        <a:defRPr sz="3500" b="1" kern="1200">
          <a:solidFill>
            <a:schemeClr val="accent2"/>
          </a:solidFill>
          <a:latin typeface="Arial"/>
          <a:ea typeface="+mj-ea"/>
          <a:cs typeface="Arial"/>
        </a:defRPr>
      </a:lvl1pPr>
      <a:lvl2pPr algn="l" defTabSz="457200" rtl="0" fontAlgn="base">
        <a:spcBef>
          <a:spcPct val="0"/>
        </a:spcBef>
        <a:spcAft>
          <a:spcPct val="0"/>
        </a:spcAft>
        <a:defRPr sz="3500" b="1">
          <a:solidFill>
            <a:schemeClr val="accent2"/>
          </a:solidFill>
          <a:latin typeface="Arial" charset="0"/>
          <a:cs typeface="Arial" charset="0"/>
        </a:defRPr>
      </a:lvl2pPr>
      <a:lvl3pPr algn="l" defTabSz="457200" rtl="0" fontAlgn="base">
        <a:spcBef>
          <a:spcPct val="0"/>
        </a:spcBef>
        <a:spcAft>
          <a:spcPct val="0"/>
        </a:spcAft>
        <a:defRPr sz="3500" b="1">
          <a:solidFill>
            <a:schemeClr val="accent2"/>
          </a:solidFill>
          <a:latin typeface="Arial" charset="0"/>
          <a:cs typeface="Arial" charset="0"/>
        </a:defRPr>
      </a:lvl3pPr>
      <a:lvl4pPr algn="l" defTabSz="457200" rtl="0" fontAlgn="base">
        <a:spcBef>
          <a:spcPct val="0"/>
        </a:spcBef>
        <a:spcAft>
          <a:spcPct val="0"/>
        </a:spcAft>
        <a:defRPr sz="3500" b="1">
          <a:solidFill>
            <a:schemeClr val="accent2"/>
          </a:solidFill>
          <a:latin typeface="Arial" charset="0"/>
          <a:cs typeface="Arial" charset="0"/>
        </a:defRPr>
      </a:lvl4pPr>
      <a:lvl5pPr algn="l" defTabSz="457200" rtl="0" fontAlgn="base">
        <a:spcBef>
          <a:spcPct val="0"/>
        </a:spcBef>
        <a:spcAft>
          <a:spcPct val="0"/>
        </a:spcAft>
        <a:defRPr sz="3500" b="1">
          <a:solidFill>
            <a:schemeClr val="accent2"/>
          </a:solidFill>
          <a:latin typeface="Arial" charset="0"/>
          <a:cs typeface="Arial" charset="0"/>
        </a:defRPr>
      </a:lvl5pPr>
      <a:lvl6pPr marL="457200" algn="l" defTabSz="457200" rtl="0" fontAlgn="base">
        <a:spcBef>
          <a:spcPct val="0"/>
        </a:spcBef>
        <a:spcAft>
          <a:spcPct val="0"/>
        </a:spcAft>
        <a:defRPr sz="3500" b="1">
          <a:solidFill>
            <a:schemeClr val="accent2"/>
          </a:solidFill>
          <a:latin typeface="Arial" charset="0"/>
          <a:cs typeface="Arial" charset="0"/>
        </a:defRPr>
      </a:lvl6pPr>
      <a:lvl7pPr marL="914400" algn="l" defTabSz="457200" rtl="0" fontAlgn="base">
        <a:spcBef>
          <a:spcPct val="0"/>
        </a:spcBef>
        <a:spcAft>
          <a:spcPct val="0"/>
        </a:spcAft>
        <a:defRPr sz="3500" b="1">
          <a:solidFill>
            <a:schemeClr val="accent2"/>
          </a:solidFill>
          <a:latin typeface="Arial" charset="0"/>
          <a:cs typeface="Arial" charset="0"/>
        </a:defRPr>
      </a:lvl7pPr>
      <a:lvl8pPr marL="1371600" algn="l" defTabSz="457200" rtl="0" fontAlgn="base">
        <a:spcBef>
          <a:spcPct val="0"/>
        </a:spcBef>
        <a:spcAft>
          <a:spcPct val="0"/>
        </a:spcAft>
        <a:defRPr sz="3500" b="1">
          <a:solidFill>
            <a:schemeClr val="accent2"/>
          </a:solidFill>
          <a:latin typeface="Arial" charset="0"/>
          <a:cs typeface="Arial" charset="0"/>
        </a:defRPr>
      </a:lvl8pPr>
      <a:lvl9pPr marL="1828800" algn="l" defTabSz="457200" rtl="0" fontAlgn="base">
        <a:spcBef>
          <a:spcPct val="0"/>
        </a:spcBef>
        <a:spcAft>
          <a:spcPct val="0"/>
        </a:spcAft>
        <a:defRPr sz="3500" b="1">
          <a:solidFill>
            <a:schemeClr val="accent2"/>
          </a:solidFill>
          <a:latin typeface="Arial" charset="0"/>
          <a:cs typeface="Arial" charset="0"/>
        </a:defRPr>
      </a:lvl9pPr>
    </p:titleStyle>
    <p:bodyStyle>
      <a:lvl1pPr algn="l" defTabSz="457200" rtl="0" fontAlgn="base">
        <a:spcBef>
          <a:spcPct val="20000"/>
        </a:spcBef>
        <a:spcAft>
          <a:spcPct val="0"/>
        </a:spcAft>
        <a:defRPr sz="20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511175" y="274638"/>
            <a:ext cx="920115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
        <p:nvSpPr>
          <p:cNvPr id="9219" name="Text Placeholder 2"/>
          <p:cNvSpPr>
            <a:spLocks noGrp="1"/>
          </p:cNvSpPr>
          <p:nvPr>
            <p:ph type="body" idx="1"/>
          </p:nvPr>
        </p:nvSpPr>
        <p:spPr bwMode="auto">
          <a:xfrm>
            <a:off x="511175" y="1600200"/>
            <a:ext cx="9201150" cy="4446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11175" y="6356350"/>
            <a:ext cx="238601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D26E741-E190-4779-8FEC-9C80E06C6062}" type="datetimeFigureOut">
              <a:rPr lang="en-US"/>
              <a:pPr>
                <a:defRPr/>
              </a:pPr>
              <a:t>9/2/2014</a:t>
            </a:fld>
            <a:endParaRPr lang="en-US"/>
          </a:p>
        </p:txBody>
      </p:sp>
      <p:sp>
        <p:nvSpPr>
          <p:cNvPr id="5" name="Footer Placeholder 4"/>
          <p:cNvSpPr>
            <a:spLocks noGrp="1"/>
          </p:cNvSpPr>
          <p:nvPr>
            <p:ph type="ftr" sz="quarter" idx="3"/>
          </p:nvPr>
        </p:nvSpPr>
        <p:spPr>
          <a:xfrm>
            <a:off x="3492500" y="6356350"/>
            <a:ext cx="32385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26313" y="6356350"/>
            <a:ext cx="23860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57A827D-3643-40AF-932D-0760384F2288}" type="slidenum">
              <a:rPr lang="en-US"/>
              <a:pPr>
                <a:defRPr/>
              </a:pPr>
              <a:t>‹#›</a:t>
            </a:fld>
            <a:endParaRPr lang="en-US" dirty="0"/>
          </a:p>
        </p:txBody>
      </p:sp>
      <p:sp>
        <p:nvSpPr>
          <p:cNvPr id="7" name="Rectangle 6"/>
          <p:cNvSpPr/>
          <p:nvPr/>
        </p:nvSpPr>
        <p:spPr>
          <a:xfrm>
            <a:off x="0" y="6208713"/>
            <a:ext cx="10223500" cy="660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5"/>
              </a:solidFill>
            </a:endParaRPr>
          </a:p>
        </p:txBody>
      </p:sp>
      <p:sp>
        <p:nvSpPr>
          <p:cNvPr id="9" name="TextBox 8"/>
          <p:cNvSpPr txBox="1"/>
          <p:nvPr/>
        </p:nvSpPr>
        <p:spPr>
          <a:xfrm>
            <a:off x="511175" y="6437313"/>
            <a:ext cx="4213225" cy="215900"/>
          </a:xfrm>
          <a:prstGeom prst="rect">
            <a:avLst/>
          </a:prstGeom>
          <a:noFill/>
        </p:spPr>
        <p:txBody>
          <a:bodyPr lIns="0" tIns="0" bIns="0">
            <a:spAutoFit/>
          </a:bodyPr>
          <a:lstStyle/>
          <a:p>
            <a:pPr fontAlgn="auto">
              <a:spcBef>
                <a:spcPts val="0"/>
              </a:spcBef>
              <a:spcAft>
                <a:spcPts val="0"/>
              </a:spcAft>
              <a:defRPr/>
            </a:pPr>
            <a:r>
              <a:rPr lang="en-US" sz="1400" b="1" dirty="0" err="1">
                <a:solidFill>
                  <a:schemeClr val="bg1"/>
                </a:solidFill>
                <a:latin typeface=""/>
                <a:cs typeface="+mn-cs"/>
              </a:rPr>
              <a:t>camden.gov.uk</a:t>
            </a:r>
            <a:endParaRPr lang="en-US" sz="1400" b="1" dirty="0">
              <a:solidFill>
                <a:schemeClr val="bg1"/>
              </a:solidFill>
              <a:latin typeface=""/>
              <a:cs typeface="+mn-cs"/>
            </a:endParaRPr>
          </a:p>
        </p:txBody>
      </p:sp>
      <p:pic>
        <p:nvPicPr>
          <p:cNvPr id="9225" name="Picture 9" descr="camden.png"/>
          <p:cNvPicPr>
            <a:picLocks noChangeAspect="1"/>
          </p:cNvPicPr>
          <p:nvPr/>
        </p:nvPicPr>
        <p:blipFill>
          <a:blip r:embed="rId9"/>
          <a:srcRect/>
          <a:stretch>
            <a:fillRect/>
          </a:stretch>
        </p:blipFill>
        <p:spPr bwMode="auto">
          <a:xfrm>
            <a:off x="8601075" y="6418263"/>
            <a:ext cx="1431925" cy="282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Lst>
  <p:txStyles>
    <p:titleStyle>
      <a:lvl1pPr algn="l" defTabSz="457200" rtl="0" fontAlgn="base">
        <a:spcBef>
          <a:spcPct val="0"/>
        </a:spcBef>
        <a:spcAft>
          <a:spcPct val="0"/>
        </a:spcAft>
        <a:defRPr sz="3500" b="1" kern="1200">
          <a:solidFill>
            <a:schemeClr val="accent1"/>
          </a:solidFill>
          <a:latin typeface="Arial"/>
          <a:ea typeface="+mj-ea"/>
          <a:cs typeface="Arial"/>
        </a:defRPr>
      </a:lvl1pPr>
      <a:lvl2pPr algn="l" defTabSz="457200" rtl="0" fontAlgn="base">
        <a:spcBef>
          <a:spcPct val="0"/>
        </a:spcBef>
        <a:spcAft>
          <a:spcPct val="0"/>
        </a:spcAft>
        <a:defRPr sz="3500" b="1">
          <a:solidFill>
            <a:schemeClr val="accent1"/>
          </a:solidFill>
          <a:latin typeface="Arial" charset="0"/>
          <a:cs typeface="Arial" charset="0"/>
        </a:defRPr>
      </a:lvl2pPr>
      <a:lvl3pPr algn="l" defTabSz="457200" rtl="0" fontAlgn="base">
        <a:spcBef>
          <a:spcPct val="0"/>
        </a:spcBef>
        <a:spcAft>
          <a:spcPct val="0"/>
        </a:spcAft>
        <a:defRPr sz="3500" b="1">
          <a:solidFill>
            <a:schemeClr val="accent1"/>
          </a:solidFill>
          <a:latin typeface="Arial" charset="0"/>
          <a:cs typeface="Arial" charset="0"/>
        </a:defRPr>
      </a:lvl3pPr>
      <a:lvl4pPr algn="l" defTabSz="457200" rtl="0" fontAlgn="base">
        <a:spcBef>
          <a:spcPct val="0"/>
        </a:spcBef>
        <a:spcAft>
          <a:spcPct val="0"/>
        </a:spcAft>
        <a:defRPr sz="3500" b="1">
          <a:solidFill>
            <a:schemeClr val="accent1"/>
          </a:solidFill>
          <a:latin typeface="Arial" charset="0"/>
          <a:cs typeface="Arial" charset="0"/>
        </a:defRPr>
      </a:lvl4pPr>
      <a:lvl5pPr algn="l" defTabSz="457200" rtl="0" fontAlgn="base">
        <a:spcBef>
          <a:spcPct val="0"/>
        </a:spcBef>
        <a:spcAft>
          <a:spcPct val="0"/>
        </a:spcAft>
        <a:defRPr sz="3500" b="1">
          <a:solidFill>
            <a:schemeClr val="accent1"/>
          </a:solidFill>
          <a:latin typeface="Arial" charset="0"/>
          <a:cs typeface="Arial" charset="0"/>
        </a:defRPr>
      </a:lvl5pPr>
      <a:lvl6pPr marL="457200" algn="l" defTabSz="457200" rtl="0" fontAlgn="base">
        <a:spcBef>
          <a:spcPct val="0"/>
        </a:spcBef>
        <a:spcAft>
          <a:spcPct val="0"/>
        </a:spcAft>
        <a:defRPr sz="3500" b="1">
          <a:solidFill>
            <a:schemeClr val="accent1"/>
          </a:solidFill>
          <a:latin typeface="Arial" charset="0"/>
          <a:cs typeface="Arial" charset="0"/>
        </a:defRPr>
      </a:lvl6pPr>
      <a:lvl7pPr marL="914400" algn="l" defTabSz="457200" rtl="0" fontAlgn="base">
        <a:spcBef>
          <a:spcPct val="0"/>
        </a:spcBef>
        <a:spcAft>
          <a:spcPct val="0"/>
        </a:spcAft>
        <a:defRPr sz="3500" b="1">
          <a:solidFill>
            <a:schemeClr val="accent1"/>
          </a:solidFill>
          <a:latin typeface="Arial" charset="0"/>
          <a:cs typeface="Arial" charset="0"/>
        </a:defRPr>
      </a:lvl7pPr>
      <a:lvl8pPr marL="1371600" algn="l" defTabSz="457200" rtl="0" fontAlgn="base">
        <a:spcBef>
          <a:spcPct val="0"/>
        </a:spcBef>
        <a:spcAft>
          <a:spcPct val="0"/>
        </a:spcAft>
        <a:defRPr sz="3500" b="1">
          <a:solidFill>
            <a:schemeClr val="accent1"/>
          </a:solidFill>
          <a:latin typeface="Arial" charset="0"/>
          <a:cs typeface="Arial" charset="0"/>
        </a:defRPr>
      </a:lvl8pPr>
      <a:lvl9pPr marL="1828800" algn="l" defTabSz="457200" rtl="0" fontAlgn="base">
        <a:spcBef>
          <a:spcPct val="0"/>
        </a:spcBef>
        <a:spcAft>
          <a:spcPct val="0"/>
        </a:spcAft>
        <a:defRPr sz="3500" b="1">
          <a:solidFill>
            <a:schemeClr val="accent1"/>
          </a:solidFill>
          <a:latin typeface="Arial" charset="0"/>
          <a:cs typeface="Arial" charset="0"/>
        </a:defRPr>
      </a:lvl9pPr>
    </p:titleStyle>
    <p:bodyStyle>
      <a:lvl1pPr algn="l" defTabSz="457200" rtl="0" fontAlgn="base">
        <a:spcBef>
          <a:spcPct val="20000"/>
        </a:spcBef>
        <a:spcAft>
          <a:spcPct val="0"/>
        </a:spcAft>
        <a:defRPr sz="20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511175" y="274638"/>
            <a:ext cx="920115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
        <p:nvSpPr>
          <p:cNvPr id="17411" name="Text Placeholder 2"/>
          <p:cNvSpPr>
            <a:spLocks noGrp="1"/>
          </p:cNvSpPr>
          <p:nvPr>
            <p:ph type="body" idx="1"/>
          </p:nvPr>
        </p:nvSpPr>
        <p:spPr bwMode="auto">
          <a:xfrm>
            <a:off x="511175" y="1600200"/>
            <a:ext cx="9201150" cy="4446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11175" y="6356350"/>
            <a:ext cx="238601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5B3B4EE-D949-4275-B6A1-572B85B567F0}" type="datetimeFigureOut">
              <a:rPr lang="en-US"/>
              <a:pPr>
                <a:defRPr/>
              </a:pPr>
              <a:t>9/2/2014</a:t>
            </a:fld>
            <a:endParaRPr lang="en-US"/>
          </a:p>
        </p:txBody>
      </p:sp>
      <p:sp>
        <p:nvSpPr>
          <p:cNvPr id="5" name="Footer Placeholder 4"/>
          <p:cNvSpPr>
            <a:spLocks noGrp="1"/>
          </p:cNvSpPr>
          <p:nvPr>
            <p:ph type="ftr" sz="quarter" idx="3"/>
          </p:nvPr>
        </p:nvSpPr>
        <p:spPr>
          <a:xfrm>
            <a:off x="3492500" y="6356350"/>
            <a:ext cx="32385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26313" y="6356350"/>
            <a:ext cx="23860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B5C4DEF-ADCF-44E2-8EBF-83F1F385EC20}" type="slidenum">
              <a:rPr lang="en-US"/>
              <a:pPr>
                <a:defRPr/>
              </a:pPr>
              <a:t>‹#›</a:t>
            </a:fld>
            <a:endParaRPr lang="en-US" dirty="0"/>
          </a:p>
        </p:txBody>
      </p:sp>
      <p:sp>
        <p:nvSpPr>
          <p:cNvPr id="7" name="Rectangle 6"/>
          <p:cNvSpPr/>
          <p:nvPr/>
        </p:nvSpPr>
        <p:spPr>
          <a:xfrm>
            <a:off x="0" y="6208713"/>
            <a:ext cx="10223500" cy="660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5"/>
              </a:solidFill>
            </a:endParaRPr>
          </a:p>
        </p:txBody>
      </p:sp>
      <p:sp>
        <p:nvSpPr>
          <p:cNvPr id="9" name="TextBox 8"/>
          <p:cNvSpPr txBox="1"/>
          <p:nvPr/>
        </p:nvSpPr>
        <p:spPr>
          <a:xfrm>
            <a:off x="511175" y="6437313"/>
            <a:ext cx="4213225" cy="215900"/>
          </a:xfrm>
          <a:prstGeom prst="rect">
            <a:avLst/>
          </a:prstGeom>
          <a:noFill/>
        </p:spPr>
        <p:txBody>
          <a:bodyPr lIns="0" tIns="0" bIns="0">
            <a:spAutoFit/>
          </a:bodyPr>
          <a:lstStyle/>
          <a:p>
            <a:pPr fontAlgn="auto">
              <a:spcBef>
                <a:spcPts val="0"/>
              </a:spcBef>
              <a:spcAft>
                <a:spcPts val="0"/>
              </a:spcAft>
              <a:defRPr/>
            </a:pPr>
            <a:r>
              <a:rPr lang="en-US" sz="1400" b="1" dirty="0" err="1">
                <a:solidFill>
                  <a:schemeClr val="bg1"/>
                </a:solidFill>
                <a:latin typeface=""/>
                <a:cs typeface="+mn-cs"/>
              </a:rPr>
              <a:t>camden.gov.uk</a:t>
            </a:r>
            <a:endParaRPr lang="en-US" sz="1400" b="1" dirty="0">
              <a:solidFill>
                <a:schemeClr val="bg1"/>
              </a:solidFill>
              <a:latin typeface=""/>
              <a:cs typeface="+mn-cs"/>
            </a:endParaRPr>
          </a:p>
        </p:txBody>
      </p:sp>
      <p:pic>
        <p:nvPicPr>
          <p:cNvPr id="17417" name="Picture 9" descr="camden.png"/>
          <p:cNvPicPr>
            <a:picLocks noChangeAspect="1"/>
          </p:cNvPicPr>
          <p:nvPr/>
        </p:nvPicPr>
        <p:blipFill>
          <a:blip r:embed="rId9"/>
          <a:srcRect/>
          <a:stretch>
            <a:fillRect/>
          </a:stretch>
        </p:blipFill>
        <p:spPr bwMode="auto">
          <a:xfrm>
            <a:off x="8601075" y="6418263"/>
            <a:ext cx="1431925" cy="282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Lst>
  <p:txStyles>
    <p:titleStyle>
      <a:lvl1pPr algn="l" defTabSz="457200" rtl="0" fontAlgn="base">
        <a:spcBef>
          <a:spcPct val="0"/>
        </a:spcBef>
        <a:spcAft>
          <a:spcPct val="0"/>
        </a:spcAft>
        <a:defRPr sz="3500" b="1" kern="1200">
          <a:solidFill>
            <a:srgbClr val="A04276"/>
          </a:solidFill>
          <a:latin typeface="Arial"/>
          <a:ea typeface="+mj-ea"/>
          <a:cs typeface="Arial"/>
        </a:defRPr>
      </a:lvl1pPr>
      <a:lvl2pPr algn="l" defTabSz="457200" rtl="0" fontAlgn="base">
        <a:spcBef>
          <a:spcPct val="0"/>
        </a:spcBef>
        <a:spcAft>
          <a:spcPct val="0"/>
        </a:spcAft>
        <a:defRPr sz="3500" b="1">
          <a:solidFill>
            <a:srgbClr val="A04276"/>
          </a:solidFill>
          <a:latin typeface="Arial" charset="0"/>
          <a:cs typeface="Arial" charset="0"/>
        </a:defRPr>
      </a:lvl2pPr>
      <a:lvl3pPr algn="l" defTabSz="457200" rtl="0" fontAlgn="base">
        <a:spcBef>
          <a:spcPct val="0"/>
        </a:spcBef>
        <a:spcAft>
          <a:spcPct val="0"/>
        </a:spcAft>
        <a:defRPr sz="3500" b="1">
          <a:solidFill>
            <a:srgbClr val="A04276"/>
          </a:solidFill>
          <a:latin typeface="Arial" charset="0"/>
          <a:cs typeface="Arial" charset="0"/>
        </a:defRPr>
      </a:lvl3pPr>
      <a:lvl4pPr algn="l" defTabSz="457200" rtl="0" fontAlgn="base">
        <a:spcBef>
          <a:spcPct val="0"/>
        </a:spcBef>
        <a:spcAft>
          <a:spcPct val="0"/>
        </a:spcAft>
        <a:defRPr sz="3500" b="1">
          <a:solidFill>
            <a:srgbClr val="A04276"/>
          </a:solidFill>
          <a:latin typeface="Arial" charset="0"/>
          <a:cs typeface="Arial" charset="0"/>
        </a:defRPr>
      </a:lvl4pPr>
      <a:lvl5pPr algn="l" defTabSz="457200" rtl="0" fontAlgn="base">
        <a:spcBef>
          <a:spcPct val="0"/>
        </a:spcBef>
        <a:spcAft>
          <a:spcPct val="0"/>
        </a:spcAft>
        <a:defRPr sz="3500" b="1">
          <a:solidFill>
            <a:srgbClr val="A04276"/>
          </a:solidFill>
          <a:latin typeface="Arial" charset="0"/>
          <a:cs typeface="Arial" charset="0"/>
        </a:defRPr>
      </a:lvl5pPr>
      <a:lvl6pPr marL="457200" algn="l" defTabSz="457200" rtl="0" fontAlgn="base">
        <a:spcBef>
          <a:spcPct val="0"/>
        </a:spcBef>
        <a:spcAft>
          <a:spcPct val="0"/>
        </a:spcAft>
        <a:defRPr sz="3500" b="1">
          <a:solidFill>
            <a:srgbClr val="A04276"/>
          </a:solidFill>
          <a:latin typeface="Arial" charset="0"/>
          <a:cs typeface="Arial" charset="0"/>
        </a:defRPr>
      </a:lvl6pPr>
      <a:lvl7pPr marL="914400" algn="l" defTabSz="457200" rtl="0" fontAlgn="base">
        <a:spcBef>
          <a:spcPct val="0"/>
        </a:spcBef>
        <a:spcAft>
          <a:spcPct val="0"/>
        </a:spcAft>
        <a:defRPr sz="3500" b="1">
          <a:solidFill>
            <a:srgbClr val="A04276"/>
          </a:solidFill>
          <a:latin typeface="Arial" charset="0"/>
          <a:cs typeface="Arial" charset="0"/>
        </a:defRPr>
      </a:lvl7pPr>
      <a:lvl8pPr marL="1371600" algn="l" defTabSz="457200" rtl="0" fontAlgn="base">
        <a:spcBef>
          <a:spcPct val="0"/>
        </a:spcBef>
        <a:spcAft>
          <a:spcPct val="0"/>
        </a:spcAft>
        <a:defRPr sz="3500" b="1">
          <a:solidFill>
            <a:srgbClr val="A04276"/>
          </a:solidFill>
          <a:latin typeface="Arial" charset="0"/>
          <a:cs typeface="Arial" charset="0"/>
        </a:defRPr>
      </a:lvl8pPr>
      <a:lvl9pPr marL="1828800" algn="l" defTabSz="457200" rtl="0" fontAlgn="base">
        <a:spcBef>
          <a:spcPct val="0"/>
        </a:spcBef>
        <a:spcAft>
          <a:spcPct val="0"/>
        </a:spcAft>
        <a:defRPr sz="3500" b="1">
          <a:solidFill>
            <a:srgbClr val="A04276"/>
          </a:solidFill>
          <a:latin typeface="Arial" charset="0"/>
          <a:cs typeface="Arial" charset="0"/>
        </a:defRPr>
      </a:lvl9pPr>
    </p:titleStyle>
    <p:bodyStyle>
      <a:lvl1pPr algn="l" defTabSz="457200" rtl="0" fontAlgn="base">
        <a:spcBef>
          <a:spcPct val="20000"/>
        </a:spcBef>
        <a:spcAft>
          <a:spcPct val="0"/>
        </a:spcAft>
        <a:defRPr sz="20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511175" y="274638"/>
            <a:ext cx="920115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
        <p:nvSpPr>
          <p:cNvPr id="25603" name="Text Placeholder 2"/>
          <p:cNvSpPr>
            <a:spLocks noGrp="1"/>
          </p:cNvSpPr>
          <p:nvPr>
            <p:ph type="body" idx="1"/>
          </p:nvPr>
        </p:nvSpPr>
        <p:spPr bwMode="auto">
          <a:xfrm>
            <a:off x="511175" y="1600200"/>
            <a:ext cx="9201150" cy="4446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11175" y="6356350"/>
            <a:ext cx="238601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234F13D-BF5F-4D2D-9C99-4BD7920EE46F}" type="datetimeFigureOut">
              <a:rPr lang="en-US"/>
              <a:pPr>
                <a:defRPr/>
              </a:pPr>
              <a:t>9/2/2014</a:t>
            </a:fld>
            <a:endParaRPr lang="en-US"/>
          </a:p>
        </p:txBody>
      </p:sp>
      <p:sp>
        <p:nvSpPr>
          <p:cNvPr id="5" name="Footer Placeholder 4"/>
          <p:cNvSpPr>
            <a:spLocks noGrp="1"/>
          </p:cNvSpPr>
          <p:nvPr>
            <p:ph type="ftr" sz="quarter" idx="3"/>
          </p:nvPr>
        </p:nvSpPr>
        <p:spPr>
          <a:xfrm>
            <a:off x="3492500" y="6356350"/>
            <a:ext cx="32385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326313" y="6356350"/>
            <a:ext cx="23860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BD8E9AA-5675-4F37-89EC-61691AB0E52A}" type="slidenum">
              <a:rPr lang="en-US"/>
              <a:pPr>
                <a:defRPr/>
              </a:pPr>
              <a:t>‹#›</a:t>
            </a:fld>
            <a:endParaRPr lang="en-US" dirty="0"/>
          </a:p>
        </p:txBody>
      </p:sp>
      <p:sp>
        <p:nvSpPr>
          <p:cNvPr id="7" name="Rectangle 6"/>
          <p:cNvSpPr/>
          <p:nvPr/>
        </p:nvSpPr>
        <p:spPr>
          <a:xfrm>
            <a:off x="0" y="6208713"/>
            <a:ext cx="10223500" cy="660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11175" y="6437313"/>
            <a:ext cx="4213225" cy="215900"/>
          </a:xfrm>
          <a:prstGeom prst="rect">
            <a:avLst/>
          </a:prstGeom>
          <a:noFill/>
        </p:spPr>
        <p:txBody>
          <a:bodyPr lIns="0" tIns="0" bIns="0">
            <a:spAutoFit/>
          </a:bodyPr>
          <a:lstStyle/>
          <a:p>
            <a:pPr fontAlgn="auto">
              <a:spcBef>
                <a:spcPts val="0"/>
              </a:spcBef>
              <a:spcAft>
                <a:spcPts val="0"/>
              </a:spcAft>
              <a:defRPr/>
            </a:pPr>
            <a:r>
              <a:rPr lang="en-US" sz="1400" b="1" dirty="0" err="1">
                <a:solidFill>
                  <a:schemeClr val="bg1"/>
                </a:solidFill>
                <a:latin typeface=""/>
                <a:cs typeface="+mn-cs"/>
              </a:rPr>
              <a:t>camden.gov.uk</a:t>
            </a:r>
            <a:endParaRPr lang="en-US" sz="1400" b="1" dirty="0">
              <a:solidFill>
                <a:schemeClr val="bg1"/>
              </a:solidFill>
              <a:latin typeface=""/>
              <a:cs typeface="+mn-cs"/>
            </a:endParaRPr>
          </a:p>
        </p:txBody>
      </p:sp>
      <p:pic>
        <p:nvPicPr>
          <p:cNvPr id="25609" name="Picture 9" descr="camden.png"/>
          <p:cNvPicPr>
            <a:picLocks noChangeAspect="1"/>
          </p:cNvPicPr>
          <p:nvPr/>
        </p:nvPicPr>
        <p:blipFill>
          <a:blip r:embed="rId9"/>
          <a:srcRect/>
          <a:stretch>
            <a:fillRect/>
          </a:stretch>
        </p:blipFill>
        <p:spPr bwMode="auto">
          <a:xfrm>
            <a:off x="8601075" y="6418263"/>
            <a:ext cx="1431925" cy="282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p:txStyles>
    <p:titleStyle>
      <a:lvl1pPr algn="l" defTabSz="457200" rtl="0" fontAlgn="base">
        <a:spcBef>
          <a:spcPct val="0"/>
        </a:spcBef>
        <a:spcAft>
          <a:spcPct val="0"/>
        </a:spcAft>
        <a:defRPr sz="3500" b="1" kern="1200">
          <a:solidFill>
            <a:srgbClr val="522E91"/>
          </a:solidFill>
          <a:latin typeface="Arial"/>
          <a:ea typeface="+mj-ea"/>
          <a:cs typeface="Arial"/>
        </a:defRPr>
      </a:lvl1pPr>
      <a:lvl2pPr algn="l" defTabSz="457200" rtl="0" fontAlgn="base">
        <a:spcBef>
          <a:spcPct val="0"/>
        </a:spcBef>
        <a:spcAft>
          <a:spcPct val="0"/>
        </a:spcAft>
        <a:defRPr sz="3500" b="1">
          <a:solidFill>
            <a:srgbClr val="522E91"/>
          </a:solidFill>
          <a:latin typeface="Arial" charset="0"/>
          <a:cs typeface="Arial" charset="0"/>
        </a:defRPr>
      </a:lvl2pPr>
      <a:lvl3pPr algn="l" defTabSz="457200" rtl="0" fontAlgn="base">
        <a:spcBef>
          <a:spcPct val="0"/>
        </a:spcBef>
        <a:spcAft>
          <a:spcPct val="0"/>
        </a:spcAft>
        <a:defRPr sz="3500" b="1">
          <a:solidFill>
            <a:srgbClr val="522E91"/>
          </a:solidFill>
          <a:latin typeface="Arial" charset="0"/>
          <a:cs typeface="Arial" charset="0"/>
        </a:defRPr>
      </a:lvl3pPr>
      <a:lvl4pPr algn="l" defTabSz="457200" rtl="0" fontAlgn="base">
        <a:spcBef>
          <a:spcPct val="0"/>
        </a:spcBef>
        <a:spcAft>
          <a:spcPct val="0"/>
        </a:spcAft>
        <a:defRPr sz="3500" b="1">
          <a:solidFill>
            <a:srgbClr val="522E91"/>
          </a:solidFill>
          <a:latin typeface="Arial" charset="0"/>
          <a:cs typeface="Arial" charset="0"/>
        </a:defRPr>
      </a:lvl4pPr>
      <a:lvl5pPr algn="l" defTabSz="457200" rtl="0" fontAlgn="base">
        <a:spcBef>
          <a:spcPct val="0"/>
        </a:spcBef>
        <a:spcAft>
          <a:spcPct val="0"/>
        </a:spcAft>
        <a:defRPr sz="3500" b="1">
          <a:solidFill>
            <a:srgbClr val="522E91"/>
          </a:solidFill>
          <a:latin typeface="Arial" charset="0"/>
          <a:cs typeface="Arial" charset="0"/>
        </a:defRPr>
      </a:lvl5pPr>
      <a:lvl6pPr marL="457200" algn="l" defTabSz="457200" rtl="0" fontAlgn="base">
        <a:spcBef>
          <a:spcPct val="0"/>
        </a:spcBef>
        <a:spcAft>
          <a:spcPct val="0"/>
        </a:spcAft>
        <a:defRPr sz="3500" b="1">
          <a:solidFill>
            <a:srgbClr val="522E91"/>
          </a:solidFill>
          <a:latin typeface="Arial" charset="0"/>
          <a:cs typeface="Arial" charset="0"/>
        </a:defRPr>
      </a:lvl6pPr>
      <a:lvl7pPr marL="914400" algn="l" defTabSz="457200" rtl="0" fontAlgn="base">
        <a:spcBef>
          <a:spcPct val="0"/>
        </a:spcBef>
        <a:spcAft>
          <a:spcPct val="0"/>
        </a:spcAft>
        <a:defRPr sz="3500" b="1">
          <a:solidFill>
            <a:srgbClr val="522E91"/>
          </a:solidFill>
          <a:latin typeface="Arial" charset="0"/>
          <a:cs typeface="Arial" charset="0"/>
        </a:defRPr>
      </a:lvl7pPr>
      <a:lvl8pPr marL="1371600" algn="l" defTabSz="457200" rtl="0" fontAlgn="base">
        <a:spcBef>
          <a:spcPct val="0"/>
        </a:spcBef>
        <a:spcAft>
          <a:spcPct val="0"/>
        </a:spcAft>
        <a:defRPr sz="3500" b="1">
          <a:solidFill>
            <a:srgbClr val="522E91"/>
          </a:solidFill>
          <a:latin typeface="Arial" charset="0"/>
          <a:cs typeface="Arial" charset="0"/>
        </a:defRPr>
      </a:lvl8pPr>
      <a:lvl9pPr marL="1828800" algn="l" defTabSz="457200" rtl="0" fontAlgn="base">
        <a:spcBef>
          <a:spcPct val="0"/>
        </a:spcBef>
        <a:spcAft>
          <a:spcPct val="0"/>
        </a:spcAft>
        <a:defRPr sz="3500" b="1">
          <a:solidFill>
            <a:srgbClr val="522E91"/>
          </a:solidFill>
          <a:latin typeface="Arial" charset="0"/>
          <a:cs typeface="Arial" charset="0"/>
        </a:defRPr>
      </a:lvl9pPr>
    </p:titleStyle>
    <p:bodyStyle>
      <a:lvl1pPr algn="l" defTabSz="457200" rtl="0" fontAlgn="base">
        <a:spcBef>
          <a:spcPct val="20000"/>
        </a:spcBef>
        <a:spcAft>
          <a:spcPct val="0"/>
        </a:spcAft>
        <a:defRPr sz="20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title" idx="4294967295"/>
          </p:nvPr>
        </p:nvSpPr>
        <p:spPr>
          <a:xfrm>
            <a:off x="504825" y="2205038"/>
            <a:ext cx="9201150" cy="576262"/>
          </a:xfrm>
        </p:spPr>
        <p:txBody>
          <a:bodyPr/>
          <a:lstStyle/>
          <a:p>
            <a:r>
              <a:rPr lang="en-GB" sz="3100" smtClean="0">
                <a:latin typeface="Arial" charset="0"/>
                <a:cs typeface="Arial" charset="0"/>
              </a:rPr>
              <a:t>Demographics, needs and inequalities for BME communities in Camden</a:t>
            </a:r>
          </a:p>
        </p:txBody>
      </p:sp>
      <p:sp>
        <p:nvSpPr>
          <p:cNvPr id="110595" name="Rectangle 8"/>
          <p:cNvSpPr>
            <a:spLocks noChangeArrowheads="1"/>
          </p:cNvSpPr>
          <p:nvPr/>
        </p:nvSpPr>
        <p:spPr bwMode="auto">
          <a:xfrm>
            <a:off x="504825" y="5013325"/>
            <a:ext cx="6134100" cy="793750"/>
          </a:xfrm>
          <a:prstGeom prst="rect">
            <a:avLst/>
          </a:prstGeom>
          <a:noFill/>
          <a:ln w="9525">
            <a:noFill/>
            <a:miter lim="800000"/>
            <a:headEnd/>
            <a:tailEnd/>
          </a:ln>
        </p:spPr>
        <p:txBody>
          <a:bodyPr>
            <a:spAutoFit/>
          </a:bodyPr>
          <a:lstStyle/>
          <a:p>
            <a:pPr defTabSz="914400">
              <a:spcBef>
                <a:spcPts val="600"/>
              </a:spcBef>
              <a:spcAft>
                <a:spcPts val="600"/>
              </a:spcAft>
            </a:pPr>
            <a:r>
              <a:rPr lang="en-GB"/>
              <a:t>Jonathan O’Sullivan</a:t>
            </a:r>
          </a:p>
          <a:p>
            <a:pPr defTabSz="914400">
              <a:spcBef>
                <a:spcPts val="600"/>
              </a:spcBef>
              <a:spcAft>
                <a:spcPts val="600"/>
              </a:spcAft>
            </a:pPr>
            <a:r>
              <a:rPr lang="en-GB"/>
              <a:t>Camden and Islington Public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1"/>
          </p:nvPr>
        </p:nvPicPr>
        <p:blipFill>
          <a:blip r:embed="rId3"/>
          <a:srcRect/>
          <a:stretch>
            <a:fillRect/>
          </a:stretch>
        </p:blipFill>
        <p:spPr>
          <a:xfrm>
            <a:off x="1295400" y="1357313"/>
            <a:ext cx="7272338" cy="4746625"/>
          </a:xfrm>
        </p:spPr>
      </p:pic>
      <p:sp>
        <p:nvSpPr>
          <p:cNvPr id="35842" name="Title 2"/>
          <p:cNvSpPr>
            <a:spLocks noGrp="1"/>
          </p:cNvSpPr>
          <p:nvPr>
            <p:ph type="title"/>
          </p:nvPr>
        </p:nvSpPr>
        <p:spPr/>
        <p:txBody>
          <a:bodyPr/>
          <a:lstStyle/>
          <a:p>
            <a:r>
              <a:rPr lang="en-GB" smtClean="0">
                <a:latin typeface="Arial" charset="0"/>
                <a:cs typeface="Arial" charset="0"/>
              </a:rPr>
              <a:t>Ethnicity by GP practice</a:t>
            </a:r>
          </a:p>
        </p:txBody>
      </p:sp>
      <p:sp>
        <p:nvSpPr>
          <p:cNvPr id="35843" name="Text Box 3"/>
          <p:cNvSpPr txBox="1">
            <a:spLocks noChangeArrowheads="1"/>
          </p:cNvSpPr>
          <p:nvPr/>
        </p:nvSpPr>
        <p:spPr bwMode="auto">
          <a:xfrm>
            <a:off x="2303463" y="1035050"/>
            <a:ext cx="5472112" cy="322263"/>
          </a:xfrm>
          <a:prstGeom prst="rect">
            <a:avLst/>
          </a:prstGeom>
          <a:noFill/>
          <a:ln w="9525">
            <a:noFill/>
            <a:miter lim="800000"/>
            <a:headEnd/>
            <a:tailEnd/>
          </a:ln>
        </p:spPr>
        <p:txBody>
          <a:bodyPr lIns="36576" tIns="36576" rIns="36576" bIns="36576"/>
          <a:lstStyle/>
          <a:p>
            <a:pPr defTabSz="914400"/>
            <a:r>
              <a:rPr lang="en-GB" sz="1600" b="1">
                <a:solidFill>
                  <a:srgbClr val="000000"/>
                </a:solidFill>
              </a:rPr>
              <a:t>Ethnic breakdown of Camden’s registered population</a:t>
            </a:r>
            <a:r>
              <a:rPr lang="en-GB" sz="1200" baseline="30000">
                <a:solidFill>
                  <a:srgbClr val="808080"/>
                </a:solidFill>
              </a:rPr>
              <a:t>2012</a:t>
            </a:r>
            <a:endParaRPr 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Grp="1" noChangeAspect="1" noChangeArrowheads="1"/>
          </p:cNvPicPr>
          <p:nvPr>
            <p:ph idx="1"/>
          </p:nvPr>
        </p:nvPicPr>
        <p:blipFill>
          <a:blip r:embed="rId3"/>
          <a:srcRect/>
          <a:stretch>
            <a:fillRect/>
          </a:stretch>
        </p:blipFill>
        <p:spPr>
          <a:xfrm>
            <a:off x="174625" y="1341438"/>
            <a:ext cx="10048875" cy="4248150"/>
          </a:xfrm>
        </p:spPr>
      </p:pic>
      <p:sp>
        <p:nvSpPr>
          <p:cNvPr id="39938" name="Title 2"/>
          <p:cNvSpPr>
            <a:spLocks noGrp="1"/>
          </p:cNvSpPr>
          <p:nvPr>
            <p:ph type="title"/>
          </p:nvPr>
        </p:nvSpPr>
        <p:spPr/>
        <p:txBody>
          <a:bodyPr/>
          <a:lstStyle/>
          <a:p>
            <a:r>
              <a:rPr lang="en-GB" smtClean="0">
                <a:latin typeface="Arial" charset="0"/>
                <a:cs typeface="Arial" charset="0"/>
              </a:rPr>
              <a:t>Language</a:t>
            </a:r>
          </a:p>
        </p:txBody>
      </p:sp>
      <p:sp>
        <p:nvSpPr>
          <p:cNvPr id="39939" name="Text Box 3"/>
          <p:cNvSpPr txBox="1">
            <a:spLocks noChangeArrowheads="1"/>
          </p:cNvSpPr>
          <p:nvPr/>
        </p:nvSpPr>
        <p:spPr bwMode="auto">
          <a:xfrm>
            <a:off x="6767513" y="1989138"/>
            <a:ext cx="3076575" cy="1368425"/>
          </a:xfrm>
          <a:prstGeom prst="rect">
            <a:avLst/>
          </a:prstGeom>
          <a:noFill/>
          <a:ln w="9525">
            <a:noFill/>
            <a:miter lim="800000"/>
            <a:headEnd/>
            <a:tailEnd/>
          </a:ln>
        </p:spPr>
        <p:txBody>
          <a:bodyPr lIns="36576" tIns="36576" rIns="36576" bIns="36576"/>
          <a:lstStyle/>
          <a:p>
            <a:pPr algn="ctr" defTabSz="914400"/>
            <a:r>
              <a:rPr lang="en-GB" sz="2400" b="1">
                <a:solidFill>
                  <a:srgbClr val="000000"/>
                </a:solidFill>
              </a:rPr>
              <a:t>76%</a:t>
            </a:r>
          </a:p>
          <a:p>
            <a:pPr algn="ctr" defTabSz="914400"/>
            <a:r>
              <a:rPr lang="en-GB" sz="1400">
                <a:solidFill>
                  <a:srgbClr val="000000"/>
                </a:solidFill>
              </a:rPr>
              <a:t>Of Camden registered patients stated English as their main or only language </a:t>
            </a:r>
          </a:p>
          <a:p>
            <a:pPr algn="ctr" defTabSz="914400"/>
            <a:endParaRPr lang="en-GB" sz="1400">
              <a:solidFill>
                <a:srgbClr val="000000"/>
              </a:solidFill>
            </a:endParaRPr>
          </a:p>
          <a:p>
            <a:pPr algn="ctr" defTabSz="914400"/>
            <a:endParaRPr lang="en-GB" sz="1400">
              <a:solidFill>
                <a:srgbClr val="000000"/>
              </a:solidFill>
            </a:endParaRPr>
          </a:p>
          <a:p>
            <a:pPr algn="ctr" defTabSz="914400"/>
            <a:r>
              <a:rPr lang="en-GB" sz="2400" b="1">
                <a:solidFill>
                  <a:srgbClr val="000000"/>
                </a:solidFill>
              </a:rPr>
              <a:t>3%</a:t>
            </a:r>
            <a:r>
              <a:rPr lang="en-GB" sz="1400" b="1">
                <a:solidFill>
                  <a:srgbClr val="000000"/>
                </a:solidFill>
              </a:rPr>
              <a:t/>
            </a:r>
            <a:br>
              <a:rPr lang="en-GB" sz="1400" b="1">
                <a:solidFill>
                  <a:srgbClr val="000000"/>
                </a:solidFill>
              </a:rPr>
            </a:br>
            <a:r>
              <a:rPr lang="en-GB" sz="1400">
                <a:solidFill>
                  <a:srgbClr val="000000"/>
                </a:solidFill>
              </a:rPr>
              <a:t>of Camden's registered population speak Bengali, the most commonly spoken  language, after English, where language data is available</a:t>
            </a:r>
            <a:r>
              <a:rPr lang="en-GB" sz="1000">
                <a:solidFill>
                  <a:srgbClr val="000000"/>
                </a:solidFill>
              </a:rPr>
              <a:t>.</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lIns="91440" tIns="45720" rIns="91440" bIns="45720" anchor="ctr"/>
          <a:lstStyle/>
          <a:p>
            <a:r>
              <a:rPr lang="en-GB" smtClean="0">
                <a:latin typeface="Arial" charset="0"/>
                <a:cs typeface="Arial" charset="0"/>
              </a:rPr>
              <a:t>Mental health conditions in Camden</a:t>
            </a:r>
          </a:p>
        </p:txBody>
      </p:sp>
      <p:sp>
        <p:nvSpPr>
          <p:cNvPr id="3" name="Content Placeholder 2"/>
          <p:cNvSpPr>
            <a:spLocks noGrp="1"/>
          </p:cNvSpPr>
          <p:nvPr>
            <p:ph idx="4294967295"/>
          </p:nvPr>
        </p:nvSpPr>
        <p:spPr>
          <a:xfrm>
            <a:off x="511175" y="1268413"/>
            <a:ext cx="9201150" cy="5256212"/>
          </a:xfrm>
        </p:spPr>
        <p:txBody>
          <a:bodyPr lIns="91440" tIns="45720" rIns="91440" bIns="45720">
            <a:normAutofit/>
          </a:bodyPr>
          <a:lstStyle/>
          <a:p>
            <a:pPr>
              <a:lnSpc>
                <a:spcPct val="80000"/>
              </a:lnSpc>
            </a:pPr>
            <a:r>
              <a:rPr lang="en-GB" sz="2400" smtClean="0">
                <a:latin typeface="Arial" charset="0"/>
                <a:cs typeface="Arial" charset="0"/>
              </a:rPr>
              <a:t>An estimated 2,310 local children and young people aged 5-16 with mental health conditions, of whom about 80% seen in local services.</a:t>
            </a:r>
          </a:p>
          <a:p>
            <a:pPr>
              <a:lnSpc>
                <a:spcPct val="80000"/>
              </a:lnSpc>
            </a:pPr>
            <a:r>
              <a:rPr lang="en-GB" sz="2400" smtClean="0">
                <a:latin typeface="Arial" charset="0"/>
                <a:cs typeface="Arial" charset="0"/>
              </a:rPr>
              <a:t>An estimated 36,600 adults with common mental health conditions (depression and anxiety) in the borough.</a:t>
            </a:r>
          </a:p>
          <a:p>
            <a:pPr lvl="1">
              <a:lnSpc>
                <a:spcPct val="80000"/>
              </a:lnSpc>
            </a:pPr>
            <a:r>
              <a:rPr lang="en-GB" sz="2400" smtClean="0">
                <a:latin typeface="Arial" charset="0"/>
                <a:cs typeface="Arial" charset="0"/>
              </a:rPr>
              <a:t>Diagnosed, unresolved depression in 11,078 Camden GP patients (equivalent to 5.4% of patients, 5</a:t>
            </a:r>
            <a:r>
              <a:rPr lang="en-GB" sz="2400" baseline="30000" smtClean="0">
                <a:latin typeface="Arial" charset="0"/>
                <a:cs typeface="Arial" charset="0"/>
              </a:rPr>
              <a:t>th</a:t>
            </a:r>
            <a:r>
              <a:rPr lang="en-GB" sz="2400" smtClean="0">
                <a:latin typeface="Arial" charset="0"/>
                <a:cs typeface="Arial" charset="0"/>
              </a:rPr>
              <a:t> highest in London)</a:t>
            </a:r>
          </a:p>
          <a:p>
            <a:pPr>
              <a:lnSpc>
                <a:spcPct val="80000"/>
              </a:lnSpc>
            </a:pPr>
            <a:r>
              <a:rPr lang="en-GB" sz="2400" smtClean="0">
                <a:latin typeface="Arial" charset="0"/>
                <a:cs typeface="Arial" charset="0"/>
              </a:rPr>
              <a:t>3,496 patients with serious mental illness on GP practice registers (1.38% of the registered population compared to 1.0% in London and 0.8% in England, 3</a:t>
            </a:r>
            <a:r>
              <a:rPr lang="en-GB" sz="2400" baseline="30000" smtClean="0">
                <a:latin typeface="Arial" charset="0"/>
                <a:cs typeface="Arial" charset="0"/>
              </a:rPr>
              <a:t>rd</a:t>
            </a:r>
            <a:r>
              <a:rPr lang="en-GB" sz="2400" smtClean="0">
                <a:latin typeface="Arial" charset="0"/>
                <a:cs typeface="Arial" charset="0"/>
              </a:rPr>
              <a:t> highest in London)</a:t>
            </a:r>
          </a:p>
          <a:p>
            <a:pPr>
              <a:lnSpc>
                <a:spcPct val="80000"/>
              </a:lnSpc>
            </a:pPr>
            <a:r>
              <a:rPr lang="en-GB" sz="2400" smtClean="0">
                <a:latin typeface="Arial" charset="0"/>
                <a:cs typeface="Arial" charset="0"/>
              </a:rPr>
              <a:t>874 people with diagnosed dementia (about 67% of expected prevalence)</a:t>
            </a:r>
          </a:p>
          <a:p>
            <a:pPr>
              <a:lnSpc>
                <a:spcPct val="80000"/>
              </a:lnSpc>
            </a:pPr>
            <a:r>
              <a:rPr lang="en-GB" sz="2400" smtClean="0">
                <a:latin typeface="Arial" charset="0"/>
                <a:cs typeface="Arial" charset="0"/>
              </a:rPr>
              <a:t>There are about 17 suicides a year in Camden.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4294967295"/>
          </p:nvPr>
        </p:nvSpPr>
        <p:spPr>
          <a:xfrm>
            <a:off x="7265988" y="1989138"/>
            <a:ext cx="2830512" cy="4319587"/>
          </a:xfrm>
        </p:spPr>
        <p:txBody>
          <a:bodyPr tIns="82800" rIns="91440" bIns="82800"/>
          <a:lstStyle/>
          <a:p>
            <a:pPr marL="180975" indent="-180975" defTabSz="914400">
              <a:spcAft>
                <a:spcPts val="300"/>
              </a:spcAft>
            </a:pPr>
            <a:r>
              <a:rPr lang="en-GB" sz="1400" smtClean="0">
                <a:latin typeface="Arial" charset="0"/>
                <a:cs typeface="Arial" charset="0"/>
              </a:rPr>
              <a:t>11,078 people were diagnosed with depression in the 2012-12 QOF.</a:t>
            </a:r>
          </a:p>
          <a:p>
            <a:pPr marL="180975" indent="-180975" defTabSz="914400">
              <a:spcAft>
                <a:spcPts val="300"/>
              </a:spcAft>
            </a:pPr>
            <a:r>
              <a:rPr lang="en-GB" sz="1400" smtClean="0">
                <a:latin typeface="Arial" charset="0"/>
                <a:cs typeface="Arial" charset="0"/>
              </a:rPr>
              <a:t>Highest in middle age, and in women compared to men.</a:t>
            </a:r>
          </a:p>
          <a:p>
            <a:pPr marL="180975" indent="-180975" defTabSz="914400">
              <a:spcAft>
                <a:spcPts val="300"/>
              </a:spcAft>
            </a:pPr>
            <a:r>
              <a:rPr lang="en-GB" sz="1400" smtClean="0">
                <a:latin typeface="Arial" charset="0"/>
                <a:cs typeface="Arial" charset="0"/>
              </a:rPr>
              <a:t>Camden has the fifth highest prevalence (5.4%) of people diagnosed with unresolved depression in London.</a:t>
            </a:r>
          </a:p>
          <a:p>
            <a:pPr marL="180975" indent="-180975" defTabSz="914400">
              <a:spcAft>
                <a:spcPts val="300"/>
              </a:spcAft>
            </a:pPr>
            <a:r>
              <a:rPr lang="en-GB" sz="1400" smtClean="0">
                <a:latin typeface="Arial" charset="0"/>
                <a:cs typeface="Arial" charset="0"/>
              </a:rPr>
              <a:t>Diagnosed depression is higher in women from White and Black or Black British communities; rates are lower in Asian or Asian British and Chinese men and women.</a:t>
            </a:r>
          </a:p>
          <a:p>
            <a:pPr marL="180975" indent="-180975" defTabSz="914400">
              <a:spcAft>
                <a:spcPts val="300"/>
              </a:spcAft>
            </a:pPr>
            <a:endParaRPr lang="en-GB" sz="1400" smtClean="0">
              <a:latin typeface="Arial" charset="0"/>
              <a:cs typeface="Arial" charset="0"/>
            </a:endParaRPr>
          </a:p>
        </p:txBody>
      </p:sp>
      <p:sp>
        <p:nvSpPr>
          <p:cNvPr id="96259" name="Title 3"/>
          <p:cNvSpPr>
            <a:spLocks noGrp="1"/>
          </p:cNvSpPr>
          <p:nvPr>
            <p:ph type="title" idx="4294967295"/>
          </p:nvPr>
        </p:nvSpPr>
        <p:spPr>
          <a:xfrm>
            <a:off x="201613" y="906463"/>
            <a:ext cx="9815512" cy="541337"/>
          </a:xfrm>
        </p:spPr>
        <p:txBody>
          <a:bodyPr tIns="45720" rIns="91440" bIns="45720" anchor="ctr"/>
          <a:lstStyle/>
          <a:p>
            <a:r>
              <a:rPr lang="en-GB" smtClean="0">
                <a:latin typeface="Arial" charset="0"/>
                <a:cs typeface="Arial" charset="0"/>
              </a:rPr>
              <a:t>Prevalence- Depression</a:t>
            </a:r>
          </a:p>
        </p:txBody>
      </p:sp>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21CAAD3F-BB02-4149-8701-3953E31EA102}" type="slidenum">
              <a:rPr lang="en-GB" sz="1200">
                <a:solidFill>
                  <a:schemeClr val="tx1">
                    <a:tint val="75000"/>
                  </a:schemeClr>
                </a:solidFill>
                <a:cs typeface="+mn-cs"/>
              </a:rPr>
              <a:pPr algn="ctr" defTabSz="914400">
                <a:defRPr/>
              </a:pPr>
              <a:t>13</a:t>
            </a:fld>
            <a:endParaRPr lang="en-GB" sz="1200">
              <a:solidFill>
                <a:schemeClr val="tx1">
                  <a:tint val="75000"/>
                </a:schemeClr>
              </a:solidFill>
              <a:cs typeface="+mn-cs"/>
            </a:endParaRPr>
          </a:p>
        </p:txBody>
      </p:sp>
      <p:pic>
        <p:nvPicPr>
          <p:cNvPr id="96261" name="Picture 4"/>
          <p:cNvPicPr>
            <a:picLocks noGrp="1" noChangeAspect="1" noChangeArrowheads="1"/>
          </p:cNvPicPr>
          <p:nvPr>
            <p:ph idx="4294967295"/>
          </p:nvPr>
        </p:nvPicPr>
        <p:blipFill>
          <a:blip r:embed="rId2"/>
          <a:srcRect/>
          <a:stretch>
            <a:fillRect/>
          </a:stretch>
        </p:blipFill>
        <p:spPr>
          <a:xfrm>
            <a:off x="282575" y="1700213"/>
            <a:ext cx="6686550" cy="42322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CB744E45-34DE-4836-B814-964F5529FC11}" type="slidenum">
              <a:rPr lang="en-GB" sz="1200">
                <a:solidFill>
                  <a:schemeClr val="tx1">
                    <a:tint val="75000"/>
                  </a:schemeClr>
                </a:solidFill>
                <a:cs typeface="+mn-cs"/>
              </a:rPr>
              <a:pPr algn="ctr" defTabSz="914400">
                <a:defRPr/>
              </a:pPr>
              <a:t>14</a:t>
            </a:fld>
            <a:endParaRPr lang="en-GB" sz="1200">
              <a:solidFill>
                <a:schemeClr val="tx1">
                  <a:tint val="75000"/>
                </a:schemeClr>
              </a:solidFill>
              <a:cs typeface="+mn-cs"/>
            </a:endParaRPr>
          </a:p>
        </p:txBody>
      </p:sp>
      <p:sp>
        <p:nvSpPr>
          <p:cNvPr id="97283" name="Title 3"/>
          <p:cNvSpPr>
            <a:spLocks noGrp="1"/>
          </p:cNvSpPr>
          <p:nvPr>
            <p:ph type="title" idx="4294967295"/>
          </p:nvPr>
        </p:nvSpPr>
        <p:spPr>
          <a:xfrm>
            <a:off x="201613" y="904875"/>
            <a:ext cx="9739312" cy="431800"/>
          </a:xfrm>
        </p:spPr>
        <p:txBody>
          <a:bodyPr tIns="45720" rIns="91440" bIns="45720" anchor="ctr"/>
          <a:lstStyle/>
          <a:p>
            <a:r>
              <a:rPr lang="en-GB" smtClean="0">
                <a:solidFill>
                  <a:srgbClr val="007229"/>
                </a:solidFill>
                <a:latin typeface="Arial" charset="0"/>
                <a:cs typeface="Arial" charset="0"/>
              </a:rPr>
              <a:t>Differences by local deprivation: depression</a:t>
            </a:r>
            <a:endParaRPr lang="en-GB" smtClean="0">
              <a:latin typeface="Arial" charset="0"/>
              <a:cs typeface="Arial" charset="0"/>
            </a:endParaRPr>
          </a:p>
        </p:txBody>
      </p:sp>
      <p:pic>
        <p:nvPicPr>
          <p:cNvPr id="97284" name="Picture 2"/>
          <p:cNvPicPr>
            <a:picLocks noGrp="1" noChangeAspect="1" noChangeArrowheads="1"/>
          </p:cNvPicPr>
          <p:nvPr>
            <p:ph idx="4294967295"/>
          </p:nvPr>
        </p:nvPicPr>
        <p:blipFill>
          <a:blip r:embed="rId2"/>
          <a:srcRect/>
          <a:stretch>
            <a:fillRect/>
          </a:stretch>
        </p:blipFill>
        <p:spPr>
          <a:xfrm>
            <a:off x="133350" y="1844675"/>
            <a:ext cx="6907213" cy="4375150"/>
          </a:xfrm>
        </p:spPr>
      </p:pic>
      <p:sp>
        <p:nvSpPr>
          <p:cNvPr id="97285" name="Content Placeholder 1"/>
          <p:cNvSpPr>
            <a:spLocks noGrp="1"/>
          </p:cNvSpPr>
          <p:nvPr>
            <p:ph idx="4294967295"/>
          </p:nvPr>
        </p:nvSpPr>
        <p:spPr>
          <a:xfrm>
            <a:off x="7077075" y="2193925"/>
            <a:ext cx="2549525" cy="3852863"/>
          </a:xfrm>
        </p:spPr>
        <p:txBody>
          <a:bodyPr tIns="82800" rIns="91440" bIns="82800"/>
          <a:lstStyle/>
          <a:p>
            <a:r>
              <a:rPr lang="en-GB" sz="1400" smtClean="0">
                <a:latin typeface="Arial" charset="0"/>
                <a:cs typeface="Arial" charset="0"/>
              </a:rPr>
              <a:t>Overall, the percentage of people diagnosed with depression is 37% higher in the most deprived quintile (13%) compared to the least (9%).</a:t>
            </a:r>
          </a:p>
          <a:p>
            <a:endParaRPr lang="en-GB" sz="16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199313" y="1125538"/>
            <a:ext cx="2830512" cy="4319587"/>
          </a:xfrm>
        </p:spPr>
        <p:txBody>
          <a:bodyPr tIns="82800" rIns="91440" bIns="82800"/>
          <a:lstStyle/>
          <a:p>
            <a:pPr marL="180975" indent="-180975" defTabSz="914400">
              <a:spcAft>
                <a:spcPts val="300"/>
              </a:spcAft>
            </a:pPr>
            <a:r>
              <a:rPr lang="en-GB" sz="1400" smtClean="0">
                <a:latin typeface="Arial" charset="0"/>
                <a:cs typeface="Arial" charset="0"/>
              </a:rPr>
              <a:t>3,496 people were diagnosed with SMI in the 2012-13 QOF.</a:t>
            </a:r>
          </a:p>
          <a:p>
            <a:pPr marL="180975" indent="-180975" defTabSz="914400">
              <a:spcAft>
                <a:spcPts val="300"/>
              </a:spcAft>
            </a:pPr>
            <a:r>
              <a:rPr lang="en-GB" sz="1400" smtClean="0">
                <a:latin typeface="Arial" charset="0"/>
                <a:cs typeface="Arial" charset="0"/>
              </a:rPr>
              <a:t>Camden has the third highest prevalence of SMI (1.38%), and is significantly higher than the London and England average.</a:t>
            </a:r>
          </a:p>
          <a:p>
            <a:pPr marL="180975" indent="-180975" defTabSz="914400">
              <a:spcAft>
                <a:spcPts val="300"/>
              </a:spcAft>
            </a:pPr>
            <a:r>
              <a:rPr lang="en-GB" sz="1400" smtClean="0">
                <a:latin typeface="Arial" charset="0"/>
                <a:cs typeface="Arial" charset="0"/>
              </a:rPr>
              <a:t>Average age at diagnosis is 37.  On average people have lived with the diagnosis for 12 years, but a quarter have been diagnosed within the last 4 years.</a:t>
            </a:r>
          </a:p>
          <a:p>
            <a:pPr marL="180975" indent="-180975" defTabSz="914400">
              <a:spcAft>
                <a:spcPts val="300"/>
              </a:spcAft>
            </a:pPr>
            <a:r>
              <a:rPr lang="en-GB" sz="1400" smtClean="0">
                <a:latin typeface="Arial" charset="0"/>
                <a:cs typeface="Arial" charset="0"/>
              </a:rPr>
              <a:t>Prevalence is highest in men 45-54 and women 65-74.</a:t>
            </a:r>
          </a:p>
          <a:p>
            <a:pPr marL="180975" indent="-180975" defTabSz="914400">
              <a:spcAft>
                <a:spcPts val="300"/>
              </a:spcAft>
            </a:pPr>
            <a:r>
              <a:rPr lang="en-GB" sz="1400" smtClean="0">
                <a:latin typeface="Arial" charset="0"/>
                <a:cs typeface="Arial" charset="0"/>
              </a:rPr>
              <a:t>Prevalence is highest in Black or Black British communities (4.8% in men and 2.7% in women). </a:t>
            </a:r>
          </a:p>
          <a:p>
            <a:pPr marL="180975" indent="-180975" defTabSz="914400">
              <a:spcAft>
                <a:spcPts val="300"/>
              </a:spcAft>
            </a:pPr>
            <a:r>
              <a:rPr lang="en-GB" sz="1400" smtClean="0">
                <a:latin typeface="Arial" charset="0"/>
                <a:cs typeface="Arial" charset="0"/>
              </a:rPr>
              <a:t>Rates are lower in Asian or Asian British women, Other/Mixed ethnicity women and Chinese men and women</a:t>
            </a:r>
          </a:p>
          <a:p>
            <a:pPr marL="180975" indent="-180975" defTabSz="914400">
              <a:spcAft>
                <a:spcPts val="300"/>
              </a:spcAft>
            </a:pPr>
            <a:endParaRPr lang="en-GB" sz="1400" smtClean="0">
              <a:latin typeface="Arial" charset="0"/>
              <a:cs typeface="Arial" charset="0"/>
            </a:endParaRPr>
          </a:p>
          <a:p>
            <a:pPr marL="180975" indent="-180975" defTabSz="914400">
              <a:spcAft>
                <a:spcPts val="300"/>
              </a:spcAft>
            </a:pPr>
            <a:endParaRPr lang="en-GB" sz="1400" smtClean="0">
              <a:latin typeface="Arial" charset="0"/>
              <a:cs typeface="Arial" charset="0"/>
            </a:endParaRPr>
          </a:p>
          <a:p>
            <a:pPr marL="180975" indent="-180975" defTabSz="914400">
              <a:spcAft>
                <a:spcPts val="300"/>
              </a:spcAft>
            </a:pPr>
            <a:endParaRPr lang="en-GB" sz="1400" smtClean="0">
              <a:latin typeface="Arial" charset="0"/>
              <a:cs typeface="Arial" charset="0"/>
            </a:endParaRPr>
          </a:p>
        </p:txBody>
      </p:sp>
      <p:sp>
        <p:nvSpPr>
          <p:cNvPr id="98307" name="Title 3"/>
          <p:cNvSpPr>
            <a:spLocks noGrp="1"/>
          </p:cNvSpPr>
          <p:nvPr>
            <p:ph type="title" idx="4294967295"/>
          </p:nvPr>
        </p:nvSpPr>
        <p:spPr>
          <a:xfrm>
            <a:off x="215900" y="476250"/>
            <a:ext cx="9815513" cy="541338"/>
          </a:xfrm>
        </p:spPr>
        <p:txBody>
          <a:bodyPr tIns="45720" rIns="91440" bIns="45720" anchor="ctr"/>
          <a:lstStyle/>
          <a:p>
            <a:r>
              <a:rPr lang="en-GB" smtClean="0">
                <a:latin typeface="Arial" charset="0"/>
                <a:cs typeface="Arial" charset="0"/>
              </a:rPr>
              <a:t>Prevalence- Serious mental illness (SMI)</a:t>
            </a:r>
          </a:p>
        </p:txBody>
      </p:sp>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3415D982-36AA-4ED5-BF9A-1020ED827002}" type="slidenum">
              <a:rPr lang="en-GB" sz="1200">
                <a:solidFill>
                  <a:schemeClr val="tx1">
                    <a:tint val="75000"/>
                  </a:schemeClr>
                </a:solidFill>
                <a:cs typeface="+mn-cs"/>
              </a:rPr>
              <a:pPr algn="ctr" defTabSz="914400">
                <a:defRPr/>
              </a:pPr>
              <a:t>15</a:t>
            </a:fld>
            <a:endParaRPr lang="en-GB" sz="1200">
              <a:solidFill>
                <a:schemeClr val="tx1">
                  <a:tint val="75000"/>
                </a:schemeClr>
              </a:solidFill>
              <a:cs typeface="+mn-cs"/>
            </a:endParaRPr>
          </a:p>
        </p:txBody>
      </p:sp>
      <p:pic>
        <p:nvPicPr>
          <p:cNvPr id="98309" name="Picture 2"/>
          <p:cNvPicPr>
            <a:picLocks noChangeAspect="1" noChangeArrowheads="1"/>
          </p:cNvPicPr>
          <p:nvPr/>
        </p:nvPicPr>
        <p:blipFill>
          <a:blip r:embed="rId2"/>
          <a:srcRect/>
          <a:stretch>
            <a:fillRect/>
          </a:stretch>
        </p:blipFill>
        <p:spPr bwMode="auto">
          <a:xfrm>
            <a:off x="428625" y="1916113"/>
            <a:ext cx="6700838" cy="4244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272338" y="1628775"/>
            <a:ext cx="2830512" cy="4319588"/>
          </a:xfrm>
        </p:spPr>
        <p:txBody>
          <a:bodyPr tIns="82800" rIns="91440" bIns="82800"/>
          <a:lstStyle/>
          <a:p>
            <a:pPr marL="180975" indent="-180975" defTabSz="914400">
              <a:spcAft>
                <a:spcPts val="300"/>
              </a:spcAft>
            </a:pPr>
            <a:r>
              <a:rPr lang="en-GB" sz="1400" smtClean="0">
                <a:latin typeface="Arial" charset="0"/>
                <a:cs typeface="Arial" charset="0"/>
              </a:rPr>
              <a:t>874 people were diagnosed with dementia in Camden in the 2012-13 QOF. </a:t>
            </a:r>
          </a:p>
          <a:p>
            <a:pPr marL="180975" indent="-180975" defTabSz="914400">
              <a:spcAft>
                <a:spcPts val="300"/>
              </a:spcAft>
            </a:pPr>
            <a:r>
              <a:rPr lang="en-GB" sz="1400" smtClean="0">
                <a:latin typeface="Arial" charset="0"/>
                <a:cs typeface="Arial" charset="0"/>
              </a:rPr>
              <a:t>The prevalence of dementia (0.34%) is significantly lower than the London and England average – this is mainly linked to the relatively younger population in the borough.</a:t>
            </a:r>
          </a:p>
          <a:p>
            <a:pPr marL="180975" indent="-180975" defTabSz="914400">
              <a:spcAft>
                <a:spcPts val="300"/>
              </a:spcAft>
            </a:pPr>
            <a:r>
              <a:rPr lang="en-GB" sz="1400" smtClean="0">
                <a:latin typeface="Arial" charset="0"/>
                <a:cs typeface="Arial" charset="0"/>
              </a:rPr>
              <a:t>There are no significant differences in the diagnosis rates between ethnic groups in Camden.</a:t>
            </a:r>
          </a:p>
          <a:p>
            <a:pPr marL="180975" indent="-180975" defTabSz="914400">
              <a:spcAft>
                <a:spcPts val="300"/>
              </a:spcAft>
            </a:pPr>
            <a:r>
              <a:rPr lang="en-GB" sz="1400" smtClean="0">
                <a:latin typeface="Arial" charset="0"/>
                <a:cs typeface="Arial" charset="0"/>
              </a:rPr>
              <a:t>There are currently fewer older people in BME groups and it can be expected that numbers will increase as BME communities age.</a:t>
            </a:r>
          </a:p>
          <a:p>
            <a:pPr marL="180975" indent="-180975" defTabSz="914400">
              <a:spcAft>
                <a:spcPts val="300"/>
              </a:spcAft>
            </a:pPr>
            <a:endParaRPr lang="en-GB" sz="1400" smtClean="0">
              <a:latin typeface="Arial" charset="0"/>
              <a:cs typeface="Arial" charset="0"/>
            </a:endParaRPr>
          </a:p>
          <a:p>
            <a:pPr marL="180975" indent="-180975" defTabSz="914400">
              <a:spcAft>
                <a:spcPts val="300"/>
              </a:spcAft>
            </a:pPr>
            <a:endParaRPr lang="en-GB" sz="1400" smtClean="0">
              <a:latin typeface="Arial" charset="0"/>
              <a:cs typeface="Arial" charset="0"/>
            </a:endParaRPr>
          </a:p>
        </p:txBody>
      </p:sp>
      <p:sp>
        <p:nvSpPr>
          <p:cNvPr id="99331" name="Title 3"/>
          <p:cNvSpPr>
            <a:spLocks noGrp="1"/>
          </p:cNvSpPr>
          <p:nvPr>
            <p:ph type="title" idx="4294967295"/>
          </p:nvPr>
        </p:nvSpPr>
        <p:spPr>
          <a:xfrm>
            <a:off x="201613" y="906463"/>
            <a:ext cx="9815512" cy="541337"/>
          </a:xfrm>
        </p:spPr>
        <p:txBody>
          <a:bodyPr tIns="45720" rIns="91440" bIns="45720" anchor="ctr"/>
          <a:lstStyle/>
          <a:p>
            <a:r>
              <a:rPr lang="en-GB" smtClean="0">
                <a:latin typeface="Arial" charset="0"/>
                <a:cs typeface="Arial" charset="0"/>
              </a:rPr>
              <a:t>Prevalence- Dementia </a:t>
            </a:r>
          </a:p>
        </p:txBody>
      </p:sp>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684070E2-48EB-4967-9D00-95B2CDDFB5D5}" type="slidenum">
              <a:rPr lang="en-GB" sz="1200">
                <a:solidFill>
                  <a:schemeClr val="tx1">
                    <a:tint val="75000"/>
                  </a:schemeClr>
                </a:solidFill>
                <a:cs typeface="+mn-cs"/>
              </a:rPr>
              <a:pPr algn="ctr" defTabSz="914400">
                <a:defRPr/>
              </a:pPr>
              <a:t>16</a:t>
            </a:fld>
            <a:endParaRPr lang="en-GB" sz="1200">
              <a:solidFill>
                <a:schemeClr val="tx1">
                  <a:tint val="75000"/>
                </a:schemeClr>
              </a:solidFill>
              <a:cs typeface="+mn-cs"/>
            </a:endParaRPr>
          </a:p>
        </p:txBody>
      </p:sp>
      <p:pic>
        <p:nvPicPr>
          <p:cNvPr id="99333" name="Picture 2"/>
          <p:cNvPicPr>
            <a:picLocks noChangeAspect="1" noChangeArrowheads="1"/>
          </p:cNvPicPr>
          <p:nvPr/>
        </p:nvPicPr>
        <p:blipFill>
          <a:blip r:embed="rId2"/>
          <a:srcRect/>
          <a:stretch>
            <a:fillRect/>
          </a:stretch>
        </p:blipFill>
        <p:spPr bwMode="auto">
          <a:xfrm>
            <a:off x="282575" y="1700213"/>
            <a:ext cx="6613525" cy="41894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a:spLocks noGrp="1"/>
          </p:cNvSpPr>
          <p:nvPr>
            <p:ph type="title" idx="4294967295"/>
          </p:nvPr>
        </p:nvSpPr>
        <p:spPr>
          <a:xfrm>
            <a:off x="503238" y="115888"/>
            <a:ext cx="9201150" cy="850900"/>
          </a:xfrm>
        </p:spPr>
        <p:txBody>
          <a:bodyPr lIns="91440" tIns="45720" rIns="91440" bIns="45720" anchor="ctr"/>
          <a:lstStyle/>
          <a:p>
            <a:r>
              <a:rPr lang="en-GB" smtClean="0">
                <a:latin typeface="Arial" charset="0"/>
                <a:cs typeface="Arial" charset="0"/>
              </a:rPr>
              <a:t>Physical health</a:t>
            </a:r>
          </a:p>
        </p:txBody>
      </p:sp>
      <p:sp>
        <p:nvSpPr>
          <p:cNvPr id="5" name="Content Placeholder 4"/>
          <p:cNvSpPr>
            <a:spLocks noGrp="1"/>
          </p:cNvSpPr>
          <p:nvPr>
            <p:ph idx="4294967295"/>
          </p:nvPr>
        </p:nvSpPr>
        <p:spPr>
          <a:xfrm>
            <a:off x="431800" y="836613"/>
            <a:ext cx="9201150" cy="5327650"/>
          </a:xfrm>
        </p:spPr>
        <p:txBody>
          <a:bodyPr lIns="91440" tIns="45720" rIns="91440" bIns="45720">
            <a:normAutofit/>
          </a:bodyPr>
          <a:lstStyle/>
          <a:p>
            <a:r>
              <a:rPr lang="en-GB" smtClean="0">
                <a:latin typeface="Arial" charset="0"/>
                <a:cs typeface="Arial" charset="0"/>
              </a:rPr>
              <a:t>Mental health conditions are associated with increased risks of poorer physical health outcomes.</a:t>
            </a:r>
          </a:p>
          <a:p>
            <a:endParaRPr lang="en-GB" smtClean="0">
              <a:latin typeface="Arial" charset="0"/>
              <a:cs typeface="Arial" charset="0"/>
            </a:endParaRPr>
          </a:p>
          <a:p>
            <a:r>
              <a:rPr lang="en-GB" smtClean="0">
                <a:latin typeface="Arial" charset="0"/>
                <a:cs typeface="Arial" charset="0"/>
              </a:rPr>
              <a:t>Among people with heart disease or diabetes, depression doubles the risk of death.</a:t>
            </a:r>
          </a:p>
          <a:p>
            <a:endParaRPr lang="en-GB" smtClean="0">
              <a:latin typeface="Arial" charset="0"/>
              <a:cs typeface="Arial" charset="0"/>
            </a:endParaRPr>
          </a:p>
          <a:p>
            <a:r>
              <a:rPr lang="en-GB" smtClean="0">
                <a:latin typeface="Arial" charset="0"/>
                <a:cs typeface="Arial" charset="0"/>
              </a:rPr>
              <a:t>The impacts become even stronger for people with serious mental illness.</a:t>
            </a:r>
          </a:p>
          <a:p>
            <a:pPr lvl="1"/>
            <a:r>
              <a:rPr lang="en-GB" smtClean="0">
                <a:latin typeface="Arial" charset="0"/>
                <a:cs typeface="Arial" charset="0"/>
              </a:rPr>
              <a:t>On average, a young person or young adult diagnosed with schizophrenia or other psychotic illness will die 15 to 20 years earlier than their peers. Causes of death among people with serious mental health conditions are the same as for the general population.</a:t>
            </a:r>
          </a:p>
          <a:p>
            <a:endParaRPr lang="en-GB" smtClean="0">
              <a:latin typeface="Arial" charset="0"/>
              <a:cs typeface="Arial" charset="0"/>
            </a:endParaRPr>
          </a:p>
          <a:p>
            <a:r>
              <a:rPr lang="en-GB" smtClean="0">
                <a:latin typeface="Arial" charset="0"/>
                <a:cs typeface="Arial" charset="0"/>
              </a:rPr>
              <a:t>Local analysis shows people with serious mental illness in Camden are 3.9 times more likely to have </a:t>
            </a:r>
            <a:r>
              <a:rPr lang="en-GB" b="1" smtClean="0">
                <a:latin typeface="Arial" charset="0"/>
                <a:cs typeface="Arial" charset="0"/>
              </a:rPr>
              <a:t>depression</a:t>
            </a:r>
            <a:r>
              <a:rPr lang="en-GB" smtClean="0">
                <a:latin typeface="Arial" charset="0"/>
                <a:cs typeface="Arial" charset="0"/>
              </a:rPr>
              <a:t>, 3.3 times more likely to have </a:t>
            </a:r>
            <a:r>
              <a:rPr lang="en-GB" b="1" smtClean="0">
                <a:latin typeface="Arial" charset="0"/>
                <a:cs typeface="Arial" charset="0"/>
              </a:rPr>
              <a:t>COPD</a:t>
            </a:r>
            <a:r>
              <a:rPr lang="en-GB" smtClean="0">
                <a:latin typeface="Arial" charset="0"/>
                <a:cs typeface="Arial" charset="0"/>
              </a:rPr>
              <a:t> and 2.9 times more likely to have </a:t>
            </a:r>
            <a:r>
              <a:rPr lang="en-GB" b="1" smtClean="0">
                <a:latin typeface="Arial" charset="0"/>
                <a:cs typeface="Arial" charset="0"/>
              </a:rPr>
              <a:t>diabetes</a:t>
            </a:r>
            <a:r>
              <a:rPr lang="en-GB" smtClean="0">
                <a:latin typeface="Arial" charset="0"/>
                <a:cs typeface="Arial" charset="0"/>
              </a:rPr>
              <a:t>, compared to the general population.</a:t>
            </a:r>
          </a:p>
          <a:p>
            <a:endParaRPr lang="en-GB" smtClean="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p:txBody>
          <a:bodyPr/>
          <a:lstStyle/>
          <a:p>
            <a:r>
              <a:rPr lang="en-GB" smtClean="0">
                <a:latin typeface="Arial" charset="0"/>
                <a:cs typeface="Arial" charset="0"/>
              </a:rPr>
              <a:t>Mental health awareness and access to help and services</a:t>
            </a:r>
          </a:p>
        </p:txBody>
      </p:sp>
      <p:sp>
        <p:nvSpPr>
          <p:cNvPr id="120835" name="Rectangle 3"/>
          <p:cNvSpPr>
            <a:spLocks noGrp="1"/>
          </p:cNvSpPr>
          <p:nvPr>
            <p:ph type="body" idx="4294967295"/>
          </p:nvPr>
        </p:nvSpPr>
        <p:spPr/>
        <p:txBody>
          <a:bodyPr/>
          <a:lstStyle/>
          <a:p>
            <a:r>
              <a:rPr lang="en-GB" sz="2400" smtClean="0">
                <a:latin typeface="Arial" charset="0"/>
                <a:cs typeface="Arial" charset="0"/>
              </a:rPr>
              <a:t>Insight into some key groups in Camden:</a:t>
            </a:r>
          </a:p>
          <a:p>
            <a:pPr>
              <a:buFontTx/>
              <a:buChar char="•"/>
            </a:pPr>
            <a:r>
              <a:rPr lang="en-GB" sz="2400" smtClean="0">
                <a:latin typeface="Arial" charset="0"/>
                <a:cs typeface="Arial" charset="0"/>
              </a:rPr>
              <a:t>Young men with mental health problems, including from BME communities</a:t>
            </a:r>
          </a:p>
          <a:p>
            <a:pPr>
              <a:buFontTx/>
              <a:buChar char="•"/>
            </a:pPr>
            <a:r>
              <a:rPr lang="en-GB" sz="2400" smtClean="0">
                <a:latin typeface="Arial" charset="0"/>
                <a:cs typeface="Arial" charset="0"/>
              </a:rPr>
              <a:t>BME groups, especially Somali people and young Bangladeshi women</a:t>
            </a:r>
          </a:p>
          <a:p>
            <a:pPr>
              <a:buFontTx/>
              <a:buChar char="•"/>
            </a:pPr>
            <a:r>
              <a:rPr lang="en-GB" sz="2400" smtClean="0">
                <a:latin typeface="Arial" charset="0"/>
                <a:cs typeface="Arial" charset="0"/>
              </a:rPr>
              <a:t>Older people</a:t>
            </a:r>
          </a:p>
          <a:p>
            <a:pPr>
              <a:buFontTx/>
              <a:buChar char="•"/>
            </a:pPr>
            <a:r>
              <a:rPr lang="en-GB" sz="2400" smtClean="0">
                <a:latin typeface="Arial" charset="0"/>
                <a:cs typeface="Arial" charset="0"/>
              </a:rPr>
              <a:t>White Irish people</a:t>
            </a:r>
          </a:p>
          <a:p>
            <a:r>
              <a:rPr lang="en-GB" sz="2400" smtClean="0">
                <a:latin typeface="Arial" charset="0"/>
                <a:cs typeface="Arial" charset="0"/>
              </a:rPr>
              <a:t>Highlights different perceptions and issues around mental health and access to help and services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p:txBody>
          <a:bodyPr/>
          <a:lstStyle/>
          <a:p>
            <a:r>
              <a:rPr lang="en-GB" smtClean="0">
                <a:latin typeface="Arial" charset="0"/>
                <a:cs typeface="Arial" charset="0"/>
              </a:rPr>
              <a:t>Conclusions</a:t>
            </a:r>
          </a:p>
        </p:txBody>
      </p:sp>
      <p:sp>
        <p:nvSpPr>
          <p:cNvPr id="119811" name="Rectangle 3"/>
          <p:cNvSpPr>
            <a:spLocks noGrp="1"/>
          </p:cNvSpPr>
          <p:nvPr>
            <p:ph type="body" idx="4294967295"/>
          </p:nvPr>
        </p:nvSpPr>
        <p:spPr/>
        <p:txBody>
          <a:bodyPr/>
          <a:lstStyle/>
          <a:p>
            <a:pPr>
              <a:buFontTx/>
              <a:buChar char="•"/>
            </a:pPr>
            <a:r>
              <a:rPr lang="en-GB" sz="2400" smtClean="0">
                <a:latin typeface="Arial" charset="0"/>
                <a:cs typeface="Arial" charset="0"/>
              </a:rPr>
              <a:t>This presentation has covered some key demographic and health data</a:t>
            </a:r>
          </a:p>
          <a:p>
            <a:pPr>
              <a:buFontTx/>
              <a:buChar char="•"/>
            </a:pPr>
            <a:r>
              <a:rPr lang="en-GB" sz="2400" smtClean="0">
                <a:latin typeface="Arial" charset="0"/>
                <a:cs typeface="Arial" charset="0"/>
              </a:rPr>
              <a:t>Highlighted BME and mental health through the presentation</a:t>
            </a:r>
          </a:p>
          <a:p>
            <a:pPr>
              <a:buFontTx/>
              <a:buChar char="•"/>
            </a:pPr>
            <a:r>
              <a:rPr lang="en-GB" sz="2400" smtClean="0">
                <a:latin typeface="Arial" charset="0"/>
                <a:cs typeface="Arial" charset="0"/>
              </a:rPr>
              <a:t>Different prevalences and issues for different communities and groups</a:t>
            </a:r>
          </a:p>
          <a:p>
            <a:pPr>
              <a:buFontTx/>
              <a:buChar char="•"/>
            </a:pPr>
            <a:r>
              <a:rPr lang="en-GB" sz="2400" smtClean="0">
                <a:latin typeface="Arial" charset="0"/>
                <a:cs typeface="Arial" charset="0"/>
              </a:rPr>
              <a:t>There are striking inequalities between groups</a:t>
            </a:r>
          </a:p>
          <a:p>
            <a:pPr>
              <a:buFontTx/>
              <a:buChar char="•"/>
            </a:pPr>
            <a:r>
              <a:rPr lang="en-GB" sz="2400" smtClean="0">
                <a:latin typeface="Arial" charset="0"/>
                <a:cs typeface="Arial" charset="0"/>
              </a:rPr>
              <a:t>These include physical health inequalities</a:t>
            </a:r>
          </a:p>
          <a:p>
            <a:pPr>
              <a:buFontTx/>
              <a:buChar char="•"/>
            </a:pPr>
            <a:r>
              <a:rPr lang="en-GB" sz="2400" smtClean="0">
                <a:latin typeface="Arial" charset="0"/>
                <a:cs typeface="Arial" charset="0"/>
              </a:rPr>
              <a:t>As well as quantitative analysis, community engagement and insights are important to develop understanding and responses to mental health needs in Camden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GB" smtClean="0">
                <a:latin typeface="Arial" charset="0"/>
                <a:cs typeface="Arial" charset="0"/>
              </a:rPr>
              <a:t>Camden</a:t>
            </a:r>
          </a:p>
        </p:txBody>
      </p:sp>
      <p:sp>
        <p:nvSpPr>
          <p:cNvPr id="112643" name="Rectangle 3"/>
          <p:cNvSpPr>
            <a:spLocks noGrp="1"/>
          </p:cNvSpPr>
          <p:nvPr>
            <p:ph type="body" idx="4294967295"/>
          </p:nvPr>
        </p:nvSpPr>
        <p:spPr>
          <a:xfrm>
            <a:off x="503238" y="981075"/>
            <a:ext cx="9201150" cy="5065713"/>
          </a:xfrm>
        </p:spPr>
        <p:txBody>
          <a:bodyPr/>
          <a:lstStyle/>
          <a:p>
            <a:r>
              <a:rPr lang="en-GB" smtClean="0">
                <a:latin typeface="Arial" charset="0"/>
                <a:cs typeface="Arial" charset="0"/>
              </a:rPr>
              <a:t>There are about 225,000 residents in the borough</a:t>
            </a:r>
          </a:p>
          <a:p>
            <a:r>
              <a:rPr lang="en-GB" smtClean="0">
                <a:latin typeface="Arial" charset="0"/>
                <a:cs typeface="Arial" charset="0"/>
              </a:rPr>
              <a:t>The population is expected to grow by 26,300 (11.7%) to 2026</a:t>
            </a:r>
          </a:p>
          <a:p>
            <a:r>
              <a:rPr lang="en-GB" smtClean="0">
                <a:latin typeface="Arial" charset="0"/>
                <a:cs typeface="Arial" charset="0"/>
              </a:rPr>
              <a:t>The borough is relatively young:</a:t>
            </a:r>
          </a:p>
          <a:p>
            <a:pPr lvl="1"/>
            <a:r>
              <a:rPr lang="en-GB" smtClean="0">
                <a:latin typeface="Arial" charset="0"/>
                <a:cs typeface="Arial" charset="0"/>
              </a:rPr>
              <a:t>Fewer children and young people (17%)</a:t>
            </a:r>
          </a:p>
          <a:p>
            <a:pPr lvl="1"/>
            <a:r>
              <a:rPr lang="en-GB" smtClean="0">
                <a:latin typeface="Arial" charset="0"/>
                <a:cs typeface="Arial" charset="0"/>
              </a:rPr>
              <a:t>More young and middle aged adults – 52% of the population are adults are aged under 45</a:t>
            </a:r>
          </a:p>
          <a:p>
            <a:pPr lvl="1"/>
            <a:r>
              <a:rPr lang="en-GB" smtClean="0">
                <a:latin typeface="Arial" charset="0"/>
                <a:cs typeface="Arial" charset="0"/>
              </a:rPr>
              <a:t>Fewer older people (12%)</a:t>
            </a:r>
          </a:p>
          <a:p>
            <a:r>
              <a:rPr lang="en-GB" smtClean="0">
                <a:latin typeface="Arial" charset="0"/>
                <a:cs typeface="Arial" charset="0"/>
              </a:rPr>
              <a:t>In the 2011 Census</a:t>
            </a:r>
          </a:p>
          <a:p>
            <a:pPr lvl="1"/>
            <a:r>
              <a:rPr lang="en-GB" smtClean="0">
                <a:latin typeface="Arial" charset="0"/>
                <a:cs typeface="Arial" charset="0"/>
              </a:rPr>
              <a:t>34% of residents were from BME communities, compared to 27% in 2001, and </a:t>
            </a:r>
          </a:p>
          <a:p>
            <a:pPr lvl="1"/>
            <a:r>
              <a:rPr lang="en-GB" smtClean="0">
                <a:latin typeface="Arial" charset="0"/>
                <a:cs typeface="Arial" charset="0"/>
              </a:rPr>
              <a:t>22% from non-British White Communities (Irish, New World and Eastern European)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Content Placeholder 5"/>
          <p:cNvPicPr>
            <a:picLocks noGrp="1" noChangeAspect="1"/>
          </p:cNvPicPr>
          <p:nvPr>
            <p:ph idx="4294967295"/>
          </p:nvPr>
        </p:nvPicPr>
        <p:blipFill>
          <a:blip r:embed="rId2"/>
          <a:srcRect/>
          <a:stretch>
            <a:fillRect/>
          </a:stretch>
        </p:blipFill>
        <p:spPr>
          <a:xfrm>
            <a:off x="1079500" y="188913"/>
            <a:ext cx="8010525" cy="5997575"/>
          </a:xfrm>
        </p:spPr>
      </p:pic>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C5A8EB50-A45C-4C9B-8413-7BFD59F2DEA9}" type="slidenum">
              <a:rPr lang="en-GB" sz="1200">
                <a:solidFill>
                  <a:schemeClr val="tx1">
                    <a:tint val="75000"/>
                  </a:schemeClr>
                </a:solidFill>
                <a:cs typeface="+mn-cs"/>
              </a:rPr>
              <a:pPr algn="ctr" defTabSz="914400">
                <a:defRPr/>
              </a:pPr>
              <a:t>3</a:t>
            </a:fld>
            <a:endParaRPr lang="en-GB" sz="1200">
              <a:solidFill>
                <a:schemeClr val="tx1">
                  <a:tint val="75000"/>
                </a:schemeClr>
              </a:solidFil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Content Placeholder 6"/>
          <p:cNvPicPr>
            <a:picLocks noGrp="1" noChangeAspect="1"/>
          </p:cNvPicPr>
          <p:nvPr>
            <p:ph idx="4294967295"/>
          </p:nvPr>
        </p:nvPicPr>
        <p:blipFill>
          <a:blip r:embed="rId2"/>
          <a:srcRect/>
          <a:stretch>
            <a:fillRect/>
          </a:stretch>
        </p:blipFill>
        <p:spPr>
          <a:xfrm>
            <a:off x="1150938" y="188913"/>
            <a:ext cx="8010525" cy="5997575"/>
          </a:xfrm>
        </p:spPr>
      </p:pic>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10F11345-40E0-4451-8D51-DD83EBEE458D}" type="slidenum">
              <a:rPr lang="en-GB" sz="1200">
                <a:solidFill>
                  <a:schemeClr val="tx1">
                    <a:tint val="75000"/>
                  </a:schemeClr>
                </a:solidFill>
                <a:cs typeface="+mn-cs"/>
              </a:rPr>
              <a:pPr algn="ctr" defTabSz="914400">
                <a:defRPr/>
              </a:pPr>
              <a:t>4</a:t>
            </a:fld>
            <a:endParaRPr lang="en-GB" sz="1200">
              <a:solidFill>
                <a:schemeClr val="tx1">
                  <a:tint val="75000"/>
                </a:schemeClr>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Content Placeholder 5"/>
          <p:cNvPicPr>
            <a:picLocks noGrp="1" noChangeAspect="1"/>
          </p:cNvPicPr>
          <p:nvPr>
            <p:ph idx="4294967295"/>
          </p:nvPr>
        </p:nvPicPr>
        <p:blipFill>
          <a:blip r:embed="rId2"/>
          <a:srcRect/>
          <a:stretch>
            <a:fillRect/>
          </a:stretch>
        </p:blipFill>
        <p:spPr>
          <a:xfrm>
            <a:off x="935038" y="188913"/>
            <a:ext cx="8010525" cy="5997575"/>
          </a:xfrm>
        </p:spPr>
      </p:pic>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528D51ED-EAEC-475D-8179-51EF73677E20}" type="slidenum">
              <a:rPr lang="en-GB" sz="1200">
                <a:solidFill>
                  <a:schemeClr val="tx1">
                    <a:tint val="75000"/>
                  </a:schemeClr>
                </a:solidFill>
                <a:cs typeface="+mn-cs"/>
              </a:rPr>
              <a:pPr algn="ctr" defTabSz="914400">
                <a:defRPr/>
              </a:pPr>
              <a:t>5</a:t>
            </a:fld>
            <a:endParaRPr lang="en-GB" sz="1200">
              <a:solidFill>
                <a:schemeClr val="tx1">
                  <a:tint val="75000"/>
                </a:schemeClr>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r>
              <a:rPr lang="en-GB" smtClean="0">
                <a:latin typeface="Arial" charset="0"/>
                <a:cs typeface="Arial" charset="0"/>
              </a:rPr>
              <a:t>Deprivation</a:t>
            </a:r>
          </a:p>
        </p:txBody>
      </p:sp>
      <p:pic>
        <p:nvPicPr>
          <p:cNvPr id="34818" name="Picture 2"/>
          <p:cNvPicPr>
            <a:picLocks noGrp="1" noChangeAspect="1" noChangeArrowheads="1"/>
          </p:cNvPicPr>
          <p:nvPr>
            <p:ph idx="1"/>
          </p:nvPr>
        </p:nvPicPr>
        <p:blipFill>
          <a:blip r:embed="rId2"/>
          <a:srcRect/>
          <a:stretch>
            <a:fillRect/>
          </a:stretch>
        </p:blipFill>
        <p:spPr>
          <a:xfrm>
            <a:off x="863600" y="1196975"/>
            <a:ext cx="8947150" cy="3887788"/>
          </a:xfrm>
        </p:spPr>
      </p:pic>
      <p:sp>
        <p:nvSpPr>
          <p:cNvPr id="6" name="Rectangle 5"/>
          <p:cNvSpPr/>
          <p:nvPr/>
        </p:nvSpPr>
        <p:spPr>
          <a:xfrm>
            <a:off x="358775" y="5300663"/>
            <a:ext cx="9648825" cy="646112"/>
          </a:xfrm>
          <a:prstGeom prst="rect">
            <a:avLst/>
          </a:prstGeom>
        </p:spPr>
        <p:txBody>
          <a:bodyPr>
            <a:spAutoFit/>
          </a:bodyPr>
          <a:lstStyle/>
          <a:p>
            <a:pPr algn="ctr" fontAlgn="auto">
              <a:spcBef>
                <a:spcPts val="0"/>
              </a:spcBef>
              <a:spcAft>
                <a:spcPts val="0"/>
              </a:spcAft>
              <a:defRPr/>
            </a:pPr>
            <a:r>
              <a:rPr lang="en-GB" b="1" dirty="0">
                <a:latin typeface="+mj-lt"/>
                <a:cs typeface="+mn-cs"/>
              </a:rPr>
              <a:t>24% </a:t>
            </a:r>
            <a:r>
              <a:rPr lang="en-GB" dirty="0">
                <a:latin typeface="+mj-lt"/>
                <a:cs typeface="+mn-cs"/>
              </a:rPr>
              <a:t>of residents live within the </a:t>
            </a:r>
            <a:r>
              <a:rPr lang="en-GB" b="1" dirty="0">
                <a:latin typeface="+mj-lt"/>
                <a:cs typeface="+mn-cs"/>
              </a:rPr>
              <a:t>20% most deprived areas</a:t>
            </a:r>
            <a:r>
              <a:rPr lang="en-GB" dirty="0">
                <a:latin typeface="+mj-lt"/>
                <a:cs typeface="+mn-cs"/>
              </a:rPr>
              <a:t> of England.</a:t>
            </a:r>
          </a:p>
          <a:p>
            <a:pPr algn="ctr" fontAlgn="auto">
              <a:spcBef>
                <a:spcPts val="0"/>
              </a:spcBef>
              <a:spcAft>
                <a:spcPts val="0"/>
              </a:spcAft>
              <a:defRPr/>
            </a:pPr>
            <a:r>
              <a:rPr lang="en-GB" dirty="0">
                <a:latin typeface="+mn-lt"/>
                <a:cs typeface="+mn-c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Content Placeholder 5"/>
          <p:cNvPicPr>
            <a:picLocks noGrp="1" noChangeAspect="1"/>
          </p:cNvPicPr>
          <p:nvPr>
            <p:ph idx="4294967295"/>
          </p:nvPr>
        </p:nvPicPr>
        <p:blipFill>
          <a:blip r:embed="rId2"/>
          <a:srcRect/>
          <a:stretch>
            <a:fillRect/>
          </a:stretch>
        </p:blipFill>
        <p:spPr>
          <a:xfrm>
            <a:off x="1008063" y="188913"/>
            <a:ext cx="8010525" cy="5997575"/>
          </a:xfrm>
        </p:spPr>
      </p:pic>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8E7692EC-89A5-4930-90EE-E3C33520BCBE}" type="slidenum">
              <a:rPr lang="en-GB" sz="1200">
                <a:solidFill>
                  <a:schemeClr val="tx1">
                    <a:tint val="75000"/>
                  </a:schemeClr>
                </a:solidFill>
                <a:cs typeface="+mn-cs"/>
              </a:rPr>
              <a:pPr algn="ctr" defTabSz="914400">
                <a:defRPr/>
              </a:pPr>
              <a:t>7</a:t>
            </a:fld>
            <a:endParaRPr lang="en-GB" sz="1200">
              <a:solidFill>
                <a:schemeClr val="tx1">
                  <a:tint val="75000"/>
                </a:schemeClr>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Content Placeholder 5"/>
          <p:cNvPicPr>
            <a:picLocks noGrp="1" noChangeAspect="1"/>
          </p:cNvPicPr>
          <p:nvPr>
            <p:ph idx="4294967295"/>
          </p:nvPr>
        </p:nvPicPr>
        <p:blipFill>
          <a:blip r:embed="rId2"/>
          <a:srcRect/>
          <a:stretch>
            <a:fillRect/>
          </a:stretch>
        </p:blipFill>
        <p:spPr>
          <a:xfrm>
            <a:off x="790575" y="0"/>
            <a:ext cx="8208963" cy="6146800"/>
          </a:xfrm>
        </p:spPr>
      </p:pic>
      <p:sp>
        <p:nvSpPr>
          <p:cNvPr id="5" name="Slide Number Placeholder 4"/>
          <p:cNvSpPr txBox="1">
            <a:spLocks noGrp="1"/>
          </p:cNvSpPr>
          <p:nvPr/>
        </p:nvSpPr>
        <p:spPr>
          <a:xfrm>
            <a:off x="4516438" y="6121400"/>
            <a:ext cx="892175" cy="365125"/>
          </a:xfrm>
          <a:prstGeom prst="rect">
            <a:avLst/>
          </a:prstGeom>
          <a:noFill/>
        </p:spPr>
        <p:txBody>
          <a:bodyPr anchor="ctr"/>
          <a:lstStyle/>
          <a:p>
            <a:pPr algn="ctr" defTabSz="914400">
              <a:defRPr/>
            </a:pPr>
            <a:fld id="{1F6FA629-36A6-4659-A8BA-97712AEA343F}" type="slidenum">
              <a:rPr lang="en-GB" sz="1200">
                <a:solidFill>
                  <a:schemeClr val="tx1">
                    <a:tint val="75000"/>
                  </a:schemeClr>
                </a:solidFill>
                <a:cs typeface="+mn-cs"/>
              </a:rPr>
              <a:pPr algn="ctr" defTabSz="914400">
                <a:defRPr/>
              </a:pPr>
              <a:t>8</a:t>
            </a:fld>
            <a:endParaRPr lang="en-GB" sz="1200">
              <a:solidFill>
                <a:schemeClr val="tx1">
                  <a:tint val="75000"/>
                </a:schemeClr>
              </a:solidFill>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1"/>
          </p:nvPr>
        </p:nvPicPr>
        <p:blipFill>
          <a:blip r:embed="rId3"/>
          <a:srcRect/>
          <a:stretch>
            <a:fillRect/>
          </a:stretch>
        </p:blipFill>
        <p:spPr>
          <a:xfrm>
            <a:off x="0" y="1038225"/>
            <a:ext cx="10028238" cy="2928938"/>
          </a:xfrm>
        </p:spPr>
      </p:pic>
      <p:sp>
        <p:nvSpPr>
          <p:cNvPr id="37890" name="Title 2"/>
          <p:cNvSpPr>
            <a:spLocks noGrp="1"/>
          </p:cNvSpPr>
          <p:nvPr>
            <p:ph type="title"/>
          </p:nvPr>
        </p:nvSpPr>
        <p:spPr/>
        <p:txBody>
          <a:bodyPr/>
          <a:lstStyle/>
          <a:p>
            <a:r>
              <a:rPr lang="en-GB" smtClean="0">
                <a:latin typeface="Arial" charset="0"/>
                <a:cs typeface="Arial" charset="0"/>
              </a:rPr>
              <a:t>Ethnicity by age group</a:t>
            </a:r>
          </a:p>
        </p:txBody>
      </p:sp>
      <p:grpSp>
        <p:nvGrpSpPr>
          <p:cNvPr id="37891" name="Group 3"/>
          <p:cNvGrpSpPr>
            <a:grpSpLocks/>
          </p:cNvGrpSpPr>
          <p:nvPr/>
        </p:nvGrpSpPr>
        <p:grpSpPr bwMode="auto">
          <a:xfrm>
            <a:off x="8102600" y="4095750"/>
            <a:ext cx="1925638" cy="2238375"/>
            <a:chOff x="106979775" y="113220150"/>
            <a:chExt cx="1476000" cy="1260000"/>
          </a:xfrm>
        </p:grpSpPr>
        <p:sp>
          <p:nvSpPr>
            <p:cNvPr id="37892" name="Text Box 4"/>
            <p:cNvSpPr txBox="1">
              <a:spLocks noChangeArrowheads="1"/>
            </p:cNvSpPr>
            <p:nvPr/>
          </p:nvSpPr>
          <p:spPr bwMode="auto">
            <a:xfrm>
              <a:off x="107195775" y="113220150"/>
              <a:ext cx="1260000" cy="182601"/>
            </a:xfrm>
            <a:prstGeom prst="rect">
              <a:avLst/>
            </a:prstGeom>
            <a:noFill/>
            <a:ln w="9525">
              <a:noFill/>
              <a:miter lim="800000"/>
              <a:headEnd/>
              <a:tailEnd/>
            </a:ln>
          </p:spPr>
          <p:txBody>
            <a:bodyPr lIns="36576" tIns="36576" rIns="36576" bIns="36576"/>
            <a:lstStyle/>
            <a:p>
              <a:pPr defTabSz="914400"/>
              <a:r>
                <a:rPr lang="en-GB" sz="1400">
                  <a:solidFill>
                    <a:srgbClr val="000000"/>
                  </a:solidFill>
                </a:rPr>
                <a:t>White</a:t>
              </a:r>
              <a:endParaRPr lang="en-US" sz="3200"/>
            </a:p>
          </p:txBody>
        </p:sp>
        <p:sp>
          <p:nvSpPr>
            <p:cNvPr id="37893" name="Text Box 5"/>
            <p:cNvSpPr txBox="1">
              <a:spLocks noChangeArrowheads="1"/>
            </p:cNvSpPr>
            <p:nvPr/>
          </p:nvSpPr>
          <p:spPr bwMode="auto">
            <a:xfrm>
              <a:off x="107195775" y="113430141"/>
              <a:ext cx="1260000" cy="182601"/>
            </a:xfrm>
            <a:prstGeom prst="rect">
              <a:avLst/>
            </a:prstGeom>
            <a:noFill/>
            <a:ln w="9525">
              <a:noFill/>
              <a:miter lim="800000"/>
              <a:headEnd/>
              <a:tailEnd/>
            </a:ln>
          </p:spPr>
          <p:txBody>
            <a:bodyPr lIns="36576" tIns="36576" rIns="36576" bIns="36576"/>
            <a:lstStyle/>
            <a:p>
              <a:pPr defTabSz="914400"/>
              <a:r>
                <a:rPr lang="en-GB" sz="1400">
                  <a:solidFill>
                    <a:srgbClr val="000000"/>
                  </a:solidFill>
                </a:rPr>
                <a:t>Black</a:t>
              </a:r>
              <a:endParaRPr lang="en-US" sz="3200"/>
            </a:p>
          </p:txBody>
        </p:sp>
        <p:sp>
          <p:nvSpPr>
            <p:cNvPr id="37894" name="Text Box 6"/>
            <p:cNvSpPr txBox="1">
              <a:spLocks noChangeArrowheads="1"/>
            </p:cNvSpPr>
            <p:nvPr/>
          </p:nvSpPr>
          <p:spPr bwMode="auto">
            <a:xfrm>
              <a:off x="107195775" y="113640132"/>
              <a:ext cx="1260000" cy="182601"/>
            </a:xfrm>
            <a:prstGeom prst="rect">
              <a:avLst/>
            </a:prstGeom>
            <a:noFill/>
            <a:ln w="9525">
              <a:noFill/>
              <a:miter lim="800000"/>
              <a:headEnd/>
              <a:tailEnd/>
            </a:ln>
          </p:spPr>
          <p:txBody>
            <a:bodyPr lIns="36576" tIns="36576" rIns="36576" bIns="36576"/>
            <a:lstStyle/>
            <a:p>
              <a:pPr defTabSz="914400"/>
              <a:r>
                <a:rPr lang="en-GB" sz="1400">
                  <a:solidFill>
                    <a:srgbClr val="000000"/>
                  </a:solidFill>
                </a:rPr>
                <a:t>Asian</a:t>
              </a:r>
              <a:endParaRPr lang="en-US" sz="3200"/>
            </a:p>
          </p:txBody>
        </p:sp>
        <p:sp>
          <p:nvSpPr>
            <p:cNvPr id="37895" name="Text Box 7"/>
            <p:cNvSpPr txBox="1">
              <a:spLocks noChangeArrowheads="1"/>
            </p:cNvSpPr>
            <p:nvPr/>
          </p:nvSpPr>
          <p:spPr bwMode="auto">
            <a:xfrm>
              <a:off x="107195775" y="113850124"/>
              <a:ext cx="1260000" cy="182601"/>
            </a:xfrm>
            <a:prstGeom prst="rect">
              <a:avLst/>
            </a:prstGeom>
            <a:noFill/>
            <a:ln w="9525">
              <a:noFill/>
              <a:miter lim="800000"/>
              <a:headEnd/>
              <a:tailEnd/>
            </a:ln>
          </p:spPr>
          <p:txBody>
            <a:bodyPr lIns="36576" tIns="36576" rIns="36576" bIns="36576"/>
            <a:lstStyle/>
            <a:p>
              <a:pPr defTabSz="914400"/>
              <a:r>
                <a:rPr lang="en-GB" sz="1400">
                  <a:solidFill>
                    <a:srgbClr val="000000"/>
                  </a:solidFill>
                </a:rPr>
                <a:t>Other</a:t>
              </a:r>
              <a:endParaRPr lang="en-US" sz="3200"/>
            </a:p>
          </p:txBody>
        </p:sp>
        <p:sp>
          <p:nvSpPr>
            <p:cNvPr id="37896" name="Text Box 8"/>
            <p:cNvSpPr txBox="1">
              <a:spLocks noChangeArrowheads="1"/>
            </p:cNvSpPr>
            <p:nvPr/>
          </p:nvSpPr>
          <p:spPr bwMode="auto">
            <a:xfrm>
              <a:off x="107195775" y="114060115"/>
              <a:ext cx="1260000" cy="420035"/>
            </a:xfrm>
            <a:prstGeom prst="rect">
              <a:avLst/>
            </a:prstGeom>
            <a:noFill/>
            <a:ln w="9525">
              <a:noFill/>
              <a:miter lim="800000"/>
              <a:headEnd/>
              <a:tailEnd/>
            </a:ln>
          </p:spPr>
          <p:txBody>
            <a:bodyPr lIns="36576" tIns="36576" rIns="36576" bIns="36576"/>
            <a:lstStyle/>
            <a:p>
              <a:pPr defTabSz="914400"/>
              <a:r>
                <a:rPr lang="en-GB" sz="1400">
                  <a:solidFill>
                    <a:srgbClr val="000000"/>
                  </a:solidFill>
                </a:rPr>
                <a:t>Local coding/ not recorded</a:t>
              </a:r>
              <a:endParaRPr lang="en-US" sz="3200"/>
            </a:p>
          </p:txBody>
        </p:sp>
        <p:grpSp>
          <p:nvGrpSpPr>
            <p:cNvPr id="37897" name="Group 9"/>
            <p:cNvGrpSpPr>
              <a:grpSpLocks/>
            </p:cNvGrpSpPr>
            <p:nvPr/>
          </p:nvGrpSpPr>
          <p:grpSpPr bwMode="auto">
            <a:xfrm>
              <a:off x="106979775" y="113237345"/>
              <a:ext cx="144000" cy="1026805"/>
              <a:chOff x="107051775" y="113760150"/>
              <a:chExt cx="144000" cy="1012179"/>
            </a:xfrm>
          </p:grpSpPr>
          <p:grpSp>
            <p:nvGrpSpPr>
              <p:cNvPr id="37898" name="Group 10"/>
              <p:cNvGrpSpPr>
                <a:grpSpLocks/>
              </p:cNvGrpSpPr>
              <p:nvPr/>
            </p:nvGrpSpPr>
            <p:grpSpPr bwMode="auto">
              <a:xfrm>
                <a:off x="107051775" y="113760150"/>
                <a:ext cx="144000" cy="582998"/>
                <a:chOff x="107051775" y="113760150"/>
                <a:chExt cx="144000" cy="582998"/>
              </a:xfrm>
            </p:grpSpPr>
            <p:grpSp>
              <p:nvGrpSpPr>
                <p:cNvPr id="37901" name="Group 11"/>
                <p:cNvGrpSpPr>
                  <a:grpSpLocks/>
                </p:cNvGrpSpPr>
                <p:nvPr/>
              </p:nvGrpSpPr>
              <p:grpSpPr bwMode="auto">
                <a:xfrm>
                  <a:off x="107051775" y="113760150"/>
                  <a:ext cx="144000" cy="368408"/>
                  <a:chOff x="106898250" y="114103200"/>
                  <a:chExt cx="183150" cy="447525"/>
                </a:xfrm>
              </p:grpSpPr>
              <p:sp>
                <p:nvSpPr>
                  <p:cNvPr id="37903" name="Rectangle 12"/>
                  <p:cNvSpPr>
                    <a:spLocks noChangeArrowheads="1"/>
                  </p:cNvSpPr>
                  <p:nvPr/>
                </p:nvSpPr>
                <p:spPr bwMode="auto">
                  <a:xfrm>
                    <a:off x="106898250" y="114103200"/>
                    <a:ext cx="180000" cy="180000"/>
                  </a:xfrm>
                  <a:prstGeom prst="rect">
                    <a:avLst/>
                  </a:prstGeom>
                  <a:solidFill>
                    <a:srgbClr val="0091C9"/>
                  </a:solidFill>
                  <a:ln w="9525">
                    <a:noFill/>
                    <a:miter lim="800000"/>
                    <a:headEnd/>
                    <a:tailEnd/>
                  </a:ln>
                </p:spPr>
                <p:txBody>
                  <a:bodyPr lIns="36576" tIns="36576" rIns="36576" bIns="36576"/>
                  <a:lstStyle/>
                  <a:p>
                    <a:endParaRPr lang="en-GB">
                      <a:latin typeface="Times New Roman" pitchFamily="18" charset="0"/>
                    </a:endParaRPr>
                  </a:p>
                </p:txBody>
              </p:sp>
              <p:sp>
                <p:nvSpPr>
                  <p:cNvPr id="37904" name="Rectangle 13"/>
                  <p:cNvSpPr>
                    <a:spLocks noChangeArrowheads="1"/>
                  </p:cNvSpPr>
                  <p:nvPr/>
                </p:nvSpPr>
                <p:spPr bwMode="auto">
                  <a:xfrm>
                    <a:off x="106901400" y="114370725"/>
                    <a:ext cx="180000" cy="180000"/>
                  </a:xfrm>
                  <a:prstGeom prst="rect">
                    <a:avLst/>
                  </a:prstGeom>
                  <a:solidFill>
                    <a:srgbClr val="A00054"/>
                  </a:solidFill>
                  <a:ln w="9525">
                    <a:noFill/>
                    <a:miter lim="800000"/>
                    <a:headEnd/>
                    <a:tailEnd/>
                  </a:ln>
                </p:spPr>
                <p:txBody>
                  <a:bodyPr lIns="36576" tIns="36576" rIns="36576" bIns="36576"/>
                  <a:lstStyle/>
                  <a:p>
                    <a:endParaRPr lang="en-GB">
                      <a:latin typeface="Times New Roman" pitchFamily="18" charset="0"/>
                    </a:endParaRPr>
                  </a:p>
                </p:txBody>
              </p:sp>
            </p:grpSp>
            <p:sp>
              <p:nvSpPr>
                <p:cNvPr id="37902" name="Rectangle 14"/>
                <p:cNvSpPr>
                  <a:spLocks noChangeArrowheads="1"/>
                </p:cNvSpPr>
                <p:nvPr/>
              </p:nvSpPr>
              <p:spPr bwMode="auto">
                <a:xfrm>
                  <a:off x="107051775" y="114194969"/>
                  <a:ext cx="141523" cy="148179"/>
                </a:xfrm>
                <a:prstGeom prst="rect">
                  <a:avLst/>
                </a:prstGeom>
                <a:solidFill>
                  <a:srgbClr val="5BBF21"/>
                </a:solidFill>
                <a:ln w="9525">
                  <a:noFill/>
                  <a:miter lim="800000"/>
                  <a:headEnd/>
                  <a:tailEnd/>
                </a:ln>
              </p:spPr>
              <p:txBody>
                <a:bodyPr lIns="36576" tIns="36576" rIns="36576" bIns="36576"/>
                <a:lstStyle/>
                <a:p>
                  <a:endParaRPr lang="en-GB">
                    <a:latin typeface="Times New Roman" pitchFamily="18" charset="0"/>
                  </a:endParaRPr>
                </a:p>
              </p:txBody>
            </p:sp>
          </p:grpSp>
          <p:sp>
            <p:nvSpPr>
              <p:cNvPr id="37899" name="Rectangle 15"/>
              <p:cNvSpPr>
                <a:spLocks noChangeArrowheads="1"/>
              </p:cNvSpPr>
              <p:nvPr/>
            </p:nvSpPr>
            <p:spPr bwMode="auto">
              <a:xfrm>
                <a:off x="107051775" y="114409559"/>
                <a:ext cx="141523" cy="148179"/>
              </a:xfrm>
              <a:prstGeom prst="rect">
                <a:avLst/>
              </a:prstGeom>
              <a:solidFill>
                <a:srgbClr val="009E49"/>
              </a:solidFill>
              <a:ln w="9525">
                <a:noFill/>
                <a:miter lim="800000"/>
                <a:headEnd/>
                <a:tailEnd/>
              </a:ln>
            </p:spPr>
            <p:txBody>
              <a:bodyPr lIns="36576" tIns="36576" rIns="36576" bIns="36576"/>
              <a:lstStyle/>
              <a:p>
                <a:endParaRPr lang="en-GB">
                  <a:latin typeface="Times New Roman" pitchFamily="18" charset="0"/>
                </a:endParaRPr>
              </a:p>
            </p:txBody>
          </p:sp>
          <p:sp>
            <p:nvSpPr>
              <p:cNvPr id="37900" name="Rectangle 16"/>
              <p:cNvSpPr>
                <a:spLocks noChangeArrowheads="1"/>
              </p:cNvSpPr>
              <p:nvPr/>
            </p:nvSpPr>
            <p:spPr bwMode="auto">
              <a:xfrm>
                <a:off x="107051775" y="114624150"/>
                <a:ext cx="141523" cy="148179"/>
              </a:xfrm>
              <a:prstGeom prst="rect">
                <a:avLst/>
              </a:prstGeom>
              <a:solidFill>
                <a:srgbClr val="FF9900"/>
              </a:solidFill>
              <a:ln w="9525">
                <a:noFill/>
                <a:miter lim="800000"/>
                <a:headEnd/>
                <a:tailEnd/>
              </a:ln>
            </p:spPr>
            <p:txBody>
              <a:bodyPr lIns="36576" tIns="36576" rIns="36576" bIns="36576"/>
              <a:lstStyle/>
              <a:p>
                <a:endParaRPr lang="en-GB">
                  <a:latin typeface="Times New Roman" pitchFamily="18" charset="0"/>
                </a:endParaRPr>
              </a:p>
            </p:txBody>
          </p:sp>
        </p:grpSp>
      </p:grpSp>
    </p:spTree>
  </p:cSld>
  <p:clrMapOvr>
    <a:masterClrMapping/>
  </p:clrMapOvr>
</p:sld>
</file>

<file path=ppt/theme/theme1.xml><?xml version="1.0" encoding="utf-8"?>
<a:theme xmlns:a="http://schemas.openxmlformats.org/drawingml/2006/main" name="CAM Council">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2_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3_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 Council</Template>
  <TotalTime>121</TotalTime>
  <Words>866</Words>
  <Application>Microsoft Office PowerPoint</Application>
  <PresentationFormat>Custom</PresentationFormat>
  <Paragraphs>94</Paragraphs>
  <Slides>19</Slides>
  <Notes>4</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CAM Council</vt:lpstr>
      <vt:lpstr>1_Default Theme</vt:lpstr>
      <vt:lpstr>2_Default Theme</vt:lpstr>
      <vt:lpstr>3_Default Theme</vt:lpstr>
      <vt:lpstr>Demographics, needs and inequalities for BME communities in Camden</vt:lpstr>
      <vt:lpstr>Camden</vt:lpstr>
      <vt:lpstr>PowerPoint Presentation</vt:lpstr>
      <vt:lpstr>PowerPoint Presentation</vt:lpstr>
      <vt:lpstr>PowerPoint Presentation</vt:lpstr>
      <vt:lpstr>Deprivation</vt:lpstr>
      <vt:lpstr>PowerPoint Presentation</vt:lpstr>
      <vt:lpstr>PowerPoint Presentation</vt:lpstr>
      <vt:lpstr>Ethnicity by age group</vt:lpstr>
      <vt:lpstr>Ethnicity by GP practice</vt:lpstr>
      <vt:lpstr>Language</vt:lpstr>
      <vt:lpstr>Mental health conditions in Camden</vt:lpstr>
      <vt:lpstr>Prevalence- Depression</vt:lpstr>
      <vt:lpstr>Differences by local deprivation: depression</vt:lpstr>
      <vt:lpstr>Prevalence- Serious mental illness (SMI)</vt:lpstr>
      <vt:lpstr>Prevalence- Dementia </vt:lpstr>
      <vt:lpstr>Physical health</vt:lpstr>
      <vt:lpstr>Mental health awareness and access to help and services</vt:lpstr>
      <vt:lpstr>Conclusions</vt:lpstr>
    </vt:vector>
  </TitlesOfParts>
  <Company>London Borough of Islington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Deprivation</dc:title>
  <dc:creator>Khera-Butler, Tanya</dc:creator>
  <cp:lastModifiedBy>Sue Dowd</cp:lastModifiedBy>
  <cp:revision>6</cp:revision>
  <dcterms:created xsi:type="dcterms:W3CDTF">2014-08-29T14:38:56Z</dcterms:created>
  <dcterms:modified xsi:type="dcterms:W3CDTF">2014-09-02T11:33:33Z</dcterms:modified>
</cp:coreProperties>
</file>