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9"/>
  </p:notesMasterIdLst>
  <p:sldIdLst>
    <p:sldId id="256" r:id="rId5"/>
    <p:sldId id="257" r:id="rId6"/>
    <p:sldId id="258" r:id="rId7"/>
    <p:sldId id="260" r:id="rId8"/>
    <p:sldId id="263" r:id="rId9"/>
    <p:sldId id="262" r:id="rId10"/>
    <p:sldId id="266" r:id="rId11"/>
    <p:sldId id="270" r:id="rId12"/>
    <p:sldId id="268" r:id="rId13"/>
    <p:sldId id="267" r:id="rId14"/>
    <p:sldId id="259" r:id="rId15"/>
    <p:sldId id="265" r:id="rId16"/>
    <p:sldId id="264" r:id="rId17"/>
    <p:sldId id="269"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533"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Charles" userId="c225ab85-a44a-403e-a75f-ef35e5bd8d48" providerId="ADAL" clId="{506ECEDB-0D5F-41E1-9038-D8365557F5CB}"/>
    <pc:docChg chg="undo custSel addSld delSld modSld sldOrd">
      <pc:chgData name="Alex Charles" userId="c225ab85-a44a-403e-a75f-ef35e5bd8d48" providerId="ADAL" clId="{506ECEDB-0D5F-41E1-9038-D8365557F5CB}" dt="2020-09-22T11:52:38.106" v="1523" actId="20577"/>
      <pc:docMkLst>
        <pc:docMk/>
      </pc:docMkLst>
      <pc:sldChg chg="modSp mod">
        <pc:chgData name="Alex Charles" userId="c225ab85-a44a-403e-a75f-ef35e5bd8d48" providerId="ADAL" clId="{506ECEDB-0D5F-41E1-9038-D8365557F5CB}" dt="2020-09-22T11:42:48.715" v="1498" actId="6549"/>
        <pc:sldMkLst>
          <pc:docMk/>
          <pc:sldMk cId="0" sldId="259"/>
        </pc:sldMkLst>
        <pc:spChg chg="mod">
          <ac:chgData name="Alex Charles" userId="c225ab85-a44a-403e-a75f-ef35e5bd8d48" providerId="ADAL" clId="{506ECEDB-0D5F-41E1-9038-D8365557F5CB}" dt="2020-09-22T11:42:48.715" v="1498" actId="6549"/>
          <ac:spMkLst>
            <pc:docMk/>
            <pc:sldMk cId="0" sldId="259"/>
            <ac:spMk id="75" creationId="{00000000-0000-0000-0000-000000000000}"/>
          </ac:spMkLst>
        </pc:spChg>
      </pc:sldChg>
      <pc:sldChg chg="modSp mod">
        <pc:chgData name="Alex Charles" userId="c225ab85-a44a-403e-a75f-ef35e5bd8d48" providerId="ADAL" clId="{506ECEDB-0D5F-41E1-9038-D8365557F5CB}" dt="2020-09-22T11:52:38.106" v="1523" actId="20577"/>
        <pc:sldMkLst>
          <pc:docMk/>
          <pc:sldMk cId="3199824391" sldId="263"/>
        </pc:sldMkLst>
        <pc:spChg chg="mod">
          <ac:chgData name="Alex Charles" userId="c225ab85-a44a-403e-a75f-ef35e5bd8d48" providerId="ADAL" clId="{506ECEDB-0D5F-41E1-9038-D8365557F5CB}" dt="2020-09-22T11:52:38.106" v="1523" actId="20577"/>
          <ac:spMkLst>
            <pc:docMk/>
            <pc:sldMk cId="3199824391" sldId="263"/>
            <ac:spMk id="3" creationId="{86DDCF58-46C0-4841-A99C-D99F9038FEA9}"/>
          </ac:spMkLst>
        </pc:spChg>
      </pc:sldChg>
      <pc:sldChg chg="addSp delSp modSp new mod">
        <pc:chgData name="Alex Charles" userId="c225ab85-a44a-403e-a75f-ef35e5bd8d48" providerId="ADAL" clId="{506ECEDB-0D5F-41E1-9038-D8365557F5CB}" dt="2020-09-22T11:12:22.291" v="81" actId="20577"/>
        <pc:sldMkLst>
          <pc:docMk/>
          <pc:sldMk cId="1947694940" sldId="266"/>
        </pc:sldMkLst>
        <pc:spChg chg="add del mod">
          <ac:chgData name="Alex Charles" userId="c225ab85-a44a-403e-a75f-ef35e5bd8d48" providerId="ADAL" clId="{506ECEDB-0D5F-41E1-9038-D8365557F5CB}" dt="2020-09-22T11:12:22.291" v="81" actId="20577"/>
          <ac:spMkLst>
            <pc:docMk/>
            <pc:sldMk cId="1947694940" sldId="266"/>
            <ac:spMk id="2" creationId="{B9F406CB-FF70-4DF5-A9A8-B242CB8FD9A2}"/>
          </ac:spMkLst>
        </pc:spChg>
      </pc:sldChg>
      <pc:sldChg chg="modSp new mod ord">
        <pc:chgData name="Alex Charles" userId="c225ab85-a44a-403e-a75f-ef35e5bd8d48" providerId="ADAL" clId="{506ECEDB-0D5F-41E1-9038-D8365557F5CB}" dt="2020-09-22T11:17:10.755" v="203" actId="20577"/>
        <pc:sldMkLst>
          <pc:docMk/>
          <pc:sldMk cId="705278031" sldId="267"/>
        </pc:sldMkLst>
        <pc:spChg chg="mod">
          <ac:chgData name="Alex Charles" userId="c225ab85-a44a-403e-a75f-ef35e5bd8d48" providerId="ADAL" clId="{506ECEDB-0D5F-41E1-9038-D8365557F5CB}" dt="2020-09-22T11:13:22.794" v="124" actId="122"/>
          <ac:spMkLst>
            <pc:docMk/>
            <pc:sldMk cId="705278031" sldId="267"/>
            <ac:spMk id="2" creationId="{C00FE3A8-3396-4F16-A61C-4958366D3DCA}"/>
          </ac:spMkLst>
        </pc:spChg>
        <pc:spChg chg="mod">
          <ac:chgData name="Alex Charles" userId="c225ab85-a44a-403e-a75f-ef35e5bd8d48" providerId="ADAL" clId="{506ECEDB-0D5F-41E1-9038-D8365557F5CB}" dt="2020-09-22T11:17:10.755" v="203" actId="20577"/>
          <ac:spMkLst>
            <pc:docMk/>
            <pc:sldMk cId="705278031" sldId="267"/>
            <ac:spMk id="3" creationId="{F19FE838-06A7-402C-BC28-619EC4EEAEC5}"/>
          </ac:spMkLst>
        </pc:spChg>
      </pc:sldChg>
      <pc:sldChg chg="modSp new mod ord modNotesTx">
        <pc:chgData name="Alex Charles" userId="c225ab85-a44a-403e-a75f-ef35e5bd8d48" providerId="ADAL" clId="{506ECEDB-0D5F-41E1-9038-D8365557F5CB}" dt="2020-09-22T11:29:50.811" v="1336" actId="14100"/>
        <pc:sldMkLst>
          <pc:docMk/>
          <pc:sldMk cId="2781219527" sldId="268"/>
        </pc:sldMkLst>
        <pc:spChg chg="mod">
          <ac:chgData name="Alex Charles" userId="c225ab85-a44a-403e-a75f-ef35e5bd8d48" providerId="ADAL" clId="{506ECEDB-0D5F-41E1-9038-D8365557F5CB}" dt="2020-09-22T11:18:01.118" v="221" actId="122"/>
          <ac:spMkLst>
            <pc:docMk/>
            <pc:sldMk cId="2781219527" sldId="268"/>
            <ac:spMk id="2" creationId="{2AB34196-5C24-4C8B-AEAD-98D8C4FD8C66}"/>
          </ac:spMkLst>
        </pc:spChg>
        <pc:spChg chg="mod">
          <ac:chgData name="Alex Charles" userId="c225ab85-a44a-403e-a75f-ef35e5bd8d48" providerId="ADAL" clId="{506ECEDB-0D5F-41E1-9038-D8365557F5CB}" dt="2020-09-22T11:29:50.811" v="1336" actId="14100"/>
          <ac:spMkLst>
            <pc:docMk/>
            <pc:sldMk cId="2781219527" sldId="268"/>
            <ac:spMk id="3" creationId="{38E4F7EC-1ED5-489F-B243-7D6B5C35B32F}"/>
          </ac:spMkLst>
        </pc:spChg>
      </pc:sldChg>
      <pc:sldChg chg="modSp new mod">
        <pc:chgData name="Alex Charles" userId="c225ab85-a44a-403e-a75f-ef35e5bd8d48" providerId="ADAL" clId="{506ECEDB-0D5F-41E1-9038-D8365557F5CB}" dt="2020-09-22T11:38:50.245" v="1457" actId="20577"/>
        <pc:sldMkLst>
          <pc:docMk/>
          <pc:sldMk cId="3351471517" sldId="269"/>
        </pc:sldMkLst>
        <pc:spChg chg="mod">
          <ac:chgData name="Alex Charles" userId="c225ab85-a44a-403e-a75f-ef35e5bd8d48" providerId="ADAL" clId="{506ECEDB-0D5F-41E1-9038-D8365557F5CB}" dt="2020-09-22T11:25:31.184" v="656" actId="122"/>
          <ac:spMkLst>
            <pc:docMk/>
            <pc:sldMk cId="3351471517" sldId="269"/>
            <ac:spMk id="2" creationId="{03585259-AA8D-4EC0-A909-2E4A49E12DA8}"/>
          </ac:spMkLst>
        </pc:spChg>
        <pc:spChg chg="mod">
          <ac:chgData name="Alex Charles" userId="c225ab85-a44a-403e-a75f-ef35e5bd8d48" providerId="ADAL" clId="{506ECEDB-0D5F-41E1-9038-D8365557F5CB}" dt="2020-09-22T11:38:50.245" v="1457" actId="20577"/>
          <ac:spMkLst>
            <pc:docMk/>
            <pc:sldMk cId="3351471517" sldId="269"/>
            <ac:spMk id="3" creationId="{12532B53-0311-4309-B391-A672EE4A28A4}"/>
          </ac:spMkLst>
        </pc:spChg>
      </pc:sldChg>
      <pc:sldChg chg="addSp delSp modSp new del mod">
        <pc:chgData name="Alex Charles" userId="c225ab85-a44a-403e-a75f-ef35e5bd8d48" providerId="ADAL" clId="{506ECEDB-0D5F-41E1-9038-D8365557F5CB}" dt="2020-09-22T11:38:21.205" v="1416" actId="2696"/>
        <pc:sldMkLst>
          <pc:docMk/>
          <pc:sldMk cId="517477048" sldId="270"/>
        </pc:sldMkLst>
        <pc:spChg chg="mod">
          <ac:chgData name="Alex Charles" userId="c225ab85-a44a-403e-a75f-ef35e5bd8d48" providerId="ADAL" clId="{506ECEDB-0D5F-41E1-9038-D8365557F5CB}" dt="2020-09-22T11:37:46.771" v="1415" actId="20577"/>
          <ac:spMkLst>
            <pc:docMk/>
            <pc:sldMk cId="517477048" sldId="270"/>
            <ac:spMk id="2" creationId="{4D216D72-8A1E-408D-AAA1-8AF8FC43407C}"/>
          </ac:spMkLst>
        </pc:spChg>
        <pc:picChg chg="add del mod">
          <ac:chgData name="Alex Charles" userId="c225ab85-a44a-403e-a75f-ef35e5bd8d48" providerId="ADAL" clId="{506ECEDB-0D5F-41E1-9038-D8365557F5CB}" dt="2020-09-22T11:37:37.646" v="1410" actId="21"/>
          <ac:picMkLst>
            <pc:docMk/>
            <pc:sldMk cId="517477048" sldId="270"/>
            <ac:picMk id="4" creationId="{A2950110-E0A3-4240-9B92-0FBDFA175D5F}"/>
          </ac:picMkLst>
        </pc:picChg>
      </pc:sldChg>
      <pc:sldChg chg="addSp modSp new mod">
        <pc:chgData name="Alex Charles" userId="c225ab85-a44a-403e-a75f-ef35e5bd8d48" providerId="ADAL" clId="{506ECEDB-0D5F-41E1-9038-D8365557F5CB}" dt="2020-09-22T11:42:32.154" v="1497" actId="20577"/>
        <pc:sldMkLst>
          <pc:docMk/>
          <pc:sldMk cId="3179695914" sldId="270"/>
        </pc:sldMkLst>
        <pc:spChg chg="mod">
          <ac:chgData name="Alex Charles" userId="c225ab85-a44a-403e-a75f-ef35e5bd8d48" providerId="ADAL" clId="{506ECEDB-0D5F-41E1-9038-D8365557F5CB}" dt="2020-09-22T11:42:32.154" v="1497" actId="20577"/>
          <ac:spMkLst>
            <pc:docMk/>
            <pc:sldMk cId="3179695914" sldId="270"/>
            <ac:spMk id="2" creationId="{BCE16A3E-A197-4E59-A3AE-F5572483C63F}"/>
          </ac:spMkLst>
        </pc:spChg>
        <pc:picChg chg="add mod">
          <ac:chgData name="Alex Charles" userId="c225ab85-a44a-403e-a75f-ef35e5bd8d48" providerId="ADAL" clId="{506ECEDB-0D5F-41E1-9038-D8365557F5CB}" dt="2020-09-22T11:42:06.648" v="1487" actId="14100"/>
          <ac:picMkLst>
            <pc:docMk/>
            <pc:sldMk cId="3179695914" sldId="270"/>
            <ac:picMk id="4" creationId="{968B71B7-6D29-4EE2-8C11-2276B6DE9D50}"/>
          </ac:picMkLst>
        </pc:picChg>
      </pc:sldChg>
      <pc:sldChg chg="modSp new del mod">
        <pc:chgData name="Alex Charles" userId="c225ab85-a44a-403e-a75f-ef35e5bd8d48" providerId="ADAL" clId="{506ECEDB-0D5F-41E1-9038-D8365557F5CB}" dt="2020-09-22T11:52:05.924" v="1502" actId="2696"/>
        <pc:sldMkLst>
          <pc:docMk/>
          <pc:sldMk cId="370080006" sldId="271"/>
        </pc:sldMkLst>
        <pc:spChg chg="mod">
          <ac:chgData name="Alex Charles" userId="c225ab85-a44a-403e-a75f-ef35e5bd8d48" providerId="ADAL" clId="{506ECEDB-0D5F-41E1-9038-D8365557F5CB}" dt="2020-09-22T11:43:37.100" v="1501" actId="20577"/>
          <ac:spMkLst>
            <pc:docMk/>
            <pc:sldMk cId="370080006" sldId="271"/>
            <ac:spMk id="2" creationId="{E8C1DD46-B787-4720-8079-818C26B0F8C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98d1cbd21c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98d1cbd21c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98d1cbd21c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98d1cbd21c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Profile, demographics</a:t>
            </a:r>
          </a:p>
          <a:p>
            <a:r>
              <a:rPr lang="en-US" dirty="0"/>
              <a:t>Communications, better</a:t>
            </a:r>
            <a:endParaRPr lang="en-GB" dirty="0"/>
          </a:p>
        </p:txBody>
      </p:sp>
    </p:spTree>
    <p:extLst>
      <p:ext uri="{BB962C8B-B14F-4D97-AF65-F5344CB8AC3E}">
        <p14:creationId xmlns:p14="http://schemas.microsoft.com/office/powerpoint/2010/main" val="480815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dirty="0"/>
              <a:t> Priority data vs desirable</a:t>
            </a:r>
          </a:p>
          <a:p>
            <a:endParaRPr lang="en-GB" dirty="0"/>
          </a:p>
        </p:txBody>
      </p:sp>
    </p:spTree>
    <p:extLst>
      <p:ext uri="{BB962C8B-B14F-4D97-AF65-F5344CB8AC3E}">
        <p14:creationId xmlns:p14="http://schemas.microsoft.com/office/powerpoint/2010/main" val="107413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98d1cbd21c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98d1cbd21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softwareadvice.com/cr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CRM</a:t>
            </a:r>
            <a:endParaRPr/>
          </a:p>
        </p:txBody>
      </p:sp>
      <p:sp>
        <p:nvSpPr>
          <p:cNvPr id="55" name="Google Shape;55;p13"/>
          <p:cNvSpPr txBox="1">
            <a:spLocks noGrp="1"/>
          </p:cNvSpPr>
          <p:nvPr>
            <p:ph type="subTitle" idx="1"/>
          </p:nvPr>
        </p:nvSpPr>
        <p:spPr>
          <a:xfrm>
            <a:off x="492375" y="2834125"/>
            <a:ext cx="8340000" cy="1991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What is CRM?</a:t>
            </a:r>
            <a:endParaRPr/>
          </a:p>
          <a:p>
            <a:pPr marL="0" lvl="0" indent="0" algn="ctr" rtl="0">
              <a:spcBef>
                <a:spcPts val="0"/>
              </a:spcBef>
              <a:spcAft>
                <a:spcPts val="0"/>
              </a:spcAft>
              <a:buNone/>
            </a:pPr>
            <a:r>
              <a:rPr lang="en"/>
              <a:t>Why use one?</a:t>
            </a:r>
            <a:endParaRPr/>
          </a:p>
          <a:p>
            <a:pPr marL="0" lvl="0" indent="0" algn="ctr" rtl="0">
              <a:spcBef>
                <a:spcPts val="0"/>
              </a:spcBef>
              <a:spcAft>
                <a:spcPts val="0"/>
              </a:spcAft>
              <a:buNone/>
            </a:pPr>
            <a:r>
              <a:rPr lang="en"/>
              <a:t>What are your options?</a:t>
            </a:r>
            <a:endParaRPr/>
          </a:p>
          <a:p>
            <a:pPr marL="0" lvl="0" indent="0" algn="ctr" rtl="0">
              <a:spcBef>
                <a:spcPts val="0"/>
              </a:spcBef>
              <a:spcAft>
                <a:spcPts val="0"/>
              </a:spcAft>
              <a:buNone/>
            </a:pPr>
            <a:endParaRPr/>
          </a:p>
        </p:txBody>
      </p:sp>
      <p:sp>
        <p:nvSpPr>
          <p:cNvPr id="56" name="Google Shape;56;p13"/>
          <p:cNvSpPr txBox="1"/>
          <p:nvPr/>
        </p:nvSpPr>
        <p:spPr>
          <a:xfrm>
            <a:off x="211025" y="154750"/>
            <a:ext cx="1139400" cy="26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7" name="Google Shape;57;p13"/>
          <p:cNvSpPr txBox="1"/>
          <p:nvPr/>
        </p:nvSpPr>
        <p:spPr>
          <a:xfrm>
            <a:off x="548650" y="211025"/>
            <a:ext cx="8412600" cy="53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Voluntary action camden 22 September 2020                                               </a:t>
            </a:r>
            <a:r>
              <a:rPr lang="en" sz="2100">
                <a:solidFill>
                  <a:schemeClr val="dk1"/>
                </a:solidFill>
              </a:rPr>
              <a:t>Gilbert Pant, WCIT</a:t>
            </a:r>
            <a:endParaRPr/>
          </a:p>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FE3A8-3396-4F16-A61C-4958366D3DCA}"/>
              </a:ext>
            </a:extLst>
          </p:cNvPr>
          <p:cNvSpPr>
            <a:spLocks noGrp="1"/>
          </p:cNvSpPr>
          <p:nvPr>
            <p:ph type="title"/>
          </p:nvPr>
        </p:nvSpPr>
        <p:spPr/>
        <p:txBody>
          <a:bodyPr/>
          <a:lstStyle/>
          <a:p>
            <a:pPr algn="ctr"/>
            <a:r>
              <a:rPr lang="en-US" sz="4300" dirty="0">
                <a:solidFill>
                  <a:schemeClr val="dk2"/>
                </a:solidFill>
              </a:rPr>
              <a:t>Making the Case</a:t>
            </a:r>
            <a:endParaRPr lang="en-GB" sz="4300" dirty="0">
              <a:solidFill>
                <a:schemeClr val="dk2"/>
              </a:solidFill>
            </a:endParaRPr>
          </a:p>
        </p:txBody>
      </p:sp>
      <p:sp>
        <p:nvSpPr>
          <p:cNvPr id="3" name="Text Placeholder 2">
            <a:extLst>
              <a:ext uri="{FF2B5EF4-FFF2-40B4-BE49-F238E27FC236}">
                <a16:creationId xmlns:a16="http://schemas.microsoft.com/office/drawing/2014/main" id="{F19FE838-06A7-402C-BC28-619EC4EEAEC5}"/>
              </a:ext>
            </a:extLst>
          </p:cNvPr>
          <p:cNvSpPr>
            <a:spLocks noGrp="1"/>
          </p:cNvSpPr>
          <p:nvPr>
            <p:ph type="body" idx="1"/>
          </p:nvPr>
        </p:nvSpPr>
        <p:spPr/>
        <p:txBody>
          <a:bodyPr/>
          <a:lstStyle/>
          <a:p>
            <a:endParaRPr lang="en-US" dirty="0"/>
          </a:p>
          <a:p>
            <a:r>
              <a:rPr lang="en-US" dirty="0"/>
              <a:t>Trustee and Leadership buy-in</a:t>
            </a:r>
          </a:p>
          <a:p>
            <a:r>
              <a:rPr lang="en-US" dirty="0"/>
              <a:t>Return on Investment </a:t>
            </a:r>
          </a:p>
          <a:p>
            <a:r>
              <a:rPr lang="en-US" dirty="0"/>
              <a:t>CRM Strategy</a:t>
            </a:r>
          </a:p>
          <a:p>
            <a:endParaRPr lang="en-US" dirty="0"/>
          </a:p>
          <a:p>
            <a:pPr marL="114300" indent="0">
              <a:buNone/>
            </a:pPr>
            <a:r>
              <a:rPr lang="en-US" dirty="0"/>
              <a:t>“</a:t>
            </a:r>
            <a:r>
              <a:rPr lang="en-GB" dirty="0"/>
              <a:t>With any new purchase, the return on investment (ROI) will rightly be scrutinised. In order to keep your project on track, you’ll need to be able to effectively answer any questions that your CEO, trustees and others will have regarding the value of your new investment.”</a:t>
            </a:r>
          </a:p>
        </p:txBody>
      </p:sp>
    </p:spTree>
    <p:extLst>
      <p:ext uri="{BB962C8B-B14F-4D97-AF65-F5344CB8AC3E}">
        <p14:creationId xmlns:p14="http://schemas.microsoft.com/office/powerpoint/2010/main" val="705278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1791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500">
                <a:solidFill>
                  <a:schemeClr val="dk2"/>
                </a:solidFill>
              </a:rPr>
              <a:t>What is CRM?</a:t>
            </a:r>
            <a:endParaRPr sz="1500">
              <a:solidFill>
                <a:schemeClr val="dk2"/>
              </a:solidFill>
            </a:endParaRPr>
          </a:p>
          <a:p>
            <a:pPr marL="0" lvl="0" indent="0" algn="ctr" rtl="0">
              <a:spcBef>
                <a:spcPts val="0"/>
              </a:spcBef>
              <a:spcAft>
                <a:spcPts val="0"/>
              </a:spcAft>
              <a:buNone/>
            </a:pPr>
            <a:r>
              <a:rPr lang="en" sz="1500">
                <a:solidFill>
                  <a:schemeClr val="dk2"/>
                </a:solidFill>
              </a:rPr>
              <a:t>Why use one?</a:t>
            </a:r>
            <a:endParaRPr sz="1500">
              <a:solidFill>
                <a:schemeClr val="dk2"/>
              </a:solidFill>
            </a:endParaRPr>
          </a:p>
          <a:p>
            <a:pPr marL="0" lvl="0" indent="0" algn="ctr" rtl="0">
              <a:spcBef>
                <a:spcPts val="0"/>
              </a:spcBef>
              <a:spcAft>
                <a:spcPts val="0"/>
              </a:spcAft>
              <a:buNone/>
            </a:pPr>
            <a:r>
              <a:rPr lang="en" sz="4300">
                <a:solidFill>
                  <a:schemeClr val="dk2"/>
                </a:solidFill>
              </a:rPr>
              <a:t>What are your options?</a:t>
            </a:r>
            <a:endParaRPr sz="4300">
              <a:solidFill>
                <a:schemeClr val="dk2"/>
              </a:solidFill>
            </a:endParaRPr>
          </a:p>
          <a:p>
            <a:pPr marL="0" lvl="0" indent="0" algn="ctr" rtl="0">
              <a:spcBef>
                <a:spcPts val="0"/>
              </a:spcBef>
              <a:spcAft>
                <a:spcPts val="0"/>
              </a:spcAft>
              <a:buNone/>
            </a:pPr>
            <a:endParaRPr>
              <a:solidFill>
                <a:schemeClr val="dk2"/>
              </a:solidFill>
            </a:endParaRPr>
          </a:p>
          <a:p>
            <a:pPr marL="0" lvl="0" indent="0" algn="l" rtl="0">
              <a:spcBef>
                <a:spcPts val="0"/>
              </a:spcBef>
              <a:spcAft>
                <a:spcPts val="0"/>
              </a:spcAft>
              <a:buNone/>
            </a:pPr>
            <a:endParaRPr/>
          </a:p>
        </p:txBody>
      </p:sp>
      <p:sp>
        <p:nvSpPr>
          <p:cNvPr id="75" name="Google Shape;75;p16"/>
          <p:cNvSpPr txBox="1">
            <a:spLocks noGrp="1"/>
          </p:cNvSpPr>
          <p:nvPr>
            <p:ph type="body" idx="1"/>
          </p:nvPr>
        </p:nvSpPr>
        <p:spPr>
          <a:xfrm>
            <a:off x="815925" y="1800675"/>
            <a:ext cx="8016600" cy="2768100"/>
          </a:xfrm>
          <a:prstGeom prst="rect">
            <a:avLst/>
          </a:prstGeom>
        </p:spPr>
        <p:txBody>
          <a:bodyPr spcFirstLastPara="1" wrap="square" lIns="91425" tIns="91425" rIns="91425" bIns="91425" anchor="t" anchorCtr="0">
            <a:noAutofit/>
          </a:bodyPr>
          <a:lstStyle/>
          <a:p>
            <a:pPr marL="0" lvl="0" indent="0" algn="l" rtl="0">
              <a:spcBef>
                <a:spcPts val="1600"/>
              </a:spcBef>
              <a:spcAft>
                <a:spcPts val="0"/>
              </a:spcAft>
              <a:buNone/>
            </a:pPr>
            <a:r>
              <a:rPr lang="en" dirty="0"/>
              <a:t>Many vendors: </a:t>
            </a:r>
            <a:r>
              <a:rPr lang="en" u="sng" dirty="0">
                <a:solidFill>
                  <a:schemeClr val="hlink"/>
                </a:solidFill>
                <a:hlinkClick r:id="rId3"/>
              </a:rPr>
              <a:t>https://www.softwareadvice.com/crm/</a:t>
            </a:r>
            <a:r>
              <a:rPr lang="en" dirty="0"/>
              <a:t> has 773 to choose from!!</a:t>
            </a:r>
            <a:endParaRPr dirty="0"/>
          </a:p>
          <a:p>
            <a:pPr marL="0" lvl="0" indent="0" algn="l" rtl="0">
              <a:spcBef>
                <a:spcPts val="1600"/>
              </a:spcBef>
              <a:spcAft>
                <a:spcPts val="0"/>
              </a:spcAft>
              <a:buNone/>
            </a:pPr>
            <a:r>
              <a:rPr lang="en" dirty="0"/>
              <a:t>Best known: Salesforce, Microsoft Dynamics, Hubspot, Suite CRM and others</a:t>
            </a:r>
            <a:endParaRPr dirty="0"/>
          </a:p>
          <a:p>
            <a:pPr marL="0" lvl="0" indent="0" algn="l" rtl="0">
              <a:spcBef>
                <a:spcPts val="1600"/>
              </a:spcBef>
              <a:spcAft>
                <a:spcPts val="0"/>
              </a:spcAft>
              <a:buNone/>
            </a:pPr>
            <a:r>
              <a:rPr lang="en" dirty="0"/>
              <a:t>Pitfalls:  Cost (hidden costs), migration, preparation and knowing requirements, expertise,security of data</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2B8AEE1-43A6-43F9-88E5-0C3F4A5382C5}"/>
              </a:ext>
            </a:extLst>
          </p:cNvPr>
          <p:cNvPicPr>
            <a:picLocks noChangeAspect="1"/>
          </p:cNvPicPr>
          <p:nvPr/>
        </p:nvPicPr>
        <p:blipFill>
          <a:blip r:embed="rId2"/>
          <a:stretch>
            <a:fillRect/>
          </a:stretch>
        </p:blipFill>
        <p:spPr>
          <a:xfrm>
            <a:off x="532356" y="319936"/>
            <a:ext cx="8079287" cy="4713476"/>
          </a:xfrm>
          <a:prstGeom prst="rect">
            <a:avLst/>
          </a:prstGeom>
        </p:spPr>
      </p:pic>
    </p:spTree>
    <p:extLst>
      <p:ext uri="{BB962C8B-B14F-4D97-AF65-F5344CB8AC3E}">
        <p14:creationId xmlns:p14="http://schemas.microsoft.com/office/powerpoint/2010/main" val="2082693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39EFF-A177-4C2B-A618-8E4D9B509328}"/>
              </a:ext>
            </a:extLst>
          </p:cNvPr>
          <p:cNvSpPr>
            <a:spLocks noGrp="1"/>
          </p:cNvSpPr>
          <p:nvPr>
            <p:ph type="title"/>
          </p:nvPr>
        </p:nvSpPr>
        <p:spPr/>
        <p:txBody>
          <a:bodyPr/>
          <a:lstStyle/>
          <a:p>
            <a:pPr algn="ctr"/>
            <a:r>
              <a:rPr lang="en-US" sz="4300" dirty="0">
                <a:solidFill>
                  <a:schemeClr val="dk2"/>
                </a:solidFill>
              </a:rPr>
              <a:t>Tips for Choosing Vendors</a:t>
            </a:r>
            <a:endParaRPr lang="en-GB" sz="4300" dirty="0">
              <a:solidFill>
                <a:schemeClr val="dk2"/>
              </a:solidFill>
            </a:endParaRPr>
          </a:p>
        </p:txBody>
      </p:sp>
      <p:sp>
        <p:nvSpPr>
          <p:cNvPr id="3" name="Text Placeholder 2">
            <a:extLst>
              <a:ext uri="{FF2B5EF4-FFF2-40B4-BE49-F238E27FC236}">
                <a16:creationId xmlns:a16="http://schemas.microsoft.com/office/drawing/2014/main" id="{DCDFBF9A-D295-4114-B015-F64A1B18ACEC}"/>
              </a:ext>
            </a:extLst>
          </p:cNvPr>
          <p:cNvSpPr>
            <a:spLocks noGrp="1"/>
          </p:cNvSpPr>
          <p:nvPr>
            <p:ph type="body" idx="1"/>
          </p:nvPr>
        </p:nvSpPr>
        <p:spPr/>
        <p:txBody>
          <a:bodyPr/>
          <a:lstStyle/>
          <a:p>
            <a:pPr marL="114300" indent="0">
              <a:buNone/>
            </a:pPr>
            <a:r>
              <a:rPr lang="en-GB" sz="1600" dirty="0"/>
              <a:t>1.  Check review websites and blogs.</a:t>
            </a:r>
          </a:p>
          <a:p>
            <a:pPr>
              <a:buAutoNum type="arabicPeriod" startAt="2"/>
            </a:pPr>
            <a:r>
              <a:rPr lang="en-GB" sz="1600" dirty="0"/>
              <a:t>Use Google to search broadly for specific requirements.</a:t>
            </a:r>
          </a:p>
          <a:p>
            <a:pPr indent="77788">
              <a:buFont typeface="+mj-lt"/>
              <a:buAutoNum type="alphaLcParenR"/>
            </a:pPr>
            <a:r>
              <a:rPr lang="en-GB" sz="1600" dirty="0"/>
              <a:t> Always validate this research.</a:t>
            </a:r>
          </a:p>
          <a:p>
            <a:pPr indent="77788">
              <a:buFont typeface="+mj-lt"/>
              <a:buAutoNum type="alphaLcParenR"/>
            </a:pPr>
            <a:r>
              <a:rPr lang="en-GB" sz="1600" dirty="0"/>
              <a:t> Leverage LinkedIn®.</a:t>
            </a:r>
          </a:p>
          <a:p>
            <a:pPr indent="77788">
              <a:buFont typeface="+mj-lt"/>
              <a:buAutoNum type="alphaLcParenR"/>
            </a:pPr>
            <a:r>
              <a:rPr lang="en-GB" sz="1600" dirty="0"/>
              <a:t> Research solution partners.</a:t>
            </a:r>
          </a:p>
          <a:p>
            <a:pPr indent="77788">
              <a:buFont typeface="+mj-lt"/>
              <a:buAutoNum type="alphaLcParenR"/>
            </a:pPr>
            <a:r>
              <a:rPr lang="en-GB" sz="1600" dirty="0"/>
              <a:t> Look for user groups and discussions.</a:t>
            </a:r>
          </a:p>
          <a:p>
            <a:pPr indent="77788">
              <a:buFont typeface="+mj-lt"/>
              <a:buAutoNum type="alphaLcParenR"/>
            </a:pPr>
            <a:r>
              <a:rPr lang="en-GB" sz="1600" dirty="0"/>
              <a:t> Check company and product pages.</a:t>
            </a:r>
          </a:p>
          <a:p>
            <a:pPr indent="77788">
              <a:buFont typeface="+mj-lt"/>
              <a:buAutoNum type="alphaLcParenR"/>
            </a:pPr>
            <a:r>
              <a:rPr lang="en-GB" sz="1600" dirty="0"/>
              <a:t>  Ask within your own personal and industry networks for recommendations.</a:t>
            </a:r>
          </a:p>
          <a:p>
            <a:pPr>
              <a:buFont typeface="+mj-lt"/>
              <a:buAutoNum type="arabicPeriod" startAt="3"/>
            </a:pPr>
            <a:r>
              <a:rPr lang="en-GB" sz="1600" dirty="0"/>
              <a:t>Attend industry conferences and associations. </a:t>
            </a:r>
          </a:p>
          <a:p>
            <a:pPr marL="446088" indent="0">
              <a:buNone/>
            </a:pPr>
            <a:r>
              <a:rPr lang="en-GB" sz="1600" dirty="0"/>
              <a:t>If vendors are serious about your sector, they are likely to participate in the major industry conferences.</a:t>
            </a:r>
          </a:p>
        </p:txBody>
      </p:sp>
    </p:spTree>
    <p:extLst>
      <p:ext uri="{BB962C8B-B14F-4D97-AF65-F5344CB8AC3E}">
        <p14:creationId xmlns:p14="http://schemas.microsoft.com/office/powerpoint/2010/main" val="327275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85259-AA8D-4EC0-A909-2E4A49E12DA8}"/>
              </a:ext>
            </a:extLst>
          </p:cNvPr>
          <p:cNvSpPr>
            <a:spLocks noGrp="1"/>
          </p:cNvSpPr>
          <p:nvPr>
            <p:ph type="title"/>
          </p:nvPr>
        </p:nvSpPr>
        <p:spPr/>
        <p:txBody>
          <a:bodyPr/>
          <a:lstStyle/>
          <a:p>
            <a:pPr algn="ctr"/>
            <a:r>
              <a:rPr lang="en-US" sz="4300" dirty="0">
                <a:solidFill>
                  <a:schemeClr val="dk2"/>
                </a:solidFill>
              </a:rPr>
              <a:t>Successful Implementation</a:t>
            </a:r>
            <a:endParaRPr lang="en-GB" sz="4300" dirty="0">
              <a:solidFill>
                <a:schemeClr val="dk2"/>
              </a:solidFill>
            </a:endParaRPr>
          </a:p>
        </p:txBody>
      </p:sp>
      <p:sp>
        <p:nvSpPr>
          <p:cNvPr id="3" name="Text Placeholder 2">
            <a:extLst>
              <a:ext uri="{FF2B5EF4-FFF2-40B4-BE49-F238E27FC236}">
                <a16:creationId xmlns:a16="http://schemas.microsoft.com/office/drawing/2014/main" id="{12532B53-0311-4309-B391-A672EE4A28A4}"/>
              </a:ext>
            </a:extLst>
          </p:cNvPr>
          <p:cNvSpPr>
            <a:spLocks noGrp="1"/>
          </p:cNvSpPr>
          <p:nvPr>
            <p:ph type="body" idx="1"/>
          </p:nvPr>
        </p:nvSpPr>
        <p:spPr/>
        <p:txBody>
          <a:bodyPr/>
          <a:lstStyle/>
          <a:p>
            <a:r>
              <a:rPr lang="en-US" dirty="0"/>
              <a:t>User engagement: get staff, trustees involved at all stages of planning, testing and implementation.</a:t>
            </a:r>
          </a:p>
          <a:p>
            <a:r>
              <a:rPr lang="en-US" dirty="0"/>
              <a:t>Data: not all data is valuable. Assess existing data before migrating to new system. Align data capture with Theory of Change.</a:t>
            </a:r>
          </a:p>
          <a:p>
            <a:r>
              <a:rPr lang="en-US" dirty="0"/>
              <a:t>Regular meetings and communications: keep team members up to date with the migration and implementation process.</a:t>
            </a:r>
          </a:p>
          <a:p>
            <a:r>
              <a:rPr lang="en-US" dirty="0"/>
              <a:t>Training and Testing: thoroughly test that the system meets your needs and system users know what data to record and how to do this.</a:t>
            </a:r>
          </a:p>
          <a:p>
            <a:r>
              <a:rPr lang="en-US" dirty="0"/>
              <a:t>Partners: work with an implementation partner if you have a budget or lack of expertise in house.</a:t>
            </a:r>
            <a:endParaRPr lang="en-GB" dirty="0"/>
          </a:p>
        </p:txBody>
      </p:sp>
    </p:spTree>
    <p:extLst>
      <p:ext uri="{BB962C8B-B14F-4D97-AF65-F5344CB8AC3E}">
        <p14:creationId xmlns:p14="http://schemas.microsoft.com/office/powerpoint/2010/main" val="335147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1791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4300">
                <a:solidFill>
                  <a:schemeClr val="dk2"/>
                </a:solidFill>
              </a:rPr>
              <a:t>What is CRM?</a:t>
            </a:r>
            <a:endParaRPr sz="4300">
              <a:solidFill>
                <a:schemeClr val="dk2"/>
              </a:solidFill>
            </a:endParaRPr>
          </a:p>
          <a:p>
            <a:pPr marL="0" lvl="0" indent="0" algn="ctr" rtl="0">
              <a:spcBef>
                <a:spcPts val="0"/>
              </a:spcBef>
              <a:spcAft>
                <a:spcPts val="0"/>
              </a:spcAft>
              <a:buClr>
                <a:schemeClr val="dk1"/>
              </a:buClr>
              <a:buSzPts val="1100"/>
              <a:buFont typeface="Arial"/>
              <a:buNone/>
            </a:pPr>
            <a:r>
              <a:rPr lang="en" sz="1500">
                <a:solidFill>
                  <a:schemeClr val="dk2"/>
                </a:solidFill>
              </a:rPr>
              <a:t>Why use one?</a:t>
            </a:r>
            <a:endParaRPr sz="1500">
              <a:solidFill>
                <a:schemeClr val="dk2"/>
              </a:solidFill>
            </a:endParaRPr>
          </a:p>
          <a:p>
            <a:pPr marL="0" lvl="0" indent="0" algn="ctr" rtl="0">
              <a:spcBef>
                <a:spcPts val="0"/>
              </a:spcBef>
              <a:spcAft>
                <a:spcPts val="0"/>
              </a:spcAft>
              <a:buClr>
                <a:schemeClr val="dk1"/>
              </a:buClr>
              <a:buSzPts val="1100"/>
              <a:buFont typeface="Arial"/>
              <a:buNone/>
            </a:pPr>
            <a:r>
              <a:rPr lang="en" sz="1500">
                <a:solidFill>
                  <a:schemeClr val="dk2"/>
                </a:solidFill>
              </a:rPr>
              <a:t>What are your options?</a:t>
            </a:r>
            <a:endParaRPr sz="1500">
              <a:solidFill>
                <a:schemeClr val="dk2"/>
              </a:solidFill>
            </a:endParaRPr>
          </a:p>
          <a:p>
            <a:pPr marL="0" lvl="0" indent="0" algn="ctr" rtl="0">
              <a:spcBef>
                <a:spcPts val="0"/>
              </a:spcBef>
              <a:spcAft>
                <a:spcPts val="0"/>
              </a:spcAft>
              <a:buClr>
                <a:schemeClr val="dk1"/>
              </a:buClr>
              <a:buSzPts val="1100"/>
              <a:buFont typeface="Arial"/>
              <a:buNone/>
            </a:pPr>
            <a:endParaRPr>
              <a:solidFill>
                <a:schemeClr val="dk2"/>
              </a:solidFill>
            </a:endParaRPr>
          </a:p>
          <a:p>
            <a:pPr marL="0" lvl="0" indent="0" algn="l" rtl="0">
              <a:spcBef>
                <a:spcPts val="0"/>
              </a:spcBef>
              <a:spcAft>
                <a:spcPts val="0"/>
              </a:spcAft>
              <a:buNone/>
            </a:pPr>
            <a:endParaRPr/>
          </a:p>
        </p:txBody>
      </p:sp>
      <p:sp>
        <p:nvSpPr>
          <p:cNvPr id="63" name="Google Shape;63;p14"/>
          <p:cNvSpPr txBox="1">
            <a:spLocks noGrp="1"/>
          </p:cNvSpPr>
          <p:nvPr>
            <p:ph type="body" idx="1"/>
          </p:nvPr>
        </p:nvSpPr>
        <p:spPr>
          <a:xfrm>
            <a:off x="815925" y="1983550"/>
            <a:ext cx="8016600" cy="258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Customer Relationship Manager</a:t>
            </a:r>
            <a:endParaRPr/>
          </a:p>
          <a:p>
            <a:pPr marL="0" lvl="0" indent="0" algn="l" rtl="0">
              <a:spcBef>
                <a:spcPts val="1600"/>
              </a:spcBef>
              <a:spcAft>
                <a:spcPts val="0"/>
              </a:spcAft>
              <a:buNone/>
            </a:pPr>
            <a:r>
              <a:rPr lang="en"/>
              <a:t>Pre-built software package to handle relationships</a:t>
            </a:r>
            <a:endParaRPr/>
          </a:p>
          <a:p>
            <a:pPr marL="0" lvl="0" indent="0" algn="l" rtl="0">
              <a:spcBef>
                <a:spcPts val="1600"/>
              </a:spcBef>
              <a:spcAft>
                <a:spcPts val="0"/>
              </a:spcAft>
              <a:buNone/>
            </a:pPr>
            <a:r>
              <a:rPr lang="en"/>
              <a:t>Contacts, communications, Actions, to do, plans, time, events, reports and history</a:t>
            </a:r>
            <a:endParaRPr/>
          </a:p>
          <a:p>
            <a:pPr marL="0" lvl="0" indent="0" algn="l" rtl="0">
              <a:spcBef>
                <a:spcPts val="1600"/>
              </a:spcBef>
              <a:spcAft>
                <a:spcPts val="0"/>
              </a:spcAft>
              <a:buNone/>
            </a:pPr>
            <a:r>
              <a:rPr lang="en"/>
              <a:t>Personal manager, but multiuser and shared</a:t>
            </a: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1791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500" dirty="0">
                <a:solidFill>
                  <a:schemeClr val="dk2"/>
                </a:solidFill>
              </a:rPr>
              <a:t>What is CRM?</a:t>
            </a:r>
            <a:endParaRPr sz="1500" dirty="0">
              <a:solidFill>
                <a:schemeClr val="dk2"/>
              </a:solidFill>
            </a:endParaRPr>
          </a:p>
          <a:p>
            <a:pPr marL="0" lvl="0" indent="0" algn="ctr" rtl="0">
              <a:spcBef>
                <a:spcPts val="0"/>
              </a:spcBef>
              <a:spcAft>
                <a:spcPts val="0"/>
              </a:spcAft>
              <a:buNone/>
            </a:pPr>
            <a:r>
              <a:rPr lang="en" sz="4300" dirty="0">
                <a:solidFill>
                  <a:schemeClr val="dk2"/>
                </a:solidFill>
              </a:rPr>
              <a:t>Why use one?</a:t>
            </a:r>
            <a:endParaRPr sz="4300" dirty="0">
              <a:solidFill>
                <a:schemeClr val="dk2"/>
              </a:solidFill>
            </a:endParaRPr>
          </a:p>
          <a:p>
            <a:pPr marL="0" lvl="0" indent="0" algn="ctr" rtl="0">
              <a:spcBef>
                <a:spcPts val="0"/>
              </a:spcBef>
              <a:spcAft>
                <a:spcPts val="0"/>
              </a:spcAft>
              <a:buNone/>
            </a:pPr>
            <a:r>
              <a:rPr lang="en" sz="1500" dirty="0">
                <a:solidFill>
                  <a:schemeClr val="dk2"/>
                </a:solidFill>
              </a:rPr>
              <a:t>What are your options?</a:t>
            </a:r>
            <a:endParaRPr sz="1500" dirty="0">
              <a:solidFill>
                <a:schemeClr val="dk2"/>
              </a:solidFill>
            </a:endParaRPr>
          </a:p>
          <a:p>
            <a:pPr marL="0" lvl="0" indent="0" algn="ctr" rtl="0">
              <a:spcBef>
                <a:spcPts val="0"/>
              </a:spcBef>
              <a:spcAft>
                <a:spcPts val="0"/>
              </a:spcAft>
              <a:buNone/>
            </a:pPr>
            <a:endParaRPr dirty="0">
              <a:solidFill>
                <a:schemeClr val="dk2"/>
              </a:solidFill>
            </a:endParaRPr>
          </a:p>
          <a:p>
            <a:pPr marL="0" lvl="0" indent="0" algn="l" rtl="0">
              <a:spcBef>
                <a:spcPts val="0"/>
              </a:spcBef>
              <a:spcAft>
                <a:spcPts val="0"/>
              </a:spcAft>
              <a:buNone/>
            </a:pPr>
            <a:endParaRPr dirty="0"/>
          </a:p>
        </p:txBody>
      </p:sp>
      <p:sp>
        <p:nvSpPr>
          <p:cNvPr id="69" name="Google Shape;69;p15"/>
          <p:cNvSpPr txBox="1">
            <a:spLocks noGrp="1"/>
          </p:cNvSpPr>
          <p:nvPr>
            <p:ph type="body" idx="1"/>
          </p:nvPr>
        </p:nvSpPr>
        <p:spPr>
          <a:xfrm>
            <a:off x="815925" y="1800675"/>
            <a:ext cx="8016600" cy="276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It’s better than paper…</a:t>
            </a:r>
            <a:endParaRPr dirty="0"/>
          </a:p>
          <a:p>
            <a:pPr marL="0" lvl="0" indent="0" algn="l" rtl="0">
              <a:spcBef>
                <a:spcPts val="1600"/>
              </a:spcBef>
              <a:spcAft>
                <a:spcPts val="0"/>
              </a:spcAft>
              <a:buNone/>
            </a:pPr>
            <a:r>
              <a:rPr lang="en" dirty="0"/>
              <a:t>Integrated and reduces duplication</a:t>
            </a:r>
            <a:endParaRPr dirty="0"/>
          </a:p>
          <a:p>
            <a:pPr marL="0" lvl="0" indent="0" algn="l" rtl="0">
              <a:spcBef>
                <a:spcPts val="1600"/>
              </a:spcBef>
              <a:spcAft>
                <a:spcPts val="0"/>
              </a:spcAft>
              <a:buNone/>
            </a:pPr>
            <a:r>
              <a:rPr lang="en" dirty="0"/>
              <a:t>It’s already developed (and configured for you)</a:t>
            </a:r>
            <a:endParaRPr dirty="0"/>
          </a:p>
          <a:p>
            <a:pPr marL="0" lvl="0" indent="0" algn="l" rtl="0">
              <a:spcBef>
                <a:spcPts val="1600"/>
              </a:spcBef>
              <a:spcAft>
                <a:spcPts val="0"/>
              </a:spcAft>
              <a:buNone/>
            </a:pPr>
            <a:r>
              <a:rPr lang="en" dirty="0"/>
              <a:t>It’s “free” to use</a:t>
            </a:r>
            <a:endParaRPr dirty="0"/>
          </a:p>
          <a:p>
            <a:pPr marL="0" lvl="0" indent="0" algn="l" rtl="0">
              <a:spcBef>
                <a:spcPts val="1600"/>
              </a:spcBef>
              <a:spcAft>
                <a:spcPts val="0"/>
              </a:spcAft>
              <a:buNone/>
            </a:pPr>
            <a:r>
              <a:rPr lang="en" dirty="0"/>
              <a:t>Choice of vendors</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0D608-5601-4595-AA15-B1A5D1196C64}"/>
              </a:ext>
            </a:extLst>
          </p:cNvPr>
          <p:cNvSpPr>
            <a:spLocks noGrp="1"/>
          </p:cNvSpPr>
          <p:nvPr>
            <p:ph type="title"/>
          </p:nvPr>
        </p:nvSpPr>
        <p:spPr>
          <a:xfrm>
            <a:off x="261694" y="487887"/>
            <a:ext cx="8520600" cy="572700"/>
          </a:xfrm>
        </p:spPr>
        <p:txBody>
          <a:bodyPr/>
          <a:lstStyle/>
          <a:p>
            <a:pPr algn="ctr"/>
            <a:r>
              <a:rPr lang="en-US" sz="4300" dirty="0">
                <a:solidFill>
                  <a:schemeClr val="dk2"/>
                </a:solidFill>
              </a:rPr>
              <a:t>Why should an </a:t>
            </a:r>
            <a:r>
              <a:rPr lang="en-US" sz="4300" dirty="0" err="1">
                <a:solidFill>
                  <a:schemeClr val="dk2"/>
                </a:solidFill>
              </a:rPr>
              <a:t>NfP</a:t>
            </a:r>
            <a:r>
              <a:rPr lang="en-US" sz="4300" dirty="0">
                <a:solidFill>
                  <a:schemeClr val="dk2"/>
                </a:solidFill>
              </a:rPr>
              <a:t> consider a CRM System?</a:t>
            </a:r>
            <a:endParaRPr lang="en-GB" sz="4300" dirty="0">
              <a:solidFill>
                <a:schemeClr val="dk2"/>
              </a:solidFill>
            </a:endParaRPr>
          </a:p>
        </p:txBody>
      </p:sp>
      <p:sp>
        <p:nvSpPr>
          <p:cNvPr id="3" name="Text Placeholder 2">
            <a:extLst>
              <a:ext uri="{FF2B5EF4-FFF2-40B4-BE49-F238E27FC236}">
                <a16:creationId xmlns:a16="http://schemas.microsoft.com/office/drawing/2014/main" id="{F60BF1F5-09AE-448E-A28A-FD4B68EC772A}"/>
              </a:ext>
            </a:extLst>
          </p:cNvPr>
          <p:cNvSpPr>
            <a:spLocks noGrp="1"/>
          </p:cNvSpPr>
          <p:nvPr>
            <p:ph type="body" idx="1"/>
          </p:nvPr>
        </p:nvSpPr>
        <p:spPr>
          <a:xfrm>
            <a:off x="397425" y="2002581"/>
            <a:ext cx="8384869" cy="2653032"/>
          </a:xfrm>
        </p:spPr>
        <p:txBody>
          <a:bodyPr/>
          <a:lstStyle/>
          <a:p>
            <a:r>
              <a:rPr lang="en-US" dirty="0"/>
              <a:t>Better understanding of your stakeholders (service-users, volunteers, clients etc.) and how they engage with your services and activities;</a:t>
            </a:r>
          </a:p>
          <a:p>
            <a:r>
              <a:rPr lang="en-US" dirty="0"/>
              <a:t>Improved relationship management and communication with stakeholders;</a:t>
            </a:r>
          </a:p>
          <a:p>
            <a:r>
              <a:rPr lang="en-US" dirty="0"/>
              <a:t>Improving your services through feedback, learning, data intelligence;</a:t>
            </a:r>
          </a:p>
          <a:p>
            <a:r>
              <a:rPr lang="en-US" dirty="0"/>
              <a:t>Improving the sector by sharing learning, experience and data;</a:t>
            </a:r>
            <a:endParaRPr lang="en-GB" dirty="0"/>
          </a:p>
          <a:p>
            <a:r>
              <a:rPr lang="en-US" dirty="0"/>
              <a:t>Better tracking of income: grants, donations, contracts, gifts-in-kind </a:t>
            </a:r>
            <a:r>
              <a:rPr lang="en-US" dirty="0" err="1"/>
              <a:t>etc</a:t>
            </a:r>
            <a:r>
              <a:rPr lang="en-US" dirty="0"/>
              <a:t>;</a:t>
            </a:r>
          </a:p>
          <a:p>
            <a:r>
              <a:rPr lang="en-US" dirty="0"/>
              <a:t>Supports better reporting and impact assessment of projects and activities</a:t>
            </a:r>
          </a:p>
          <a:p>
            <a:r>
              <a:rPr lang="en-US" dirty="0"/>
              <a:t>Saves time and reduces siloed working.</a:t>
            </a:r>
          </a:p>
        </p:txBody>
      </p:sp>
    </p:spTree>
    <p:extLst>
      <p:ext uri="{BB962C8B-B14F-4D97-AF65-F5344CB8AC3E}">
        <p14:creationId xmlns:p14="http://schemas.microsoft.com/office/powerpoint/2010/main" val="2052316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470A8-F73C-45AA-842B-2F9EFC132639}"/>
              </a:ext>
            </a:extLst>
          </p:cNvPr>
          <p:cNvSpPr>
            <a:spLocks noGrp="1"/>
          </p:cNvSpPr>
          <p:nvPr>
            <p:ph type="title"/>
          </p:nvPr>
        </p:nvSpPr>
        <p:spPr/>
        <p:txBody>
          <a:bodyPr/>
          <a:lstStyle/>
          <a:p>
            <a:pPr algn="ctr"/>
            <a:r>
              <a:rPr lang="en-US" sz="4300" dirty="0">
                <a:solidFill>
                  <a:schemeClr val="dk2"/>
                </a:solidFill>
              </a:rPr>
              <a:t>The Wider Context</a:t>
            </a:r>
            <a:endParaRPr lang="en-GB" sz="4300" dirty="0">
              <a:solidFill>
                <a:schemeClr val="dk2"/>
              </a:solidFill>
            </a:endParaRPr>
          </a:p>
        </p:txBody>
      </p:sp>
      <p:sp>
        <p:nvSpPr>
          <p:cNvPr id="3" name="Text Placeholder 2">
            <a:extLst>
              <a:ext uri="{FF2B5EF4-FFF2-40B4-BE49-F238E27FC236}">
                <a16:creationId xmlns:a16="http://schemas.microsoft.com/office/drawing/2014/main" id="{86DDCF58-46C0-4841-A99C-D99F9038FEA9}"/>
              </a:ext>
            </a:extLst>
          </p:cNvPr>
          <p:cNvSpPr>
            <a:spLocks noGrp="1"/>
          </p:cNvSpPr>
          <p:nvPr>
            <p:ph type="body" idx="1"/>
          </p:nvPr>
        </p:nvSpPr>
        <p:spPr/>
        <p:txBody>
          <a:bodyPr/>
          <a:lstStyle/>
          <a:p>
            <a:endParaRPr lang="en-US" b="1" dirty="0"/>
          </a:p>
          <a:p>
            <a:endParaRPr lang="en-US" b="1" dirty="0"/>
          </a:p>
          <a:p>
            <a:r>
              <a:rPr lang="en-US" sz="2400" b="1" dirty="0"/>
              <a:t>Strategic Plan: </a:t>
            </a:r>
            <a:r>
              <a:rPr lang="en-US" sz="2400" dirty="0"/>
              <a:t>Mission, Goals, Timelines</a:t>
            </a:r>
          </a:p>
          <a:p>
            <a:r>
              <a:rPr lang="en-US" sz="2400" b="1" dirty="0"/>
              <a:t>CRM Strategy: </a:t>
            </a:r>
            <a:r>
              <a:rPr lang="en-GB" sz="2400" dirty="0"/>
              <a:t>clear vision of success, clear executive leadership and high user adoption. </a:t>
            </a:r>
            <a:endParaRPr lang="en-US" sz="2400" dirty="0"/>
          </a:p>
          <a:p>
            <a:r>
              <a:rPr lang="en-US" sz="2400" b="1" dirty="0"/>
              <a:t>Theory of Change: </a:t>
            </a:r>
            <a:r>
              <a:rPr lang="en-US" sz="2400" dirty="0"/>
              <a:t>Monitoring and evaluation framework to show how projects, services &amp; activities lead to impact.</a:t>
            </a:r>
          </a:p>
          <a:p>
            <a:endParaRPr lang="en-US" b="1" dirty="0"/>
          </a:p>
          <a:p>
            <a:endParaRPr lang="en-US" b="1" dirty="0"/>
          </a:p>
          <a:p>
            <a:endParaRPr lang="en-GB" b="1" dirty="0"/>
          </a:p>
        </p:txBody>
      </p:sp>
    </p:spTree>
    <p:extLst>
      <p:ext uri="{BB962C8B-B14F-4D97-AF65-F5344CB8AC3E}">
        <p14:creationId xmlns:p14="http://schemas.microsoft.com/office/powerpoint/2010/main" val="319982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CB946-F945-4540-BE6A-907129AF6FA4}"/>
              </a:ext>
            </a:extLst>
          </p:cNvPr>
          <p:cNvSpPr>
            <a:spLocks noGrp="1"/>
          </p:cNvSpPr>
          <p:nvPr>
            <p:ph type="title"/>
          </p:nvPr>
        </p:nvSpPr>
        <p:spPr>
          <a:xfrm>
            <a:off x="2183363" y="454369"/>
            <a:ext cx="8520600" cy="572700"/>
          </a:xfrm>
        </p:spPr>
        <p:txBody>
          <a:bodyPr/>
          <a:lstStyle/>
          <a:p>
            <a:r>
              <a:rPr lang="en-US" sz="4300" dirty="0">
                <a:solidFill>
                  <a:schemeClr val="dk2"/>
                </a:solidFill>
              </a:rPr>
              <a:t>Theory of Change</a:t>
            </a:r>
            <a:endParaRPr lang="en-GB" sz="4300" dirty="0">
              <a:solidFill>
                <a:schemeClr val="dk2"/>
              </a:solidFill>
            </a:endParaRPr>
          </a:p>
        </p:txBody>
      </p:sp>
      <p:pic>
        <p:nvPicPr>
          <p:cNvPr id="4" name="Picture 3">
            <a:extLst>
              <a:ext uri="{FF2B5EF4-FFF2-40B4-BE49-F238E27FC236}">
                <a16:creationId xmlns:a16="http://schemas.microsoft.com/office/drawing/2014/main" id="{9ABD99E5-F64E-42AB-A218-B312A9823CB7}"/>
              </a:ext>
            </a:extLst>
          </p:cNvPr>
          <p:cNvPicPr>
            <a:picLocks noChangeAspect="1"/>
          </p:cNvPicPr>
          <p:nvPr/>
        </p:nvPicPr>
        <p:blipFill>
          <a:blip r:embed="rId2"/>
          <a:stretch>
            <a:fillRect/>
          </a:stretch>
        </p:blipFill>
        <p:spPr>
          <a:xfrm>
            <a:off x="1912143" y="1514763"/>
            <a:ext cx="5319713" cy="3073755"/>
          </a:xfrm>
          <a:prstGeom prst="rect">
            <a:avLst/>
          </a:prstGeom>
        </p:spPr>
      </p:pic>
    </p:spTree>
    <p:extLst>
      <p:ext uri="{BB962C8B-B14F-4D97-AF65-F5344CB8AC3E}">
        <p14:creationId xmlns:p14="http://schemas.microsoft.com/office/powerpoint/2010/main" val="2153666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406CB-FF70-4DF5-A9A8-B242CB8FD9A2}"/>
              </a:ext>
            </a:extLst>
          </p:cNvPr>
          <p:cNvSpPr>
            <a:spLocks noGrp="1"/>
          </p:cNvSpPr>
          <p:nvPr>
            <p:ph type="title"/>
          </p:nvPr>
        </p:nvSpPr>
        <p:spPr/>
        <p:txBody>
          <a:bodyPr/>
          <a:lstStyle/>
          <a:p>
            <a:pPr algn="ctr"/>
            <a:br>
              <a:rPr lang="en-US" sz="4300" dirty="0">
                <a:solidFill>
                  <a:schemeClr val="dk2"/>
                </a:solidFill>
              </a:rPr>
            </a:br>
            <a:r>
              <a:rPr lang="en-US" sz="5400" dirty="0">
                <a:solidFill>
                  <a:schemeClr val="dk2"/>
                </a:solidFill>
              </a:rPr>
              <a:t>Processes and Requirements Gathering</a:t>
            </a:r>
            <a:br>
              <a:rPr lang="en-US" sz="4300" dirty="0">
                <a:solidFill>
                  <a:schemeClr val="dk2"/>
                </a:solidFill>
              </a:rPr>
            </a:br>
            <a:br>
              <a:rPr lang="en-US" sz="4300" dirty="0">
                <a:solidFill>
                  <a:schemeClr val="dk2"/>
                </a:solidFill>
              </a:rPr>
            </a:br>
            <a:br>
              <a:rPr lang="en-US" dirty="0"/>
            </a:br>
            <a:endParaRPr lang="en-GB" dirty="0"/>
          </a:p>
        </p:txBody>
      </p:sp>
    </p:spTree>
    <p:extLst>
      <p:ext uri="{BB962C8B-B14F-4D97-AF65-F5344CB8AC3E}">
        <p14:creationId xmlns:p14="http://schemas.microsoft.com/office/powerpoint/2010/main" val="1947694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16A3E-A197-4E59-A3AE-F5572483C63F}"/>
              </a:ext>
            </a:extLst>
          </p:cNvPr>
          <p:cNvSpPr>
            <a:spLocks noGrp="1"/>
          </p:cNvSpPr>
          <p:nvPr>
            <p:ph type="title"/>
          </p:nvPr>
        </p:nvSpPr>
        <p:spPr/>
        <p:txBody>
          <a:bodyPr/>
          <a:lstStyle/>
          <a:p>
            <a:r>
              <a:rPr lang="en-US" dirty="0"/>
              <a:t>Evaluation Summary</a:t>
            </a:r>
            <a:br>
              <a:rPr lang="en-US" dirty="0"/>
            </a:br>
            <a:br>
              <a:rPr lang="en-US" dirty="0"/>
            </a:br>
            <a:endParaRPr lang="en-GB" dirty="0"/>
          </a:p>
        </p:txBody>
      </p:sp>
      <p:pic>
        <p:nvPicPr>
          <p:cNvPr id="4" name="Picture 3">
            <a:extLst>
              <a:ext uri="{FF2B5EF4-FFF2-40B4-BE49-F238E27FC236}">
                <a16:creationId xmlns:a16="http://schemas.microsoft.com/office/drawing/2014/main" id="{968B71B7-6D29-4EE2-8C11-2276B6DE9D50}"/>
              </a:ext>
            </a:extLst>
          </p:cNvPr>
          <p:cNvPicPr>
            <a:picLocks noChangeAspect="1"/>
          </p:cNvPicPr>
          <p:nvPr/>
        </p:nvPicPr>
        <p:blipFill>
          <a:blip r:embed="rId2"/>
          <a:stretch>
            <a:fillRect/>
          </a:stretch>
        </p:blipFill>
        <p:spPr>
          <a:xfrm>
            <a:off x="505522" y="1074544"/>
            <a:ext cx="6891454" cy="4058217"/>
          </a:xfrm>
          <a:prstGeom prst="rect">
            <a:avLst/>
          </a:prstGeom>
        </p:spPr>
      </p:pic>
    </p:spTree>
    <p:extLst>
      <p:ext uri="{BB962C8B-B14F-4D97-AF65-F5344CB8AC3E}">
        <p14:creationId xmlns:p14="http://schemas.microsoft.com/office/powerpoint/2010/main" val="3179695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34196-5C24-4C8B-AEAD-98D8C4FD8C66}"/>
              </a:ext>
            </a:extLst>
          </p:cNvPr>
          <p:cNvSpPr>
            <a:spLocks noGrp="1"/>
          </p:cNvSpPr>
          <p:nvPr>
            <p:ph type="title"/>
          </p:nvPr>
        </p:nvSpPr>
        <p:spPr/>
        <p:txBody>
          <a:bodyPr/>
          <a:lstStyle/>
          <a:p>
            <a:pPr algn="ctr"/>
            <a:r>
              <a:rPr lang="en-US" sz="4300" dirty="0">
                <a:solidFill>
                  <a:schemeClr val="dk2"/>
                </a:solidFill>
              </a:rPr>
              <a:t>Common Excuses!</a:t>
            </a:r>
            <a:endParaRPr lang="en-GB" sz="4300" dirty="0">
              <a:solidFill>
                <a:schemeClr val="dk2"/>
              </a:solidFill>
            </a:endParaRPr>
          </a:p>
        </p:txBody>
      </p:sp>
      <p:sp>
        <p:nvSpPr>
          <p:cNvPr id="3" name="Text Placeholder 2">
            <a:extLst>
              <a:ext uri="{FF2B5EF4-FFF2-40B4-BE49-F238E27FC236}">
                <a16:creationId xmlns:a16="http://schemas.microsoft.com/office/drawing/2014/main" id="{38E4F7EC-1ED5-489F-B243-7D6B5C35B32F}"/>
              </a:ext>
            </a:extLst>
          </p:cNvPr>
          <p:cNvSpPr>
            <a:spLocks noGrp="1"/>
          </p:cNvSpPr>
          <p:nvPr>
            <p:ph type="body" idx="1"/>
          </p:nvPr>
        </p:nvSpPr>
        <p:spPr>
          <a:xfrm>
            <a:off x="311700" y="1152475"/>
            <a:ext cx="8520600" cy="3682572"/>
          </a:xfrm>
        </p:spPr>
        <p:txBody>
          <a:bodyPr/>
          <a:lstStyle/>
          <a:p>
            <a:r>
              <a:rPr lang="en-US" dirty="0"/>
              <a:t>Data Migration</a:t>
            </a:r>
          </a:p>
          <a:p>
            <a:pPr marL="457200" lvl="1" indent="-6350">
              <a:spcBef>
                <a:spcPts val="0"/>
              </a:spcBef>
              <a:buSzPts val="1800"/>
              <a:buFont typeface="+mj-lt"/>
              <a:buAutoNum type="alphaLcParenR"/>
            </a:pPr>
            <a:r>
              <a:rPr lang="en-US" sz="1600" dirty="0"/>
              <a:t> Data cleansing</a:t>
            </a:r>
          </a:p>
          <a:p>
            <a:pPr marL="457200" lvl="1" indent="-6350">
              <a:spcBef>
                <a:spcPts val="0"/>
              </a:spcBef>
              <a:buSzPts val="1800"/>
              <a:buFont typeface="+mj-lt"/>
              <a:buAutoNum type="alphaLcParenR"/>
            </a:pPr>
            <a:r>
              <a:rPr lang="en-US" sz="1600" dirty="0"/>
              <a:t> Multiple formats</a:t>
            </a:r>
          </a:p>
          <a:p>
            <a:pPr marL="457200" lvl="1" indent="-6350">
              <a:spcBef>
                <a:spcPts val="0"/>
              </a:spcBef>
              <a:buSzPts val="1800"/>
              <a:buFont typeface="+mj-lt"/>
              <a:buAutoNum type="alphaLcParenR"/>
            </a:pPr>
            <a:r>
              <a:rPr lang="en-US" sz="1600" dirty="0"/>
              <a:t> Timely</a:t>
            </a:r>
          </a:p>
          <a:p>
            <a:pPr marL="457200" lvl="1" indent="-6350">
              <a:spcBef>
                <a:spcPts val="0"/>
              </a:spcBef>
              <a:buSzPts val="1800"/>
              <a:buFont typeface="+mj-lt"/>
              <a:buAutoNum type="alphaLcParenR"/>
            </a:pPr>
            <a:endParaRPr lang="en-US" sz="1600" dirty="0"/>
          </a:p>
          <a:p>
            <a:r>
              <a:rPr lang="en-US" dirty="0"/>
              <a:t>Lack of trustee buy-in</a:t>
            </a:r>
          </a:p>
          <a:p>
            <a:pPr indent="-11113">
              <a:buFont typeface="+mj-lt"/>
              <a:buAutoNum type="alphaLcParenR"/>
            </a:pPr>
            <a:r>
              <a:rPr lang="en-US" sz="1600" dirty="0"/>
              <a:t> not as close to operations as staff so don’t always understand why it’s needed</a:t>
            </a:r>
          </a:p>
          <a:p>
            <a:pPr indent="-11113">
              <a:buFont typeface="+mj-lt"/>
              <a:buAutoNum type="alphaLcParenR"/>
            </a:pPr>
            <a:r>
              <a:rPr lang="en-US" sz="1600" dirty="0"/>
              <a:t> worried about cost, data protection, strategic risks </a:t>
            </a:r>
            <a:r>
              <a:rPr lang="en-US" sz="1600" dirty="0" err="1"/>
              <a:t>etc</a:t>
            </a:r>
            <a:endParaRPr lang="en-US" sz="1600" dirty="0"/>
          </a:p>
          <a:p>
            <a:pPr indent="-11113">
              <a:buFont typeface="+mj-lt"/>
              <a:buAutoNum type="alphaLcParenR"/>
            </a:pPr>
            <a:r>
              <a:rPr lang="en-US" sz="1600" dirty="0"/>
              <a:t> Research well and present the case</a:t>
            </a:r>
          </a:p>
          <a:p>
            <a:pPr marL="446087" indent="0">
              <a:buNone/>
            </a:pPr>
            <a:endParaRPr lang="en-US" sz="1600" dirty="0"/>
          </a:p>
          <a:p>
            <a:r>
              <a:rPr lang="en-US" dirty="0"/>
              <a:t>Cost</a:t>
            </a:r>
          </a:p>
          <a:p>
            <a:r>
              <a:rPr lang="en-US" dirty="0"/>
              <a:t>Expertise</a:t>
            </a:r>
            <a:endParaRPr lang="en-GB" dirty="0"/>
          </a:p>
        </p:txBody>
      </p:sp>
    </p:spTree>
    <p:extLst>
      <p:ext uri="{BB962C8B-B14F-4D97-AF65-F5344CB8AC3E}">
        <p14:creationId xmlns:p14="http://schemas.microsoft.com/office/powerpoint/2010/main" val="278121952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E6226DD6EAB440A95E065492CA2812" ma:contentTypeVersion="12" ma:contentTypeDescription="Create a new document." ma:contentTypeScope="" ma:versionID="bec45d5d2e700127ffd99aca3a2cc159">
  <xsd:schema xmlns:xsd="http://www.w3.org/2001/XMLSchema" xmlns:xs="http://www.w3.org/2001/XMLSchema" xmlns:p="http://schemas.microsoft.com/office/2006/metadata/properties" xmlns:ns2="c4cc709f-c984-4546-98d1-c6115b940415" xmlns:ns3="84b33044-6c14-4f60-9bd5-bbb1516d67f8" targetNamespace="http://schemas.microsoft.com/office/2006/metadata/properties" ma:root="true" ma:fieldsID="0507850a7025ca0e2f63cad11543cee4" ns2:_="" ns3:_="">
    <xsd:import namespace="c4cc709f-c984-4546-98d1-c6115b940415"/>
    <xsd:import namespace="84b33044-6c14-4f60-9bd5-bbb1516d67f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cc709f-c984-4546-98d1-c6115b9404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4b33044-6c14-4f60-9bd5-bbb1516d67f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F72A44-F56E-411D-A48F-1B4AC6190E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cc709f-c984-4546-98d1-c6115b940415"/>
    <ds:schemaRef ds:uri="84b33044-6c14-4f60-9bd5-bbb1516d67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A78CB5-CB33-46E7-8A84-E5E5C49F0A54}">
  <ds:schemaRefs>
    <ds:schemaRef ds:uri="http://schemas.microsoft.com/sharepoint/v3/contenttype/forms"/>
  </ds:schemaRefs>
</ds:datastoreItem>
</file>

<file path=customXml/itemProps3.xml><?xml version="1.0" encoding="utf-8"?>
<ds:datastoreItem xmlns:ds="http://schemas.openxmlformats.org/officeDocument/2006/customXml" ds:itemID="{3BAFDB83-DC9E-4A44-AB9E-0CCADEC4FA0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4cc709f-c984-4546-98d1-c6115b940415"/>
    <ds:schemaRef ds:uri="84b33044-6c14-4f60-9bd5-bbb1516d67f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43</TotalTime>
  <Words>656</Words>
  <Application>Microsoft Office PowerPoint</Application>
  <PresentationFormat>On-screen Show (16:9)</PresentationFormat>
  <Paragraphs>86</Paragraphs>
  <Slides>14</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Light</vt:lpstr>
      <vt:lpstr>CRM</vt:lpstr>
      <vt:lpstr>What is CRM? Why use one? What are your options?  </vt:lpstr>
      <vt:lpstr>What is CRM? Why use one? What are your options?  </vt:lpstr>
      <vt:lpstr>Why should an NfP consider a CRM System?</vt:lpstr>
      <vt:lpstr>The Wider Context</vt:lpstr>
      <vt:lpstr>Theory of Change</vt:lpstr>
      <vt:lpstr> Processes and Requirements Gathering   </vt:lpstr>
      <vt:lpstr>Evaluation Summary  </vt:lpstr>
      <vt:lpstr>Common Excuses!</vt:lpstr>
      <vt:lpstr>Making the Case</vt:lpstr>
      <vt:lpstr>What is CRM? Why use one? What are your options?  </vt:lpstr>
      <vt:lpstr>PowerPoint Presentation</vt:lpstr>
      <vt:lpstr>Tips for Choosing Vendors</vt:lpstr>
      <vt:lpstr>Successful Implementation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CRM</dc:title>
  <cp:lastModifiedBy>Alex Charles</cp:lastModifiedBy>
  <cp:revision>1</cp:revision>
  <dcterms:modified xsi:type="dcterms:W3CDTF">2020-09-22T11:52:57Z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0x010100ABE6226DD6EAB440A95E065492CA2812</vt:lpwstr>
  </property>
</Properties>
</file>