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ustomXml" Target="../customXml/item3.xml"/><Relationship Id="rId3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customXml" Target="../customXml/item2.xml"/><Relationship Id="rId2" Type="http://schemas.openxmlformats.org/officeDocument/2006/relationships/viewProps" Target="viewProps.xml"/><Relationship Id="rId1" Type="http://schemas.openxmlformats.org/officeDocument/2006/relationships/theme" Target="theme/theme2.xml"/><Relationship Id="rId6" Type="http://schemas.openxmlformats.org/officeDocument/2006/relationships/slide" Target="slides/slide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ed68c448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ed68c448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 of data as  being anything electronic, (files and emails) but also copies of files downloaded or backed-up , on keys or even printed out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Consider the risks of loss: computer failures, malevolence, media becoming unreadable or obsolete (cassettes, tapes, damaged drives)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Keep track of ALL copies. How many backups, how many keys, how many locations? Are they accessible/readable  to anybody else? What’s on your desk that visitors could see or take?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Change passwords regularly. Do not re-use passwords. Keep them safe with lasspass.com or keypass.com. Who has access? Who needs access.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Consider hacking and malware. Never own  by searching for the issue to find the antidote..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rgbClr val="222222"/>
                </a:solidFill>
                <a:highlight>
                  <a:srgbClr val="FFFFFF"/>
                </a:highlight>
              </a:rPr>
              <a:t>7 Warning signs of malware infection</a:t>
            </a:r>
            <a:endParaRPr b="1" sz="12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04800" lvl="0" marL="647700" marR="19050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rgbClr val="222222"/>
              </a:buClr>
              <a:buSzPts val="1200"/>
              <a:buChar char="●"/>
            </a:pPr>
            <a:r>
              <a:rPr lang="en" sz="1200">
                <a:solidFill>
                  <a:srgbClr val="222222"/>
                </a:solidFill>
                <a:highlight>
                  <a:srgbClr val="FFFFFF"/>
                </a:highlight>
              </a:rPr>
              <a:t>Slow computer. The most common symptom of a malware </a:t>
            </a:r>
            <a:r>
              <a:rPr b="1" lang="en" sz="1200">
                <a:solidFill>
                  <a:srgbClr val="222222"/>
                </a:solidFill>
                <a:highlight>
                  <a:srgbClr val="FFFFFF"/>
                </a:highlight>
              </a:rPr>
              <a:t>infection</a:t>
            </a:r>
            <a:r>
              <a:rPr lang="en" sz="1200">
                <a:solidFill>
                  <a:srgbClr val="222222"/>
                </a:solidFill>
                <a:highlight>
                  <a:srgbClr val="FFFFFF"/>
                </a:highlight>
              </a:rPr>
              <a:t> is a slow running computer. ...</a:t>
            </a:r>
            <a:endParaRPr sz="12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04800" lvl="0" marL="647700" marR="1905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Char char="●"/>
            </a:pPr>
            <a:r>
              <a:rPr lang="en" sz="1200">
                <a:solidFill>
                  <a:srgbClr val="222222"/>
                </a:solidFill>
                <a:highlight>
                  <a:srgbClr val="FFFFFF"/>
                </a:highlight>
              </a:rPr>
              <a:t>Blue screen of death (BSOD) ...</a:t>
            </a:r>
            <a:endParaRPr sz="12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04800" lvl="0" marL="647700" marR="1905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Char char="●"/>
            </a:pPr>
            <a:r>
              <a:rPr lang="en" sz="1200">
                <a:solidFill>
                  <a:srgbClr val="222222"/>
                </a:solidFill>
                <a:highlight>
                  <a:srgbClr val="FFFFFF"/>
                </a:highlight>
              </a:rPr>
              <a:t>Programs opening and closing automatically. ...</a:t>
            </a:r>
            <a:endParaRPr sz="12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04800" lvl="0" marL="647700" marR="1905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Char char="●"/>
            </a:pPr>
            <a:r>
              <a:rPr lang="en" sz="1200">
                <a:solidFill>
                  <a:srgbClr val="222222"/>
                </a:solidFill>
                <a:highlight>
                  <a:srgbClr val="FFFFFF"/>
                </a:highlight>
              </a:rPr>
              <a:t>Lack of storage space. ...</a:t>
            </a:r>
            <a:endParaRPr sz="12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04800" lvl="0" marL="647700" marR="1905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Char char="●"/>
            </a:pPr>
            <a:r>
              <a:rPr lang="en" sz="1200">
                <a:solidFill>
                  <a:srgbClr val="222222"/>
                </a:solidFill>
                <a:highlight>
                  <a:srgbClr val="FFFFFF"/>
                </a:highlight>
              </a:rPr>
              <a:t>Suspicious modem and hard drive activity. ...</a:t>
            </a:r>
            <a:endParaRPr sz="12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04800" lvl="0" marL="647700" marR="1905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Char char="●"/>
            </a:pPr>
            <a:r>
              <a:rPr b="1" lang="en" sz="1200">
                <a:solidFill>
                  <a:srgbClr val="222222"/>
                </a:solidFill>
                <a:highlight>
                  <a:srgbClr val="FFFFFF"/>
                </a:highlight>
              </a:rPr>
              <a:t>Pop-ups</a:t>
            </a:r>
            <a:r>
              <a:rPr lang="en" sz="1200">
                <a:solidFill>
                  <a:srgbClr val="222222"/>
                </a:solidFill>
                <a:highlight>
                  <a:srgbClr val="FFFFFF"/>
                </a:highlight>
              </a:rPr>
              <a:t>, websites, toolbars and other unwanted programs. ...</a:t>
            </a:r>
            <a:endParaRPr sz="12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04800" lvl="0" marL="647700" marR="1905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Char char="●"/>
            </a:pPr>
            <a:r>
              <a:rPr lang="en" sz="1200">
                <a:solidFill>
                  <a:srgbClr val="222222"/>
                </a:solidFill>
                <a:highlight>
                  <a:srgbClr val="FFFFFF"/>
                </a:highlight>
              </a:rPr>
              <a:t>You're sending out spam.</a:t>
            </a:r>
            <a:endParaRPr sz="12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"/>
              <a:t>Use Windows 10 Security Essentials and only recent versions of Windows.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ed68c448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ed68c448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ed68c4484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ed68c4484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Evaluate what data you hold that is personal. (Childrens names and addresses,,card and bank details)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Irrespective of law changes, what should your own policy be?)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ed68c4484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ed68c4484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Determine the policies you need and want according to: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How big is your organisation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How confidential are your data?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Decide what you need in each case; what is safe and what is practical.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Cloud Backups, and/or external media kept at home or in a safe place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Password. Use a package to manage, and even generate  passwords. Password everywhere: phones, pads, laptops etc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you deal with </a:t>
            </a:r>
            <a:r>
              <a:rPr lang="en"/>
              <a:t>confidentiality</a:t>
            </a:r>
            <a:r>
              <a:rPr lang="en"/>
              <a:t>? Like email chains? Like using a shredder? Scrap paper?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Analyse your risks and chose your policies accordingly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encryption if needed, especially for backups and files.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Essential IT Policies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Legal, Risk and Governance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61050" y="2834125"/>
            <a:ext cx="8571300" cy="136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 March 2020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Gilbert Pant (WCIT)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Essential Policies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Keeping data safe; </a:t>
            </a:r>
            <a:r>
              <a:rPr lang="en"/>
              <a:t>Where are you keeping it?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How safe is it: </a:t>
            </a:r>
            <a:r>
              <a:rPr lang="en" sz="1100"/>
              <a:t>loss, theft, </a:t>
            </a:r>
            <a:r>
              <a:rPr lang="en" sz="1100"/>
              <a:t>obsolescence (media and content)</a:t>
            </a:r>
            <a:r>
              <a:rPr lang="en" sz="1100"/>
              <a:t>, abuse, equipment failure; </a:t>
            </a:r>
            <a:endParaRPr sz="1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Copies: </a:t>
            </a:r>
            <a:r>
              <a:rPr lang="en" sz="1100"/>
              <a:t>USB keys, downloads, printouts, untidy desks</a:t>
            </a:r>
            <a:endParaRPr sz="1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Back ups: </a:t>
            </a:r>
            <a:r>
              <a:rPr lang="en" sz="1100"/>
              <a:t>multiple copies, external, date protected</a:t>
            </a:r>
            <a:endParaRPr sz="1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Passwords: </a:t>
            </a:r>
            <a:r>
              <a:rPr lang="en" sz="1100"/>
              <a:t>Last Pass, Keypass, who has access? Changing passwords</a:t>
            </a:r>
            <a:endParaRPr sz="1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Hacking and malware: </a:t>
            </a:r>
            <a:r>
              <a:rPr lang="en" sz="1100"/>
              <a:t>protecting your machines; </a:t>
            </a:r>
            <a:endParaRPr sz="11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Legal Stuff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GDPR:   what does it mean?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/>
              <a:t>-personal data and permissions.</a:t>
            </a:r>
            <a:endParaRPr sz="1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/>
              <a:t>-the future?</a:t>
            </a:r>
            <a:endParaRPr sz="1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/>
              <a:t>-US data protection v.EU data protection</a:t>
            </a:r>
            <a:endParaRPr sz="1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What are the penalties?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How to conform?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Who else has access?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Types of data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data do you hold?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Names addresses, ages etc, photos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Email addresses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Children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Confidential emails and documents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Attachments and email chains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Setting up policies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Backups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Passwords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Confidentiality issues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Test your policies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Risk analysis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Encryption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Emails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E6226DD6EAB440A95E065492CA2812" ma:contentTypeVersion="12" ma:contentTypeDescription="Create a new document." ma:contentTypeScope="" ma:versionID="bec45d5d2e700127ffd99aca3a2cc159">
  <xsd:schema xmlns:xsd="http://www.w3.org/2001/XMLSchema" xmlns:xs="http://www.w3.org/2001/XMLSchema" xmlns:p="http://schemas.microsoft.com/office/2006/metadata/properties" xmlns:ns2="c4cc709f-c984-4546-98d1-c6115b940415" xmlns:ns3="84b33044-6c14-4f60-9bd5-bbb1516d67f8" targetNamespace="http://schemas.microsoft.com/office/2006/metadata/properties" ma:root="true" ma:fieldsID="0507850a7025ca0e2f63cad11543cee4" ns2:_="" ns3:_="">
    <xsd:import namespace="c4cc709f-c984-4546-98d1-c6115b940415"/>
    <xsd:import namespace="84b33044-6c14-4f60-9bd5-bbb1516d67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cc709f-c984-4546-98d1-c6115b9404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b33044-6c14-4f60-9bd5-bbb1516d67f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5A5FD3-2AF1-4D15-AA72-A6762EECB23A}"/>
</file>

<file path=customXml/itemProps2.xml><?xml version="1.0" encoding="utf-8"?>
<ds:datastoreItem xmlns:ds="http://schemas.openxmlformats.org/officeDocument/2006/customXml" ds:itemID="{38E6C58A-2BBF-4805-807D-0A21A742B408}"/>
</file>

<file path=customXml/itemProps3.xml><?xml version="1.0" encoding="utf-8"?>
<ds:datastoreItem xmlns:ds="http://schemas.openxmlformats.org/officeDocument/2006/customXml" ds:itemID="{57838712-4A06-4783-A8F1-6ACE63AEED97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0x010100ABE6226DD6EAB440A95E065492CA2812</vt:lpwstr>
  </property>
</Properties>
</file>