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4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7" r:id="rId11"/>
    <p:sldId id="268" r:id="rId12"/>
    <p:sldId id="270" r:id="rId13"/>
    <p:sldId id="271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2190" autoAdjust="0"/>
  </p:normalViewPr>
  <p:slideViewPr>
    <p:cSldViewPr snapToGrid="0">
      <p:cViewPr varScale="1">
        <p:scale>
          <a:sx n="85" d="100"/>
          <a:sy n="85" d="100"/>
        </p:scale>
        <p:origin x="108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B049-94B7-4940-B451-82DB6A75AC9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D2972-E478-495B-9E10-B0AD8F31C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6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Strategy is a practical way of connecting the things that are happening in the community and is growing</a:t>
            </a:r>
            <a:r>
              <a:rPr lang="en-GB" baseline="0" dirty="0"/>
              <a:t> as components of community connectedness have grown through the </a:t>
            </a:r>
            <a:r>
              <a:rPr lang="en-GB" baseline="0" dirty="0" err="1"/>
              <a:t>covid</a:t>
            </a:r>
            <a:r>
              <a:rPr lang="en-GB" baseline="0" dirty="0"/>
              <a:t> response.  So the strategy reflects what has happened which means that the strategy is in some ways being driven what is happening at the local level in response to Covid.</a:t>
            </a:r>
          </a:p>
          <a:p>
            <a:r>
              <a:rPr lang="en-GB" baseline="0" dirty="0"/>
              <a:t>Neighbourhoods matter as that is where community connectedness takes place.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D2972-E478-495B-9E10-B0AD8F31C6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Was originally referred to as social isolation and community connectedness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D2972-E478-495B-9E10-B0AD8F31C64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6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Integrated Care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D2972-E478-495B-9E10-B0AD8F31C64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9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5D40-1711-4A0F-B79C-AF34CAFB6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9C1D5-BE84-4CCD-ABF2-A67AD729A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A7CB3-54B4-430C-A606-8937E19B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894B3-769D-4861-9095-5235A41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E763D-DD8E-4695-A776-CC5262D7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4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B2E-C270-4DCF-99DA-E71C9492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C545D-6C4B-414D-B544-E1CE95D33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8980E-61C7-4A86-BB95-40FD0CCA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0F06F-D738-4EC5-8DE5-02436FB8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E1D75-8B12-47D4-BCA3-25C76B0B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1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01209-9DFA-4934-BFB3-55CE9BB7E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731A8-2246-4C6D-87E0-9E87E0A26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59C75-9CF2-4BFF-B629-03D6F5C3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6C79F-20ED-4E7F-9475-95E59E23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5A36A-98D8-47F9-82C1-86878543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04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10C3-56C9-4BCC-8228-B43CD259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FDA8-CCE5-439B-A1D3-5C7EEE12E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6AAD1-4F21-4FAE-8392-4EEF8212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C3D42-7038-4411-9C8B-47831434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605C-55CC-4415-AA82-B230DFC2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5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07FB-0744-44CB-9F5F-DF689762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ECCBD-9EAD-43FA-8BF1-3A597BEA3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7D246-AAFC-472D-9F3F-62371CEF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18DBC-8048-406F-9C15-24495669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AC924-968F-4D07-847E-8BC2F369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8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F0E7B-77F5-4FD0-911E-20EE3C99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A4F17-E659-4EEE-9050-DEDD0FDF7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DEFDA-B0B4-460B-B118-C58EB508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1D514-2829-4CB0-902E-A90AAAB8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FF28F-BA99-432C-A368-C1FE72ED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C6E1D-9BE0-4E07-A2B1-5894CB25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2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095E-D9BA-4C48-96CF-605E4B56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44C99-8A17-455E-9E98-A0B4DDA95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AAE40-A8C5-4271-8925-7F6F00A3C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2D945-0188-4B7A-B405-329942834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5A78-91FC-472E-A0FE-74D152323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E38F6-4318-4CFF-B9D7-B2FCA5DB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964F31-2627-433D-B808-439C83EA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E76E3-5B12-4160-91D8-822F0E3E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9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9A87-546D-4AA0-B98D-CC357422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3975B-8F24-42F0-A5D3-6500CAFA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71DD1-B070-477D-8446-E2C353F2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F9A4A-2C2A-4AA6-A5E6-D98C5046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4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7A67D-AE05-4EEF-801C-76AE8741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F64DE-7131-436B-8820-AB40BAD6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F56D7-E0F7-4269-BD1D-A1405F1A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9BE0-921B-4D9E-9D99-6A2CE4C9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29825-CC72-43FA-91E3-9D8A06A2E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DEF07-21CA-4932-B514-287CDC646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273E5-3562-46B1-B286-46054474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656A6-0A5A-42B0-9E13-555F94C4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D10E4-C979-4160-ACFF-5ED02433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6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CB97-D31F-4CD2-B705-6F441F43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386A3-C06C-4FD2-A845-359C41454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41EAE-9215-4421-8C19-6A396F557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D1454-1A3B-4363-967C-89AC3463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95DB2-2A57-4D40-A23F-21000338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7A346-F694-4DC2-92A2-C7B88653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29A6C-B7CD-4EC9-AC59-A31C8891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3DA5B-97F1-4A4C-A82B-27ED82619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BAC30-9A8A-4F04-86B0-4317D0354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2662-3103-4153-9C0F-5AA1420649D8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C119-8BE7-4CA8-8827-2C4783ED2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01F10-5DAE-4C30-8FCD-9E5876B5E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F707-E3BF-49FD-9D8C-7D42DD5FC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4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66A3-8CD4-5942-85D2-BFBD407F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/>
              <a:t>Voluntary Action Forum - Wednesday 16th December</a:t>
            </a:r>
            <a:br>
              <a:rPr lang="en-GB" b="1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68B3B-4B4B-2E48-B3D8-64683F15E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/>
              <a:t>Why Neighbourhoods Matter</a:t>
            </a:r>
          </a:p>
          <a:p>
            <a:endParaRPr lang="en-GB" b="1"/>
          </a:p>
          <a:p>
            <a:r>
              <a:rPr lang="en-GB" b="1"/>
              <a:t>What's it all about? VCS Role in Local Care and Health system</a:t>
            </a:r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B6C3ED1F-8853-AB4B-97DC-F2028478DC8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0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AC80-1977-4046-B94B-BF526A749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800" cy="1325563"/>
          </a:xfrm>
        </p:spPr>
        <p:txBody>
          <a:bodyPr/>
          <a:lstStyle/>
          <a:p>
            <a:r>
              <a:rPr lang="en-GB" dirty="0"/>
              <a:t>3 Community Connectedness Priorities of the strategy: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AF40-5369-4347-84A1-ECC3CA32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 partnerships/hubs </a:t>
            </a:r>
          </a:p>
          <a:p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shielded and vulnerable</a:t>
            </a:r>
            <a:endParaRPr lang="en-GB" sz="3200" dirty="0"/>
          </a:p>
          <a:p>
            <a:r>
              <a:rPr lang="en-GB" sz="3200" dirty="0"/>
              <a:t>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prescribing </a:t>
            </a:r>
          </a:p>
          <a:p>
            <a:pPr marL="0" indent="0">
              <a:buNone/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A643A66-A400-4C1E-A0EE-D5944297C0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4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AC80-1977-4046-B94B-BF526A749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57657" cy="1325563"/>
          </a:xfrm>
        </p:spPr>
        <p:txBody>
          <a:bodyPr/>
          <a:lstStyle/>
          <a:p>
            <a:r>
              <a:rPr lang="en-GB" dirty="0"/>
              <a:t>4 Community Connectedness Priorities of the strategy: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AF40-5369-4347-84A1-ECC3CA32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 partnerships/hubs </a:t>
            </a:r>
          </a:p>
          <a:p>
            <a:r>
              <a:rPr lang="en-GB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</a:t>
            </a:r>
            <a:endParaRPr lang="en-GB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shielded and vulnerable</a:t>
            </a:r>
            <a:endParaRPr lang="en-GB" sz="3200" dirty="0"/>
          </a:p>
          <a:p>
            <a:r>
              <a:rPr lang="en-GB" sz="3200" dirty="0"/>
              <a:t>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prescribing </a:t>
            </a:r>
          </a:p>
          <a:p>
            <a:pPr marL="0" indent="0">
              <a:buNone/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A643A66-A400-4C1E-A0EE-D5944297C0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9B31-C50F-435D-90BD-ACE4E517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877D4-F20F-4903-A558-297DF87D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Place (Neighbourhoods…)</a:t>
            </a:r>
          </a:p>
          <a:p>
            <a:r>
              <a:rPr lang="en-GB" dirty="0"/>
              <a:t>Devolution</a:t>
            </a:r>
          </a:p>
          <a:p>
            <a:r>
              <a:rPr lang="en-GB" dirty="0"/>
              <a:t>Subsidiarity</a:t>
            </a:r>
          </a:p>
          <a:p>
            <a:r>
              <a:rPr lang="en-GB" dirty="0"/>
              <a:t>Provider Collaboratives</a:t>
            </a:r>
          </a:p>
          <a:p>
            <a:r>
              <a:rPr lang="en-GB" dirty="0"/>
              <a:t>Co-Production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507AADC-9B47-499E-8D24-1F35319249D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D97DE915-5917-407F-B65A-43716092B499}"/>
              </a:ext>
            </a:extLst>
          </p:cNvPr>
          <p:cNvSpPr/>
          <p:nvPr/>
        </p:nvSpPr>
        <p:spPr>
          <a:xfrm>
            <a:off x="3080317" y="1922689"/>
            <a:ext cx="6400800" cy="21431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Community Connectedness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B57FD-0101-4654-82A9-2D0492F40F45}"/>
              </a:ext>
            </a:extLst>
          </p:cNvPr>
          <p:cNvSpPr txBox="1"/>
          <p:nvPr/>
        </p:nvSpPr>
        <p:spPr>
          <a:xfrm>
            <a:off x="4005603" y="621846"/>
            <a:ext cx="5557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Strategy: Community Connectedness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2126B7-19B2-44E8-80B1-8AD07C596FF5}"/>
              </a:ext>
            </a:extLst>
          </p:cNvPr>
          <p:cNvSpPr txBox="1"/>
          <p:nvPr/>
        </p:nvSpPr>
        <p:spPr>
          <a:xfrm>
            <a:off x="4638438" y="5442857"/>
            <a:ext cx="4735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Action: Neighbourhood activity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35EAAFC7-E36C-427F-83DE-7DC9CE1BFA4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AC80-1977-4046-B94B-BF526A74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 out 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AF40-5369-4347-84A1-ECC3CA32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What are the opportunities for health/social care/VCS to connect people with activities/services?</a:t>
            </a:r>
            <a:br>
              <a:rPr lang="en-GB" dirty="0"/>
            </a:br>
            <a:endParaRPr lang="en-GB" dirty="0"/>
          </a:p>
          <a:p>
            <a:r>
              <a:rPr lang="en-GB" dirty="0"/>
              <a:t> Other things VCS should do to engage with this agenda? - Council routes? NHS routes?</a:t>
            </a:r>
            <a:br>
              <a:rPr lang="en-GB" dirty="0"/>
            </a:br>
            <a:endParaRPr lang="en-GB" dirty="0"/>
          </a:p>
          <a:p>
            <a:r>
              <a:rPr lang="en-GB" dirty="0"/>
              <a:t> Things that VAC could do to help that engagement?</a:t>
            </a:r>
          </a:p>
          <a:p>
            <a:endParaRPr lang="en-GB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774C213-A510-4977-B47A-A3AEF209CF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8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1F5ED8-6AC9-9445-8E8C-2D2D1F8F83B9}"/>
              </a:ext>
            </a:extLst>
          </p:cNvPr>
          <p:cNvSpPr/>
          <p:nvPr/>
        </p:nvSpPr>
        <p:spPr>
          <a:xfrm>
            <a:off x="-324788" y="982176"/>
            <a:ext cx="119921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GB" sz="2400" b="1" dirty="0">
                <a:latin typeface="Calibri" panose="020F0502020204030204" pitchFamily="34" charset="0"/>
              </a:rPr>
              <a:t>Community Connectedness Agenda</a:t>
            </a:r>
            <a:endParaRPr lang="en-GB" sz="2400" dirty="0"/>
          </a:p>
          <a:p>
            <a:pPr lvl="2"/>
            <a:r>
              <a:rPr lang="en-GB" sz="2400" b="1" dirty="0">
                <a:latin typeface="Calibri" panose="020F0502020204030204" pitchFamily="34" charset="0"/>
              </a:rPr>
              <a:t>Part 1 Speakers</a:t>
            </a:r>
            <a:endParaRPr lang="en-GB" sz="2400" dirty="0"/>
          </a:p>
          <a:p>
            <a:pPr lvl="2"/>
            <a:r>
              <a:rPr lang="en-GB" sz="2400" dirty="0"/>
              <a:t>1 VCS - Donna Turnbull, VAC</a:t>
            </a:r>
          </a:p>
          <a:p>
            <a:pPr lvl="2"/>
            <a:r>
              <a:rPr lang="en-GB" sz="2400" dirty="0"/>
              <a:t>2 NHS  -  Tom O’Gorman, </a:t>
            </a:r>
          </a:p>
          <a:p>
            <a:pPr lvl="2"/>
            <a:r>
              <a:rPr lang="en-GB" sz="2400" dirty="0"/>
              <a:t>3 Adult Social Care -  Jessica Lawson</a:t>
            </a:r>
          </a:p>
          <a:p>
            <a:pPr lvl="2"/>
            <a:r>
              <a:rPr lang="en-GB" sz="2400" dirty="0"/>
              <a:t>4 Over all - Kevin Nunan, VAC</a:t>
            </a:r>
          </a:p>
          <a:p>
            <a:pPr lvl="2"/>
            <a:r>
              <a:rPr lang="en-GB" sz="2400" b="1" dirty="0">
                <a:latin typeface="Calibri" panose="020F0502020204030204" pitchFamily="34" charset="0"/>
              </a:rPr>
              <a:t>Part 2</a:t>
            </a:r>
            <a:r>
              <a:rPr lang="en-GB" sz="2400" dirty="0"/>
              <a:t> </a:t>
            </a:r>
            <a:r>
              <a:rPr lang="en-GB" sz="2400" b="1" dirty="0">
                <a:latin typeface="Calibri" panose="020F0502020204030204" pitchFamily="34" charset="0"/>
              </a:rPr>
              <a:t>Next Steps:</a:t>
            </a:r>
            <a:r>
              <a:rPr lang="en-GB" sz="2400" dirty="0"/>
              <a:t> Break out rooms - small groups</a:t>
            </a:r>
          </a:p>
          <a:p>
            <a:pPr lvl="2"/>
            <a:r>
              <a:rPr lang="en-GB" sz="2400" dirty="0"/>
              <a:t>~ What are the opportunities for health/social care/VCS to connect people with activities/services?</a:t>
            </a:r>
          </a:p>
          <a:p>
            <a:pPr lvl="2"/>
            <a:r>
              <a:rPr lang="en-GB" sz="2400" dirty="0"/>
              <a:t>~ Other things VCS should do to engage with this agenda? - Council routes? NHS routes?</a:t>
            </a:r>
          </a:p>
          <a:p>
            <a:pPr lvl="2"/>
            <a:r>
              <a:rPr lang="en-GB" sz="2400" dirty="0"/>
              <a:t>~ Things that VAC could do to help that engagement?</a:t>
            </a:r>
          </a:p>
          <a:p>
            <a:pPr lvl="2"/>
            <a:r>
              <a:rPr lang="en-GB" sz="2400" b="1" dirty="0">
                <a:latin typeface="Calibri" panose="020F0502020204030204" pitchFamily="34" charset="0"/>
              </a:rPr>
              <a:t>Plenary / Q and A</a:t>
            </a:r>
            <a:endParaRPr lang="en-GB" sz="2400" dirty="0"/>
          </a:p>
          <a:p>
            <a:pPr lvl="2"/>
            <a:r>
              <a:rPr lang="en-GB" sz="2400" dirty="0"/>
              <a:t>End</a:t>
            </a:r>
            <a:endParaRPr lang="en-GB" sz="2400" dirty="0">
              <a:effectLst/>
            </a:endParaRP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E9CDDCF1-66C8-F943-82CF-391CBC9F17E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40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C15CF-621E-4899-ADEF-D44F6E8F0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Community Connectedness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D766F-35A6-4E4E-A3D9-546503C7B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99F48707-FE7F-4914-B41F-AF8670B64EC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9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F89F-52A2-481E-91B5-26E04C5F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0314" cy="1325563"/>
          </a:xfrm>
        </p:spPr>
        <p:txBody>
          <a:bodyPr/>
          <a:lstStyle/>
          <a:p>
            <a:r>
              <a:rPr lang="en-GB" dirty="0"/>
              <a:t>Context – </a:t>
            </a:r>
            <a:r>
              <a:rPr lang="en-GB" sz="3600" dirty="0"/>
              <a:t>Integrated Care Systems are coming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0A1A3AC7-1804-4E45-9D29-B3844992BD7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  <p:pic>
        <p:nvPicPr>
          <p:cNvPr id="8" name="Content Placeholder 7" descr="Train outline">
            <a:extLst>
              <a:ext uri="{FF2B5EF4-FFF2-40B4-BE49-F238E27FC236}">
                <a16:creationId xmlns:a16="http://schemas.microsoft.com/office/drawing/2014/main" id="{CF49B121-7414-4149-9892-037C6299C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3799" y="1639093"/>
            <a:ext cx="4724401" cy="472440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65B22F-30FF-454C-949B-96AB79357186}"/>
              </a:ext>
            </a:extLst>
          </p:cNvPr>
          <p:cNvSpPr txBox="1"/>
          <p:nvPr/>
        </p:nvSpPr>
        <p:spPr>
          <a:xfrm>
            <a:off x="5627914" y="2672901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54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D97DE915-5917-407F-B65A-43716092B499}"/>
              </a:ext>
            </a:extLst>
          </p:cNvPr>
          <p:cNvSpPr/>
          <p:nvPr/>
        </p:nvSpPr>
        <p:spPr>
          <a:xfrm>
            <a:off x="2333625" y="1704975"/>
            <a:ext cx="6400800" cy="21431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Community Connectedness…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BB70E42-A4FA-4189-8DEF-52DF39B7F91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5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CA407830-2291-4C38-9A9D-41BD1F889B44}"/>
              </a:ext>
            </a:extLst>
          </p:cNvPr>
          <p:cNvSpPr/>
          <p:nvPr/>
        </p:nvSpPr>
        <p:spPr>
          <a:xfrm>
            <a:off x="1312415" y="941033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Prevention/ 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Early help</a:t>
            </a:r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BE140825-5AEE-4A8B-A8F3-2F590D64487C}"/>
              </a:ext>
            </a:extLst>
          </p:cNvPr>
          <p:cNvSpPr/>
          <p:nvPr/>
        </p:nvSpPr>
        <p:spPr>
          <a:xfrm>
            <a:off x="6096000" y="1846555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Care Navigation and Social Prescribing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47AAF51-F14E-494F-BC66-6EB0D819037C}"/>
              </a:ext>
            </a:extLst>
          </p:cNvPr>
          <p:cNvSpPr/>
          <p:nvPr/>
        </p:nvSpPr>
        <p:spPr>
          <a:xfrm>
            <a:off x="2512380" y="3937248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Social Isolation/ Loneliness</a:t>
            </a: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28A33660-6203-4DEF-9D1C-34568841FB10}"/>
              </a:ext>
            </a:extLst>
          </p:cNvPr>
          <p:cNvSpPr/>
          <p:nvPr/>
        </p:nvSpPr>
        <p:spPr>
          <a:xfrm>
            <a:off x="7972147" y="4181383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Community + VCS  Covid response</a:t>
            </a: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A519123C-6022-4045-938C-D65B193F6A7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2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CA407830-2291-4C38-9A9D-41BD1F889B44}"/>
              </a:ext>
            </a:extLst>
          </p:cNvPr>
          <p:cNvSpPr/>
          <p:nvPr/>
        </p:nvSpPr>
        <p:spPr>
          <a:xfrm>
            <a:off x="2759475" y="310718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Prevention/ 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Early help</a:t>
            </a:r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BE140825-5AEE-4A8B-A8F3-2F590D64487C}"/>
              </a:ext>
            </a:extLst>
          </p:cNvPr>
          <p:cNvSpPr/>
          <p:nvPr/>
        </p:nvSpPr>
        <p:spPr>
          <a:xfrm>
            <a:off x="2023184" y="1704510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Care Navigation and Social Prescribing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47AAF51-F14E-494F-BC66-6EB0D819037C}"/>
              </a:ext>
            </a:extLst>
          </p:cNvPr>
          <p:cNvSpPr/>
          <p:nvPr/>
        </p:nvSpPr>
        <p:spPr>
          <a:xfrm>
            <a:off x="3009530" y="3577703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Social Isolation/ Loneliness</a:t>
            </a: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28A33660-6203-4DEF-9D1C-34568841FB10}"/>
              </a:ext>
            </a:extLst>
          </p:cNvPr>
          <p:cNvSpPr/>
          <p:nvPr/>
        </p:nvSpPr>
        <p:spPr>
          <a:xfrm>
            <a:off x="2308194" y="4971495"/>
            <a:ext cx="2228296" cy="19797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Community + VCS Covid response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F03335-90AE-4E2D-A79C-BB3C4742A74E}"/>
              </a:ext>
            </a:extLst>
          </p:cNvPr>
          <p:cNvSpPr/>
          <p:nvPr/>
        </p:nvSpPr>
        <p:spPr>
          <a:xfrm>
            <a:off x="2024109" y="221941"/>
            <a:ext cx="3447495" cy="6636059"/>
          </a:xfrm>
          <a:prstGeom prst="ellipse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C032D8-B62A-45C2-A300-103022193D1E}"/>
              </a:ext>
            </a:extLst>
          </p:cNvPr>
          <p:cNvSpPr txBox="1"/>
          <p:nvPr/>
        </p:nvSpPr>
        <p:spPr>
          <a:xfrm>
            <a:off x="6457950" y="2819400"/>
            <a:ext cx="323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dk1"/>
                </a:solidFill>
                <a:latin typeface="Bradley Hand ITC" panose="03070402050302030203" pitchFamily="66" charset="0"/>
              </a:rPr>
              <a:t>In the Community</a:t>
            </a:r>
          </a:p>
          <a:p>
            <a:endParaRPr lang="en-GB" sz="2400" b="1" dirty="0">
              <a:solidFill>
                <a:schemeClr val="dk1"/>
              </a:solidFill>
              <a:latin typeface="Bradley Hand ITC" panose="03070402050302030203" pitchFamily="66" charset="0"/>
            </a:endParaRPr>
          </a:p>
          <a:p>
            <a:r>
              <a:rPr lang="en-GB" sz="2400" b="1" dirty="0">
                <a:solidFill>
                  <a:schemeClr val="dk1"/>
                </a:solidFill>
                <a:latin typeface="Bradley Hand ITC" panose="03070402050302030203" pitchFamily="66" charset="0"/>
              </a:rPr>
              <a:t>Connect people to each other and organisations</a:t>
            </a:r>
          </a:p>
          <a:p>
            <a:endParaRPr lang="en-GB" sz="2400" b="1" dirty="0">
              <a:solidFill>
                <a:schemeClr val="dk1"/>
              </a:solidFill>
              <a:latin typeface="Bradley Hand ITC" panose="03070402050302030203" pitchFamily="66" charset="0"/>
            </a:endParaRPr>
          </a:p>
          <a:p>
            <a:r>
              <a:rPr lang="en-GB" sz="2400" b="1" dirty="0">
                <a:solidFill>
                  <a:schemeClr val="dk1"/>
                </a:solidFill>
                <a:latin typeface="Bradley Hand ITC" panose="03070402050302030203" pitchFamily="66" charset="0"/>
              </a:rPr>
              <a:t>Local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243ADA8-452F-4043-91EA-B8CE4CFFE60E}"/>
              </a:ext>
            </a:extLst>
          </p:cNvPr>
          <p:cNvSpPr/>
          <p:nvPr/>
        </p:nvSpPr>
        <p:spPr>
          <a:xfrm>
            <a:off x="5553075" y="3676650"/>
            <a:ext cx="9039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9546EBE2-88DC-4663-B177-621D153D9B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4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D97DE915-5917-407F-B65A-43716092B499}"/>
              </a:ext>
            </a:extLst>
          </p:cNvPr>
          <p:cNvSpPr/>
          <p:nvPr/>
        </p:nvSpPr>
        <p:spPr>
          <a:xfrm>
            <a:off x="2333625" y="1704975"/>
            <a:ext cx="6400800" cy="21431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Community Connectedness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59A3EACA-7439-45CE-A03E-9E3AFA9A42C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6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D97DE915-5917-407F-B65A-43716092B499}"/>
              </a:ext>
            </a:extLst>
          </p:cNvPr>
          <p:cNvSpPr/>
          <p:nvPr/>
        </p:nvSpPr>
        <p:spPr>
          <a:xfrm>
            <a:off x="3080317" y="1922689"/>
            <a:ext cx="6400800" cy="21431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Community Connectedness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B57FD-0101-4654-82A9-2D0492F40F45}"/>
              </a:ext>
            </a:extLst>
          </p:cNvPr>
          <p:cNvSpPr txBox="1"/>
          <p:nvPr/>
        </p:nvSpPr>
        <p:spPr>
          <a:xfrm>
            <a:off x="4005603" y="621846"/>
            <a:ext cx="5557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Strategy: Community Connectedness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2126B7-19B2-44E8-80B1-8AD07C596FF5}"/>
              </a:ext>
            </a:extLst>
          </p:cNvPr>
          <p:cNvSpPr txBox="1"/>
          <p:nvPr/>
        </p:nvSpPr>
        <p:spPr>
          <a:xfrm>
            <a:off x="4638438" y="5442857"/>
            <a:ext cx="4735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Action: Neighbourhood activity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35EAAFC7-E36C-427F-83DE-7DC9CE1BFA4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4351"/>
            <a:ext cx="1482247" cy="24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400</Words>
  <Application>Microsoft Macintosh PowerPoint</Application>
  <PresentationFormat>Widescreen</PresentationFormat>
  <Paragraphs>67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Office Theme</vt:lpstr>
      <vt:lpstr>Voluntary Action Forum - Wednesday 16th December </vt:lpstr>
      <vt:lpstr>PowerPoint Presentation</vt:lpstr>
      <vt:lpstr>The Community Connectedness Strategy</vt:lpstr>
      <vt:lpstr>Context – Integrated Care Systems are coming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Community Connectedness Priorities of the strategy:</vt:lpstr>
      <vt:lpstr>4 Community Connectedness Priorities of the strategy:</vt:lpstr>
      <vt:lpstr>PowerPoint Presentation</vt:lpstr>
      <vt:lpstr>PowerPoint Presentation</vt:lpstr>
      <vt:lpstr>Break out group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Community Connectedness Strategy</dc:title>
  <dc:creator>K N</dc:creator>
  <cp:lastModifiedBy>Kevin Nunan</cp:lastModifiedBy>
  <cp:revision>22</cp:revision>
  <dcterms:created xsi:type="dcterms:W3CDTF">2020-12-15T11:29:34Z</dcterms:created>
  <dcterms:modified xsi:type="dcterms:W3CDTF">2020-12-16T10:35:59Z</dcterms:modified>
</cp:coreProperties>
</file>