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58" r:id="rId5"/>
    <p:sldId id="26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65D59DE-6061-436E-A016-C2EBE738DB5B}" v="73" dt="2020-12-12T14:36:58.37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0" autoAdjust="0"/>
    <p:restoredTop sz="94660"/>
  </p:normalViewPr>
  <p:slideViewPr>
    <p:cSldViewPr snapToGrid="0">
      <p:cViewPr varScale="1">
        <p:scale>
          <a:sx n="108" d="100"/>
          <a:sy n="108" d="100"/>
        </p:scale>
        <p:origin x="232" y="4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wson, Jessica" userId="S::jessica.lawson@camden.gov.uk::c8aa9398-d922-4cd4-b8ec-98d4476edbed" providerId="AD" clId="Web-{665D59DE-6061-436E-A016-C2EBE738DB5B}"/>
    <pc:docChg chg="modSld">
      <pc:chgData name="Lawson, Jessica" userId="S::jessica.lawson@camden.gov.uk::c8aa9398-d922-4cd4-b8ec-98d4476edbed" providerId="AD" clId="Web-{665D59DE-6061-436E-A016-C2EBE738DB5B}" dt="2020-12-12T14:36:58.374" v="71" actId="20577"/>
      <pc:docMkLst>
        <pc:docMk/>
      </pc:docMkLst>
      <pc:sldChg chg="modSp">
        <pc:chgData name="Lawson, Jessica" userId="S::jessica.lawson@camden.gov.uk::c8aa9398-d922-4cd4-b8ec-98d4476edbed" providerId="AD" clId="Web-{665D59DE-6061-436E-A016-C2EBE738DB5B}" dt="2020-12-12T14:36:56.999" v="69" actId="20577"/>
        <pc:sldMkLst>
          <pc:docMk/>
          <pc:sldMk cId="259463252" sldId="267"/>
        </pc:sldMkLst>
        <pc:spChg chg="mod">
          <ac:chgData name="Lawson, Jessica" userId="S::jessica.lawson@camden.gov.uk::c8aa9398-d922-4cd4-b8ec-98d4476edbed" providerId="AD" clId="Web-{665D59DE-6061-436E-A016-C2EBE738DB5B}" dt="2020-12-12T14:36:39.311" v="68" actId="1076"/>
          <ac:spMkLst>
            <pc:docMk/>
            <pc:sldMk cId="259463252" sldId="267"/>
            <ac:spMk id="7" creationId="{00000000-0000-0000-0000-000000000000}"/>
          </ac:spMkLst>
        </pc:spChg>
        <pc:spChg chg="mod">
          <ac:chgData name="Lawson, Jessica" userId="S::jessica.lawson@camden.gov.uk::c8aa9398-d922-4cd4-b8ec-98d4476edbed" providerId="AD" clId="Web-{665D59DE-6061-436E-A016-C2EBE738DB5B}" dt="2020-12-12T14:36:31.623" v="67" actId="1076"/>
          <ac:spMkLst>
            <pc:docMk/>
            <pc:sldMk cId="259463252" sldId="267"/>
            <ac:spMk id="9" creationId="{00000000-0000-0000-0000-000000000000}"/>
          </ac:spMkLst>
        </pc:spChg>
        <pc:spChg chg="mod">
          <ac:chgData name="Lawson, Jessica" userId="S::jessica.lawson@camden.gov.uk::c8aa9398-d922-4cd4-b8ec-98d4476edbed" providerId="AD" clId="Web-{665D59DE-6061-436E-A016-C2EBE738DB5B}" dt="2020-12-12T14:36:56.999" v="69" actId="20577"/>
          <ac:spMkLst>
            <pc:docMk/>
            <pc:sldMk cId="259463252" sldId="267"/>
            <ac:spMk id="10" creationId="{00000000-0000-0000-0000-000000000000}"/>
          </ac:spMkLst>
        </pc:spChg>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png"/><Relationship Id="rId5" Type="http://schemas.openxmlformats.org/officeDocument/2006/relationships/image" Target="../media/image7.png"/><Relationship Id="rId4" Type="http://schemas.openxmlformats.org/officeDocument/2006/relationships/image" Target="../media/image6.pn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png"/><Relationship Id="rId5" Type="http://schemas.openxmlformats.org/officeDocument/2006/relationships/image" Target="../media/image7.png"/><Relationship Id="rId4" Type="http://schemas.openxmlformats.org/officeDocument/2006/relationships/image" Target="../media/image6.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AF8CDC9-9EAA-4218-B5B0-B488783BFB74}" type="doc">
      <dgm:prSet loTypeId="urn:microsoft.com/office/officeart/2005/8/layout/pList2" loCatId="list" qsTypeId="urn:microsoft.com/office/officeart/2005/8/quickstyle/simple1" qsCatId="simple" csTypeId="urn:microsoft.com/office/officeart/2005/8/colors/accent1_2" csCatId="accent1" phldr="1"/>
      <dgm:spPr/>
    </dgm:pt>
    <dgm:pt modelId="{5BF83E5B-2235-4892-9FE8-FF407B530BF5}">
      <dgm:prSet phldrT="[Text]" custT="1"/>
      <dgm:spPr>
        <a:solidFill>
          <a:srgbClr val="4472C4"/>
        </a:solidFill>
      </dgm:spPr>
      <dgm:t>
        <a:bodyPr/>
        <a:lstStyle/>
        <a:p>
          <a:r>
            <a:rPr lang="en-US" sz="1400" b="1" dirty="0">
              <a:latin typeface="Arial" panose="020B0604020202020204" pitchFamily="34" charset="0"/>
              <a:cs typeface="Arial" panose="020B0604020202020204" pitchFamily="34" charset="0"/>
            </a:rPr>
            <a:t>Urgent Community Response</a:t>
          </a:r>
        </a:p>
      </dgm:t>
    </dgm:pt>
    <dgm:pt modelId="{E79285E5-C3D1-4D1D-9A44-BC82568B8B6A}" type="parTrans" cxnId="{BB309A98-9B0C-4D1A-877B-4F4A98E02CC1}">
      <dgm:prSet/>
      <dgm:spPr/>
      <dgm:t>
        <a:bodyPr/>
        <a:lstStyle/>
        <a:p>
          <a:endParaRPr lang="en-US"/>
        </a:p>
      </dgm:t>
    </dgm:pt>
    <dgm:pt modelId="{A1D36D28-8CFB-462B-BD46-D9E42F7DB7C5}" type="sibTrans" cxnId="{BB309A98-9B0C-4D1A-877B-4F4A98E02CC1}">
      <dgm:prSet/>
      <dgm:spPr/>
      <dgm:t>
        <a:bodyPr/>
        <a:lstStyle/>
        <a:p>
          <a:endParaRPr lang="en-US"/>
        </a:p>
      </dgm:t>
    </dgm:pt>
    <dgm:pt modelId="{3CC5F4FC-EF77-4AB0-80F7-A215B297F277}">
      <dgm:prSet phldrT="[Text]" custT="1"/>
      <dgm:spPr>
        <a:solidFill>
          <a:srgbClr val="92D050"/>
        </a:solidFill>
      </dgm:spPr>
      <dgm:t>
        <a:bodyPr/>
        <a:lstStyle/>
        <a:p>
          <a:r>
            <a:rPr lang="en-US" sz="1400" b="1" dirty="0">
              <a:latin typeface="Arial" panose="020B0604020202020204" pitchFamily="34" charset="0"/>
              <a:cs typeface="Arial" panose="020B0604020202020204" pitchFamily="34" charset="0"/>
            </a:rPr>
            <a:t>Neighbourhood Working</a:t>
          </a:r>
        </a:p>
      </dgm:t>
    </dgm:pt>
    <dgm:pt modelId="{07C18DD3-68C9-4515-9524-44343F7E89DB}" type="parTrans" cxnId="{BD4726B4-ED01-4A30-B92B-8BDFF48D62F5}">
      <dgm:prSet/>
      <dgm:spPr/>
      <dgm:t>
        <a:bodyPr/>
        <a:lstStyle/>
        <a:p>
          <a:endParaRPr lang="en-US"/>
        </a:p>
      </dgm:t>
    </dgm:pt>
    <dgm:pt modelId="{70388E04-7BF5-41A3-9184-A84D9CEA3812}" type="sibTrans" cxnId="{BD4726B4-ED01-4A30-B92B-8BDFF48D62F5}">
      <dgm:prSet/>
      <dgm:spPr/>
      <dgm:t>
        <a:bodyPr/>
        <a:lstStyle/>
        <a:p>
          <a:endParaRPr lang="en-US"/>
        </a:p>
      </dgm:t>
    </dgm:pt>
    <dgm:pt modelId="{1EAE3CB7-4E01-4C0F-B6E8-76D473EAD95C}">
      <dgm:prSet phldrT="[Text]" custT="1"/>
      <dgm:spPr>
        <a:solidFill>
          <a:srgbClr val="FFC000"/>
        </a:solidFill>
        <a:ln w="38100">
          <a:solidFill>
            <a:schemeClr val="accent5">
              <a:lumMod val="75000"/>
            </a:schemeClr>
          </a:solidFill>
        </a:ln>
      </dgm:spPr>
      <dgm:t>
        <a:bodyPr anchor="ctr"/>
        <a:lstStyle/>
        <a:p>
          <a:r>
            <a:rPr lang="en-US" sz="1600" b="1" dirty="0">
              <a:solidFill>
                <a:schemeClr val="tx1"/>
              </a:solidFill>
              <a:latin typeface="Arial" panose="020B0604020202020204" pitchFamily="34" charset="0"/>
              <a:cs typeface="Arial" panose="020B0604020202020204" pitchFamily="34" charset="0"/>
            </a:rPr>
            <a:t>Community Connectedness</a:t>
          </a:r>
        </a:p>
      </dgm:t>
    </dgm:pt>
    <dgm:pt modelId="{6C8EAD4A-2D7E-4A4C-846C-691AD0FCC5FC}" type="parTrans" cxnId="{4FA43478-765F-439A-AC09-7929887BB49B}">
      <dgm:prSet/>
      <dgm:spPr/>
      <dgm:t>
        <a:bodyPr/>
        <a:lstStyle/>
        <a:p>
          <a:endParaRPr lang="en-US"/>
        </a:p>
      </dgm:t>
    </dgm:pt>
    <dgm:pt modelId="{E6226906-7748-405B-B825-CE2A831DB455}" type="sibTrans" cxnId="{4FA43478-765F-439A-AC09-7929887BB49B}">
      <dgm:prSet/>
      <dgm:spPr/>
      <dgm:t>
        <a:bodyPr/>
        <a:lstStyle/>
        <a:p>
          <a:endParaRPr lang="en-US"/>
        </a:p>
      </dgm:t>
    </dgm:pt>
    <dgm:pt modelId="{30CF4582-C285-4738-910D-2E1B7336ABFC}">
      <dgm:prSet custT="1"/>
      <dgm:spPr>
        <a:solidFill>
          <a:schemeClr val="accent2"/>
        </a:solidFill>
      </dgm:spPr>
      <dgm:t>
        <a:bodyPr/>
        <a:lstStyle/>
        <a:p>
          <a:r>
            <a:rPr lang="en-US" sz="1400" b="1" dirty="0">
              <a:latin typeface="Arial" panose="020B0604020202020204" pitchFamily="34" charset="0"/>
              <a:cs typeface="Arial" panose="020B0604020202020204" pitchFamily="34" charset="0"/>
            </a:rPr>
            <a:t>Mental Health, Learning Disabilities and Autism</a:t>
          </a:r>
        </a:p>
      </dgm:t>
    </dgm:pt>
    <dgm:pt modelId="{B5F89945-DF83-4AFB-BC0F-76B2336095C8}" type="parTrans" cxnId="{D243EEED-96B0-46C4-B606-22760A5EADCC}">
      <dgm:prSet/>
      <dgm:spPr/>
      <dgm:t>
        <a:bodyPr/>
        <a:lstStyle/>
        <a:p>
          <a:endParaRPr lang="en-US"/>
        </a:p>
      </dgm:t>
    </dgm:pt>
    <dgm:pt modelId="{9D39834F-8508-49A5-A47C-58BF39A66B28}" type="sibTrans" cxnId="{D243EEED-96B0-46C4-B606-22760A5EADCC}">
      <dgm:prSet/>
      <dgm:spPr/>
      <dgm:t>
        <a:bodyPr/>
        <a:lstStyle/>
        <a:p>
          <a:endParaRPr lang="en-US"/>
        </a:p>
      </dgm:t>
    </dgm:pt>
    <dgm:pt modelId="{567F8EA7-9414-470E-8A94-4503B79F514A}">
      <dgm:prSet custT="1"/>
      <dgm:spPr>
        <a:solidFill>
          <a:schemeClr val="accent3">
            <a:lumMod val="75000"/>
          </a:schemeClr>
        </a:solidFill>
      </dgm:spPr>
      <dgm:t>
        <a:bodyPr/>
        <a:lstStyle/>
        <a:p>
          <a:r>
            <a:rPr lang="en-US" sz="1400" b="1" dirty="0">
              <a:latin typeface="Arial" panose="020B0604020202020204" pitchFamily="34" charset="0"/>
              <a:cs typeface="Arial" panose="020B0604020202020204" pitchFamily="34" charset="0"/>
            </a:rPr>
            <a:t>Children and Young People </a:t>
          </a:r>
        </a:p>
      </dgm:t>
    </dgm:pt>
    <dgm:pt modelId="{4A87638E-B944-4E54-846C-435E01161D60}" type="parTrans" cxnId="{88712500-26D1-4E2E-BC99-B5C61893D4A7}">
      <dgm:prSet/>
      <dgm:spPr/>
      <dgm:t>
        <a:bodyPr/>
        <a:lstStyle/>
        <a:p>
          <a:endParaRPr lang="en-US"/>
        </a:p>
      </dgm:t>
    </dgm:pt>
    <dgm:pt modelId="{9FB71F72-5162-410F-9F70-3542905AF984}" type="sibTrans" cxnId="{88712500-26D1-4E2E-BC99-B5C61893D4A7}">
      <dgm:prSet/>
      <dgm:spPr/>
      <dgm:t>
        <a:bodyPr/>
        <a:lstStyle/>
        <a:p>
          <a:endParaRPr lang="en-US"/>
        </a:p>
      </dgm:t>
    </dgm:pt>
    <dgm:pt modelId="{25B4CE18-650B-4BDB-843B-3A705CFBF84F}" type="pres">
      <dgm:prSet presAssocID="{BAF8CDC9-9EAA-4218-B5B0-B488783BFB74}" presName="Name0" presStyleCnt="0">
        <dgm:presLayoutVars>
          <dgm:dir/>
          <dgm:resizeHandles val="exact"/>
        </dgm:presLayoutVars>
      </dgm:prSet>
      <dgm:spPr/>
    </dgm:pt>
    <dgm:pt modelId="{7D833EC9-E31C-4925-AF8A-F8531B3D55CE}" type="pres">
      <dgm:prSet presAssocID="{BAF8CDC9-9EAA-4218-B5B0-B488783BFB74}" presName="bkgdShp" presStyleLbl="alignAccFollowNode1" presStyleIdx="0" presStyleCnt="1"/>
      <dgm:spPr>
        <a:noFill/>
        <a:ln>
          <a:noFill/>
        </a:ln>
      </dgm:spPr>
    </dgm:pt>
    <dgm:pt modelId="{78F12F22-2187-4F8A-8B52-90EC75832D94}" type="pres">
      <dgm:prSet presAssocID="{BAF8CDC9-9EAA-4218-B5B0-B488783BFB74}" presName="linComp" presStyleCnt="0"/>
      <dgm:spPr/>
    </dgm:pt>
    <dgm:pt modelId="{C3413C4D-0896-4D7E-A314-0A2962ECC023}" type="pres">
      <dgm:prSet presAssocID="{5BF83E5B-2235-4892-9FE8-FF407B530BF5}" presName="compNode" presStyleCnt="0"/>
      <dgm:spPr/>
    </dgm:pt>
    <dgm:pt modelId="{9BF85C1D-A713-4B59-A402-D507D432084E}" type="pres">
      <dgm:prSet presAssocID="{5BF83E5B-2235-4892-9FE8-FF407B530BF5}" presName="node" presStyleLbl="node1" presStyleIdx="0" presStyleCnt="5">
        <dgm:presLayoutVars>
          <dgm:bulletEnabled val="1"/>
        </dgm:presLayoutVars>
      </dgm:prSet>
      <dgm:spPr>
        <a:prstGeom prst="rect">
          <a:avLst/>
        </a:prstGeom>
      </dgm:spPr>
    </dgm:pt>
    <dgm:pt modelId="{4EB98B78-72E5-4334-B4F7-6984E466DE41}" type="pres">
      <dgm:prSet presAssocID="{5BF83E5B-2235-4892-9FE8-FF407B530BF5}" presName="invisiNode" presStyleLbl="node1" presStyleIdx="0" presStyleCnt="5"/>
      <dgm:spPr/>
    </dgm:pt>
    <dgm:pt modelId="{7B9693B2-F001-4969-ADB0-4E4C1492D4DB}" type="pres">
      <dgm:prSet presAssocID="{5BF83E5B-2235-4892-9FE8-FF407B530BF5}" presName="imagNode" presStyleLbl="fgImgPlace1" presStyleIdx="0" presStyleCnt="5" custScaleX="71760" custScaleY="117372"/>
      <dgm:spPr>
        <a:blipFill rotWithShape="1">
          <a:blip xmlns:r="http://schemas.openxmlformats.org/officeDocument/2006/relationships" r:embed="rId1"/>
          <a:stretch>
            <a:fillRect/>
          </a:stretch>
        </a:blipFill>
        <a:ln>
          <a:noFill/>
        </a:ln>
      </dgm:spPr>
    </dgm:pt>
    <dgm:pt modelId="{D86A4B87-AAF0-47B2-B271-B8ED9DFCF935}" type="pres">
      <dgm:prSet presAssocID="{A1D36D28-8CFB-462B-BD46-D9E42F7DB7C5}" presName="sibTrans" presStyleLbl="sibTrans2D1" presStyleIdx="0" presStyleCnt="0"/>
      <dgm:spPr/>
    </dgm:pt>
    <dgm:pt modelId="{70811777-E855-4CAE-A5EF-824DEACB2CDB}" type="pres">
      <dgm:prSet presAssocID="{3CC5F4FC-EF77-4AB0-80F7-A215B297F277}" presName="compNode" presStyleCnt="0"/>
      <dgm:spPr/>
    </dgm:pt>
    <dgm:pt modelId="{90800828-1BFF-4C53-B7F1-E4E1FE6DA17A}" type="pres">
      <dgm:prSet presAssocID="{3CC5F4FC-EF77-4AB0-80F7-A215B297F277}" presName="node" presStyleLbl="node1" presStyleIdx="1" presStyleCnt="5">
        <dgm:presLayoutVars>
          <dgm:bulletEnabled val="1"/>
        </dgm:presLayoutVars>
      </dgm:prSet>
      <dgm:spPr>
        <a:prstGeom prst="rect">
          <a:avLst/>
        </a:prstGeom>
      </dgm:spPr>
    </dgm:pt>
    <dgm:pt modelId="{C7964C57-24D3-43AB-84BF-F3B6090FCC3A}" type="pres">
      <dgm:prSet presAssocID="{3CC5F4FC-EF77-4AB0-80F7-A215B297F277}" presName="invisiNode" presStyleLbl="node1" presStyleIdx="1" presStyleCnt="5"/>
      <dgm:spPr/>
    </dgm:pt>
    <dgm:pt modelId="{53DEA57A-8978-41C3-B093-4020E54AA96D}" type="pres">
      <dgm:prSet presAssocID="{3CC5F4FC-EF77-4AB0-80F7-A215B297F277}" presName="imagNode" presStyleLbl="fgImgPlace1" presStyleIdx="1" presStyleCnt="5" custScaleX="71760" custScaleY="117372"/>
      <dgm:spPr>
        <a:blipFill rotWithShape="1">
          <a:blip xmlns:r="http://schemas.openxmlformats.org/officeDocument/2006/relationships" r:embed="rId2"/>
          <a:stretch>
            <a:fillRect/>
          </a:stretch>
        </a:blipFill>
        <a:ln>
          <a:noFill/>
        </a:ln>
      </dgm:spPr>
    </dgm:pt>
    <dgm:pt modelId="{47559910-9BD8-46F4-A83C-056DC365F33B}" type="pres">
      <dgm:prSet presAssocID="{70388E04-7BF5-41A3-9184-A84D9CEA3812}" presName="sibTrans" presStyleLbl="sibTrans2D1" presStyleIdx="0" presStyleCnt="0"/>
      <dgm:spPr/>
    </dgm:pt>
    <dgm:pt modelId="{5ED7DCA1-E67E-4ECA-B728-4B8381E49C13}" type="pres">
      <dgm:prSet presAssocID="{1EAE3CB7-4E01-4C0F-B6E8-76D473EAD95C}" presName="compNode" presStyleCnt="0"/>
      <dgm:spPr/>
    </dgm:pt>
    <dgm:pt modelId="{13C6C0D9-D3E5-4527-8D57-925E76E0F359}" type="pres">
      <dgm:prSet presAssocID="{1EAE3CB7-4E01-4C0F-B6E8-76D473EAD95C}" presName="node" presStyleLbl="node1" presStyleIdx="2" presStyleCnt="5">
        <dgm:presLayoutVars>
          <dgm:bulletEnabled val="1"/>
        </dgm:presLayoutVars>
      </dgm:prSet>
      <dgm:spPr>
        <a:prstGeom prst="rect">
          <a:avLst/>
        </a:prstGeom>
      </dgm:spPr>
    </dgm:pt>
    <dgm:pt modelId="{CC8B25AC-BAD5-41BE-B14F-EE19840684F0}" type="pres">
      <dgm:prSet presAssocID="{1EAE3CB7-4E01-4C0F-B6E8-76D473EAD95C}" presName="invisiNode" presStyleLbl="node1" presStyleIdx="2" presStyleCnt="5"/>
      <dgm:spPr/>
    </dgm:pt>
    <dgm:pt modelId="{FAE079CE-F2E2-441C-A137-ABEC408F2C27}" type="pres">
      <dgm:prSet presAssocID="{1EAE3CB7-4E01-4C0F-B6E8-76D473EAD95C}" presName="imagNode" presStyleLbl="fgImgPlace1" presStyleIdx="2" presStyleCnt="5" custScaleX="71760" custScaleY="117372"/>
      <dgm:spPr>
        <a:blipFill rotWithShape="1">
          <a:blip xmlns:r="http://schemas.openxmlformats.org/officeDocument/2006/relationships" r:embed="rId3"/>
          <a:stretch>
            <a:fillRect/>
          </a:stretch>
        </a:blipFill>
      </dgm:spPr>
    </dgm:pt>
    <dgm:pt modelId="{DD319A98-9AC5-4003-9278-CBDB79584E77}" type="pres">
      <dgm:prSet presAssocID="{E6226906-7748-405B-B825-CE2A831DB455}" presName="sibTrans" presStyleLbl="sibTrans2D1" presStyleIdx="0" presStyleCnt="0"/>
      <dgm:spPr/>
    </dgm:pt>
    <dgm:pt modelId="{C19B0244-C49E-4EDA-B24D-06B81AB44828}" type="pres">
      <dgm:prSet presAssocID="{30CF4582-C285-4738-910D-2E1B7336ABFC}" presName="compNode" presStyleCnt="0"/>
      <dgm:spPr/>
    </dgm:pt>
    <dgm:pt modelId="{10AB609A-C258-4B77-9D6C-EC625368B8B8}" type="pres">
      <dgm:prSet presAssocID="{30CF4582-C285-4738-910D-2E1B7336ABFC}" presName="node" presStyleLbl="node1" presStyleIdx="3" presStyleCnt="5">
        <dgm:presLayoutVars>
          <dgm:bulletEnabled val="1"/>
        </dgm:presLayoutVars>
      </dgm:prSet>
      <dgm:spPr>
        <a:prstGeom prst="rect">
          <a:avLst/>
        </a:prstGeom>
      </dgm:spPr>
    </dgm:pt>
    <dgm:pt modelId="{6A9B6753-827A-416A-B484-EC706B67E879}" type="pres">
      <dgm:prSet presAssocID="{30CF4582-C285-4738-910D-2E1B7336ABFC}" presName="invisiNode" presStyleLbl="node1" presStyleIdx="3" presStyleCnt="5"/>
      <dgm:spPr/>
    </dgm:pt>
    <dgm:pt modelId="{9DCBF541-F7D2-47C2-AD7D-8F7D7005C4B7}" type="pres">
      <dgm:prSet presAssocID="{30CF4582-C285-4738-910D-2E1B7336ABFC}" presName="imagNode" presStyleLbl="fgImgPlace1" presStyleIdx="3" presStyleCnt="5" custScaleX="71760" custScaleY="117372"/>
      <dgm:spPr>
        <a:blipFill rotWithShape="1">
          <a:blip xmlns:r="http://schemas.openxmlformats.org/officeDocument/2006/relationships" r:embed="rId4"/>
          <a:stretch>
            <a:fillRect/>
          </a:stretch>
        </a:blipFill>
      </dgm:spPr>
    </dgm:pt>
    <dgm:pt modelId="{98E3BC0F-8BDB-4E88-99B9-BCD1C05E80BA}" type="pres">
      <dgm:prSet presAssocID="{9D39834F-8508-49A5-A47C-58BF39A66B28}" presName="sibTrans" presStyleLbl="sibTrans2D1" presStyleIdx="0" presStyleCnt="0"/>
      <dgm:spPr/>
    </dgm:pt>
    <dgm:pt modelId="{326F1A96-4D8A-4562-B5FB-AD61333EF684}" type="pres">
      <dgm:prSet presAssocID="{567F8EA7-9414-470E-8A94-4503B79F514A}" presName="compNode" presStyleCnt="0"/>
      <dgm:spPr/>
    </dgm:pt>
    <dgm:pt modelId="{09A150DF-4E76-4FE4-98AE-CCF21749D21E}" type="pres">
      <dgm:prSet presAssocID="{567F8EA7-9414-470E-8A94-4503B79F514A}" presName="node" presStyleLbl="node1" presStyleIdx="4" presStyleCnt="5" custLinFactNeighborX="422" custLinFactNeighborY="2454">
        <dgm:presLayoutVars>
          <dgm:bulletEnabled val="1"/>
        </dgm:presLayoutVars>
      </dgm:prSet>
      <dgm:spPr>
        <a:prstGeom prst="rect">
          <a:avLst/>
        </a:prstGeom>
      </dgm:spPr>
    </dgm:pt>
    <dgm:pt modelId="{7F417C29-4745-4A12-B69E-5F835697740C}" type="pres">
      <dgm:prSet presAssocID="{567F8EA7-9414-470E-8A94-4503B79F514A}" presName="invisiNode" presStyleLbl="node1" presStyleIdx="4" presStyleCnt="5"/>
      <dgm:spPr/>
    </dgm:pt>
    <dgm:pt modelId="{5161D7E2-3293-4589-A3C7-A36240062122}" type="pres">
      <dgm:prSet presAssocID="{567F8EA7-9414-470E-8A94-4503B79F514A}" presName="imagNode" presStyleLbl="fgImgPlace1" presStyleIdx="4" presStyleCnt="5" custScaleX="71760" custScaleY="117372"/>
      <dgm:spPr>
        <a:blipFill rotWithShape="1">
          <a:blip xmlns:r="http://schemas.openxmlformats.org/officeDocument/2006/relationships" r:embed="rId5"/>
          <a:stretch>
            <a:fillRect/>
          </a:stretch>
        </a:blipFill>
      </dgm:spPr>
    </dgm:pt>
  </dgm:ptLst>
  <dgm:cxnLst>
    <dgm:cxn modelId="{88712500-26D1-4E2E-BC99-B5C61893D4A7}" srcId="{BAF8CDC9-9EAA-4218-B5B0-B488783BFB74}" destId="{567F8EA7-9414-470E-8A94-4503B79F514A}" srcOrd="4" destOrd="0" parTransId="{4A87638E-B944-4E54-846C-435E01161D60}" sibTransId="{9FB71F72-5162-410F-9F70-3542905AF984}"/>
    <dgm:cxn modelId="{28DFF60C-9216-4D1D-AFAE-4165735F1E54}" type="presOf" srcId="{30CF4582-C285-4738-910D-2E1B7336ABFC}" destId="{10AB609A-C258-4B77-9D6C-EC625368B8B8}" srcOrd="0" destOrd="0" presId="urn:microsoft.com/office/officeart/2005/8/layout/pList2"/>
    <dgm:cxn modelId="{9518BB39-E347-47D2-AB42-DC00A1F99996}" type="presOf" srcId="{1EAE3CB7-4E01-4C0F-B6E8-76D473EAD95C}" destId="{13C6C0D9-D3E5-4527-8D57-925E76E0F359}" srcOrd="0" destOrd="0" presId="urn:microsoft.com/office/officeart/2005/8/layout/pList2"/>
    <dgm:cxn modelId="{AB2C5A4D-686D-401C-B6C3-55635F9824B6}" type="presOf" srcId="{BAF8CDC9-9EAA-4218-B5B0-B488783BFB74}" destId="{25B4CE18-650B-4BDB-843B-3A705CFBF84F}" srcOrd="0" destOrd="0" presId="urn:microsoft.com/office/officeart/2005/8/layout/pList2"/>
    <dgm:cxn modelId="{74B6794E-7C27-4C15-ACB4-6C0B54D7358E}" type="presOf" srcId="{5BF83E5B-2235-4892-9FE8-FF407B530BF5}" destId="{9BF85C1D-A713-4B59-A402-D507D432084E}" srcOrd="0" destOrd="0" presId="urn:microsoft.com/office/officeart/2005/8/layout/pList2"/>
    <dgm:cxn modelId="{E0BE1651-310B-4708-9596-A0DADF0DE8E9}" type="presOf" srcId="{70388E04-7BF5-41A3-9184-A84D9CEA3812}" destId="{47559910-9BD8-46F4-A83C-056DC365F33B}" srcOrd="0" destOrd="0" presId="urn:microsoft.com/office/officeart/2005/8/layout/pList2"/>
    <dgm:cxn modelId="{4FA43478-765F-439A-AC09-7929887BB49B}" srcId="{BAF8CDC9-9EAA-4218-B5B0-B488783BFB74}" destId="{1EAE3CB7-4E01-4C0F-B6E8-76D473EAD95C}" srcOrd="2" destOrd="0" parTransId="{6C8EAD4A-2D7E-4A4C-846C-691AD0FCC5FC}" sibTransId="{E6226906-7748-405B-B825-CE2A831DB455}"/>
    <dgm:cxn modelId="{2912AB79-883E-434B-BF8C-0EF8C54119D7}" type="presOf" srcId="{E6226906-7748-405B-B825-CE2A831DB455}" destId="{DD319A98-9AC5-4003-9278-CBDB79584E77}" srcOrd="0" destOrd="0" presId="urn:microsoft.com/office/officeart/2005/8/layout/pList2"/>
    <dgm:cxn modelId="{F86D4F8A-D5FC-4BFF-8D0E-9D3C16491C4B}" type="presOf" srcId="{567F8EA7-9414-470E-8A94-4503B79F514A}" destId="{09A150DF-4E76-4FE4-98AE-CCF21749D21E}" srcOrd="0" destOrd="0" presId="urn:microsoft.com/office/officeart/2005/8/layout/pList2"/>
    <dgm:cxn modelId="{E8326597-C1C0-429D-B11B-B619AE4BCCB8}" type="presOf" srcId="{9D39834F-8508-49A5-A47C-58BF39A66B28}" destId="{98E3BC0F-8BDB-4E88-99B9-BCD1C05E80BA}" srcOrd="0" destOrd="0" presId="urn:microsoft.com/office/officeart/2005/8/layout/pList2"/>
    <dgm:cxn modelId="{BB309A98-9B0C-4D1A-877B-4F4A98E02CC1}" srcId="{BAF8CDC9-9EAA-4218-B5B0-B488783BFB74}" destId="{5BF83E5B-2235-4892-9FE8-FF407B530BF5}" srcOrd="0" destOrd="0" parTransId="{E79285E5-C3D1-4D1D-9A44-BC82568B8B6A}" sibTransId="{A1D36D28-8CFB-462B-BD46-D9E42F7DB7C5}"/>
    <dgm:cxn modelId="{BD4726B4-ED01-4A30-B92B-8BDFF48D62F5}" srcId="{BAF8CDC9-9EAA-4218-B5B0-B488783BFB74}" destId="{3CC5F4FC-EF77-4AB0-80F7-A215B297F277}" srcOrd="1" destOrd="0" parTransId="{07C18DD3-68C9-4515-9524-44343F7E89DB}" sibTransId="{70388E04-7BF5-41A3-9184-A84D9CEA3812}"/>
    <dgm:cxn modelId="{A45762B7-60AC-400B-99DB-7702F6EB26E8}" type="presOf" srcId="{A1D36D28-8CFB-462B-BD46-D9E42F7DB7C5}" destId="{D86A4B87-AAF0-47B2-B271-B8ED9DFCF935}" srcOrd="0" destOrd="0" presId="urn:microsoft.com/office/officeart/2005/8/layout/pList2"/>
    <dgm:cxn modelId="{57E505BF-B1E1-4C55-9F5A-5120CBDBC3A7}" type="presOf" srcId="{3CC5F4FC-EF77-4AB0-80F7-A215B297F277}" destId="{90800828-1BFF-4C53-B7F1-E4E1FE6DA17A}" srcOrd="0" destOrd="0" presId="urn:microsoft.com/office/officeart/2005/8/layout/pList2"/>
    <dgm:cxn modelId="{D243EEED-96B0-46C4-B606-22760A5EADCC}" srcId="{BAF8CDC9-9EAA-4218-B5B0-B488783BFB74}" destId="{30CF4582-C285-4738-910D-2E1B7336ABFC}" srcOrd="3" destOrd="0" parTransId="{B5F89945-DF83-4AFB-BC0F-76B2336095C8}" sibTransId="{9D39834F-8508-49A5-A47C-58BF39A66B28}"/>
    <dgm:cxn modelId="{03429BAB-9CAC-43EB-88AD-8EF06651FF03}" type="presParOf" srcId="{25B4CE18-650B-4BDB-843B-3A705CFBF84F}" destId="{7D833EC9-E31C-4925-AF8A-F8531B3D55CE}" srcOrd="0" destOrd="0" presId="urn:microsoft.com/office/officeart/2005/8/layout/pList2"/>
    <dgm:cxn modelId="{9693CF68-972F-4DB5-BA20-1D743CDD6B5E}" type="presParOf" srcId="{25B4CE18-650B-4BDB-843B-3A705CFBF84F}" destId="{78F12F22-2187-4F8A-8B52-90EC75832D94}" srcOrd="1" destOrd="0" presId="urn:microsoft.com/office/officeart/2005/8/layout/pList2"/>
    <dgm:cxn modelId="{B167845C-83E3-4A55-8D6C-DF5FF3FA38E2}" type="presParOf" srcId="{78F12F22-2187-4F8A-8B52-90EC75832D94}" destId="{C3413C4D-0896-4D7E-A314-0A2962ECC023}" srcOrd="0" destOrd="0" presId="urn:microsoft.com/office/officeart/2005/8/layout/pList2"/>
    <dgm:cxn modelId="{03383CB7-9089-4815-A600-948218209324}" type="presParOf" srcId="{C3413C4D-0896-4D7E-A314-0A2962ECC023}" destId="{9BF85C1D-A713-4B59-A402-D507D432084E}" srcOrd="0" destOrd="0" presId="urn:microsoft.com/office/officeart/2005/8/layout/pList2"/>
    <dgm:cxn modelId="{AF9393F0-6A7C-4A73-AEEE-A690BE6209BE}" type="presParOf" srcId="{C3413C4D-0896-4D7E-A314-0A2962ECC023}" destId="{4EB98B78-72E5-4334-B4F7-6984E466DE41}" srcOrd="1" destOrd="0" presId="urn:microsoft.com/office/officeart/2005/8/layout/pList2"/>
    <dgm:cxn modelId="{8EA0BE9C-F10B-4174-9728-785D28060277}" type="presParOf" srcId="{C3413C4D-0896-4D7E-A314-0A2962ECC023}" destId="{7B9693B2-F001-4969-ADB0-4E4C1492D4DB}" srcOrd="2" destOrd="0" presId="urn:microsoft.com/office/officeart/2005/8/layout/pList2"/>
    <dgm:cxn modelId="{02B5FC1D-62FF-4C5C-B85E-4760761D8629}" type="presParOf" srcId="{78F12F22-2187-4F8A-8B52-90EC75832D94}" destId="{D86A4B87-AAF0-47B2-B271-B8ED9DFCF935}" srcOrd="1" destOrd="0" presId="urn:microsoft.com/office/officeart/2005/8/layout/pList2"/>
    <dgm:cxn modelId="{73321CEB-E57A-489F-9B20-9C0182E5555C}" type="presParOf" srcId="{78F12F22-2187-4F8A-8B52-90EC75832D94}" destId="{70811777-E855-4CAE-A5EF-824DEACB2CDB}" srcOrd="2" destOrd="0" presId="urn:microsoft.com/office/officeart/2005/8/layout/pList2"/>
    <dgm:cxn modelId="{EF9EE835-895C-4F84-98BA-F8F54E468BCF}" type="presParOf" srcId="{70811777-E855-4CAE-A5EF-824DEACB2CDB}" destId="{90800828-1BFF-4C53-B7F1-E4E1FE6DA17A}" srcOrd="0" destOrd="0" presId="urn:microsoft.com/office/officeart/2005/8/layout/pList2"/>
    <dgm:cxn modelId="{0DB44ECA-27E8-4993-964D-56579303E064}" type="presParOf" srcId="{70811777-E855-4CAE-A5EF-824DEACB2CDB}" destId="{C7964C57-24D3-43AB-84BF-F3B6090FCC3A}" srcOrd="1" destOrd="0" presId="urn:microsoft.com/office/officeart/2005/8/layout/pList2"/>
    <dgm:cxn modelId="{CC3296A3-29E4-4075-A347-8315A638E64C}" type="presParOf" srcId="{70811777-E855-4CAE-A5EF-824DEACB2CDB}" destId="{53DEA57A-8978-41C3-B093-4020E54AA96D}" srcOrd="2" destOrd="0" presId="urn:microsoft.com/office/officeart/2005/8/layout/pList2"/>
    <dgm:cxn modelId="{4BCD310A-B8DF-447C-819E-646B287C9EA6}" type="presParOf" srcId="{78F12F22-2187-4F8A-8B52-90EC75832D94}" destId="{47559910-9BD8-46F4-A83C-056DC365F33B}" srcOrd="3" destOrd="0" presId="urn:microsoft.com/office/officeart/2005/8/layout/pList2"/>
    <dgm:cxn modelId="{6BE1B9A3-0C52-4DD6-986A-8D3BC5010E65}" type="presParOf" srcId="{78F12F22-2187-4F8A-8B52-90EC75832D94}" destId="{5ED7DCA1-E67E-4ECA-B728-4B8381E49C13}" srcOrd="4" destOrd="0" presId="urn:microsoft.com/office/officeart/2005/8/layout/pList2"/>
    <dgm:cxn modelId="{6082DB5B-5284-4FEF-BF6C-E4DE515CFE66}" type="presParOf" srcId="{5ED7DCA1-E67E-4ECA-B728-4B8381E49C13}" destId="{13C6C0D9-D3E5-4527-8D57-925E76E0F359}" srcOrd="0" destOrd="0" presId="urn:microsoft.com/office/officeart/2005/8/layout/pList2"/>
    <dgm:cxn modelId="{9CC6C23D-5A05-4F52-82C9-855630E5F000}" type="presParOf" srcId="{5ED7DCA1-E67E-4ECA-B728-4B8381E49C13}" destId="{CC8B25AC-BAD5-41BE-B14F-EE19840684F0}" srcOrd="1" destOrd="0" presId="urn:microsoft.com/office/officeart/2005/8/layout/pList2"/>
    <dgm:cxn modelId="{A03F98AB-76A5-4337-B7CE-39896F0F923C}" type="presParOf" srcId="{5ED7DCA1-E67E-4ECA-B728-4B8381E49C13}" destId="{FAE079CE-F2E2-441C-A137-ABEC408F2C27}" srcOrd="2" destOrd="0" presId="urn:microsoft.com/office/officeart/2005/8/layout/pList2"/>
    <dgm:cxn modelId="{2236CFB0-9E77-4EB7-BE75-659AE0B4DBFC}" type="presParOf" srcId="{78F12F22-2187-4F8A-8B52-90EC75832D94}" destId="{DD319A98-9AC5-4003-9278-CBDB79584E77}" srcOrd="5" destOrd="0" presId="urn:microsoft.com/office/officeart/2005/8/layout/pList2"/>
    <dgm:cxn modelId="{6C1E4771-B1CC-4BC4-B25D-073C5C900B31}" type="presParOf" srcId="{78F12F22-2187-4F8A-8B52-90EC75832D94}" destId="{C19B0244-C49E-4EDA-B24D-06B81AB44828}" srcOrd="6" destOrd="0" presId="urn:microsoft.com/office/officeart/2005/8/layout/pList2"/>
    <dgm:cxn modelId="{243A3488-D390-4C3F-A823-1B73BCD2426A}" type="presParOf" srcId="{C19B0244-C49E-4EDA-B24D-06B81AB44828}" destId="{10AB609A-C258-4B77-9D6C-EC625368B8B8}" srcOrd="0" destOrd="0" presId="urn:microsoft.com/office/officeart/2005/8/layout/pList2"/>
    <dgm:cxn modelId="{99DC3439-EC65-4CAF-87AC-3BC30878E82B}" type="presParOf" srcId="{C19B0244-C49E-4EDA-B24D-06B81AB44828}" destId="{6A9B6753-827A-416A-B484-EC706B67E879}" srcOrd="1" destOrd="0" presId="urn:microsoft.com/office/officeart/2005/8/layout/pList2"/>
    <dgm:cxn modelId="{4EE0A480-04E5-4A13-8A20-139307E2B5F6}" type="presParOf" srcId="{C19B0244-C49E-4EDA-B24D-06B81AB44828}" destId="{9DCBF541-F7D2-47C2-AD7D-8F7D7005C4B7}" srcOrd="2" destOrd="0" presId="urn:microsoft.com/office/officeart/2005/8/layout/pList2"/>
    <dgm:cxn modelId="{ED904A73-DC3B-45CE-ABA0-B7C7A53AD693}" type="presParOf" srcId="{78F12F22-2187-4F8A-8B52-90EC75832D94}" destId="{98E3BC0F-8BDB-4E88-99B9-BCD1C05E80BA}" srcOrd="7" destOrd="0" presId="urn:microsoft.com/office/officeart/2005/8/layout/pList2"/>
    <dgm:cxn modelId="{490A9C79-43FE-4314-937E-01D5436C6F20}" type="presParOf" srcId="{78F12F22-2187-4F8A-8B52-90EC75832D94}" destId="{326F1A96-4D8A-4562-B5FB-AD61333EF684}" srcOrd="8" destOrd="0" presId="urn:microsoft.com/office/officeart/2005/8/layout/pList2"/>
    <dgm:cxn modelId="{4E9A188F-FE8D-4E33-8980-CBD5BB214A36}" type="presParOf" srcId="{326F1A96-4D8A-4562-B5FB-AD61333EF684}" destId="{09A150DF-4E76-4FE4-98AE-CCF21749D21E}" srcOrd="0" destOrd="0" presId="urn:microsoft.com/office/officeart/2005/8/layout/pList2"/>
    <dgm:cxn modelId="{72A481D3-99BF-4431-8B03-248A4647C8D9}" type="presParOf" srcId="{326F1A96-4D8A-4562-B5FB-AD61333EF684}" destId="{7F417C29-4745-4A12-B69E-5F835697740C}" srcOrd="1" destOrd="0" presId="urn:microsoft.com/office/officeart/2005/8/layout/pList2"/>
    <dgm:cxn modelId="{AA7BD5C9-1A0B-49A2-B1DB-78444C4D7B88}" type="presParOf" srcId="{326F1A96-4D8A-4562-B5FB-AD61333EF684}" destId="{5161D7E2-3293-4589-A3C7-A36240062122}" srcOrd="2" destOrd="0" presId="urn:microsoft.com/office/officeart/2005/8/layout/pList2"/>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833EC9-E31C-4925-AF8A-F8531B3D55CE}">
      <dsp:nvSpPr>
        <dsp:cNvPr id="0" name=""/>
        <dsp:cNvSpPr/>
      </dsp:nvSpPr>
      <dsp:spPr>
        <a:xfrm>
          <a:off x="0" y="0"/>
          <a:ext cx="10245211" cy="918905"/>
        </a:xfrm>
        <a:prstGeom prst="roundRect">
          <a:avLst>
            <a:gd name="adj" fmla="val 10000"/>
          </a:avLst>
        </a:prstGeom>
        <a:no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7B9693B2-F001-4969-ADB0-4E4C1492D4DB}">
      <dsp:nvSpPr>
        <dsp:cNvPr id="0" name=""/>
        <dsp:cNvSpPr/>
      </dsp:nvSpPr>
      <dsp:spPr>
        <a:xfrm>
          <a:off x="562295" y="63988"/>
          <a:ext cx="1278911" cy="790927"/>
        </a:xfrm>
        <a:prstGeom prst="roundRect">
          <a:avLst>
            <a:gd name="adj" fmla="val 10000"/>
          </a:avLst>
        </a:prstGeom>
        <a:blipFill rotWithShape="1">
          <a:blip xmlns:r="http://schemas.openxmlformats.org/officeDocument/2006/relationships" r:embed="rId1"/>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9BF85C1D-A713-4B59-A402-D507D432084E}">
      <dsp:nvSpPr>
        <dsp:cNvPr id="0" name=""/>
        <dsp:cNvSpPr/>
      </dsp:nvSpPr>
      <dsp:spPr>
        <a:xfrm rot="10800000">
          <a:off x="310648" y="918905"/>
          <a:ext cx="1782206" cy="1123106"/>
        </a:xfrm>
        <a:prstGeom prst="rect">
          <a:avLst/>
        </a:prstGeom>
        <a:solidFill>
          <a:srgbClr val="4472C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lang="en-US" sz="1400" b="1" kern="1200" dirty="0">
              <a:latin typeface="Arial" panose="020B0604020202020204" pitchFamily="34" charset="0"/>
              <a:cs typeface="Arial" panose="020B0604020202020204" pitchFamily="34" charset="0"/>
            </a:rPr>
            <a:t>Urgent Community Response</a:t>
          </a:r>
        </a:p>
      </dsp:txBody>
      <dsp:txXfrm rot="10800000">
        <a:off x="310648" y="918905"/>
        <a:ext cx="1782206" cy="1123106"/>
      </dsp:txXfrm>
    </dsp:sp>
    <dsp:sp modelId="{53DEA57A-8978-41C3-B093-4020E54AA96D}">
      <dsp:nvSpPr>
        <dsp:cNvPr id="0" name=""/>
        <dsp:cNvSpPr/>
      </dsp:nvSpPr>
      <dsp:spPr>
        <a:xfrm>
          <a:off x="2522722" y="63988"/>
          <a:ext cx="1278911" cy="790927"/>
        </a:xfrm>
        <a:prstGeom prst="roundRect">
          <a:avLst>
            <a:gd name="adj" fmla="val 10000"/>
          </a:avLst>
        </a:prstGeom>
        <a:blipFill rotWithShape="1">
          <a:blip xmlns:r="http://schemas.openxmlformats.org/officeDocument/2006/relationships" r:embed="rId2"/>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90800828-1BFF-4C53-B7F1-E4E1FE6DA17A}">
      <dsp:nvSpPr>
        <dsp:cNvPr id="0" name=""/>
        <dsp:cNvSpPr/>
      </dsp:nvSpPr>
      <dsp:spPr>
        <a:xfrm rot="10800000">
          <a:off x="2271075" y="918905"/>
          <a:ext cx="1782206" cy="1123106"/>
        </a:xfrm>
        <a:prstGeom prst="rect">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lang="en-US" sz="1400" b="1" kern="1200" dirty="0">
              <a:latin typeface="Arial" panose="020B0604020202020204" pitchFamily="34" charset="0"/>
              <a:cs typeface="Arial" panose="020B0604020202020204" pitchFamily="34" charset="0"/>
            </a:rPr>
            <a:t>Neighbourhood Working</a:t>
          </a:r>
        </a:p>
      </dsp:txBody>
      <dsp:txXfrm rot="10800000">
        <a:off x="2271075" y="918905"/>
        <a:ext cx="1782206" cy="1123106"/>
      </dsp:txXfrm>
    </dsp:sp>
    <dsp:sp modelId="{FAE079CE-F2E2-441C-A137-ABEC408F2C27}">
      <dsp:nvSpPr>
        <dsp:cNvPr id="0" name=""/>
        <dsp:cNvSpPr/>
      </dsp:nvSpPr>
      <dsp:spPr>
        <a:xfrm>
          <a:off x="4483149" y="63988"/>
          <a:ext cx="1278911" cy="790927"/>
        </a:xfrm>
        <a:prstGeom prst="roundRect">
          <a:avLst>
            <a:gd name="adj" fmla="val 10000"/>
          </a:avLst>
        </a:prstGeom>
        <a:blipFill rotWithShape="1">
          <a:blip xmlns:r="http://schemas.openxmlformats.org/officeDocument/2006/relationships" r:embed="rId3"/>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3C6C0D9-D3E5-4527-8D57-925E76E0F359}">
      <dsp:nvSpPr>
        <dsp:cNvPr id="0" name=""/>
        <dsp:cNvSpPr/>
      </dsp:nvSpPr>
      <dsp:spPr>
        <a:xfrm rot="10800000">
          <a:off x="4231502" y="918905"/>
          <a:ext cx="1782206" cy="1123106"/>
        </a:xfrm>
        <a:prstGeom prst="rect">
          <a:avLst/>
        </a:prstGeom>
        <a:solidFill>
          <a:srgbClr val="FFC000"/>
        </a:solidFill>
        <a:ln w="38100" cap="flat" cmpd="sng" algn="ctr">
          <a:solidFill>
            <a:schemeClr val="accent5">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chemeClr val="tx1"/>
              </a:solidFill>
              <a:latin typeface="Arial" panose="020B0604020202020204" pitchFamily="34" charset="0"/>
              <a:cs typeface="Arial" panose="020B0604020202020204" pitchFamily="34" charset="0"/>
            </a:rPr>
            <a:t>Community Connectedness</a:t>
          </a:r>
        </a:p>
      </dsp:txBody>
      <dsp:txXfrm rot="10800000">
        <a:off x="4231502" y="918905"/>
        <a:ext cx="1782206" cy="1123106"/>
      </dsp:txXfrm>
    </dsp:sp>
    <dsp:sp modelId="{9DCBF541-F7D2-47C2-AD7D-8F7D7005C4B7}">
      <dsp:nvSpPr>
        <dsp:cNvPr id="0" name=""/>
        <dsp:cNvSpPr/>
      </dsp:nvSpPr>
      <dsp:spPr>
        <a:xfrm>
          <a:off x="6443576" y="63988"/>
          <a:ext cx="1278911" cy="790927"/>
        </a:xfrm>
        <a:prstGeom prst="roundRect">
          <a:avLst>
            <a:gd name="adj" fmla="val 10000"/>
          </a:avLst>
        </a:prstGeom>
        <a:blipFill rotWithShape="1">
          <a:blip xmlns:r="http://schemas.openxmlformats.org/officeDocument/2006/relationships" r:embed="rId4"/>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0AB609A-C258-4B77-9D6C-EC625368B8B8}">
      <dsp:nvSpPr>
        <dsp:cNvPr id="0" name=""/>
        <dsp:cNvSpPr/>
      </dsp:nvSpPr>
      <dsp:spPr>
        <a:xfrm rot="10800000">
          <a:off x="6191929" y="918905"/>
          <a:ext cx="1782206" cy="1123106"/>
        </a:xfrm>
        <a:prstGeom prst="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lang="en-US" sz="1400" b="1" kern="1200" dirty="0">
              <a:latin typeface="Arial" panose="020B0604020202020204" pitchFamily="34" charset="0"/>
              <a:cs typeface="Arial" panose="020B0604020202020204" pitchFamily="34" charset="0"/>
            </a:rPr>
            <a:t>Mental Health, Learning Disabilities and Autism</a:t>
          </a:r>
        </a:p>
      </dsp:txBody>
      <dsp:txXfrm rot="10800000">
        <a:off x="6191929" y="918905"/>
        <a:ext cx="1782206" cy="1123106"/>
      </dsp:txXfrm>
    </dsp:sp>
    <dsp:sp modelId="{5161D7E2-3293-4589-A3C7-A36240062122}">
      <dsp:nvSpPr>
        <dsp:cNvPr id="0" name=""/>
        <dsp:cNvSpPr/>
      </dsp:nvSpPr>
      <dsp:spPr>
        <a:xfrm>
          <a:off x="8404004" y="63988"/>
          <a:ext cx="1278911" cy="790927"/>
        </a:xfrm>
        <a:prstGeom prst="roundRect">
          <a:avLst>
            <a:gd name="adj" fmla="val 10000"/>
          </a:avLst>
        </a:prstGeom>
        <a:blipFill rotWithShape="1">
          <a:blip xmlns:r="http://schemas.openxmlformats.org/officeDocument/2006/relationships" r:embed="rId5"/>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9A150DF-4E76-4FE4-98AE-CCF21749D21E}">
      <dsp:nvSpPr>
        <dsp:cNvPr id="0" name=""/>
        <dsp:cNvSpPr/>
      </dsp:nvSpPr>
      <dsp:spPr>
        <a:xfrm rot="10800000">
          <a:off x="8159877" y="918905"/>
          <a:ext cx="1782206" cy="1123106"/>
        </a:xfrm>
        <a:prstGeom prst="rect">
          <a:avLst/>
        </a:prstGeom>
        <a:solidFill>
          <a:schemeClr val="accent3">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lang="en-US" sz="1400" b="1" kern="1200" dirty="0">
              <a:latin typeface="Arial" panose="020B0604020202020204" pitchFamily="34" charset="0"/>
              <a:cs typeface="Arial" panose="020B0604020202020204" pitchFamily="34" charset="0"/>
            </a:rPr>
            <a:t>Children and Young People </a:t>
          </a:r>
        </a:p>
      </dsp:txBody>
      <dsp:txXfrm rot="10800000">
        <a:off x="8159877" y="918905"/>
        <a:ext cx="1782206" cy="1123106"/>
      </dsp:txXfrm>
    </dsp:sp>
  </dsp:spTree>
</dsp:drawing>
</file>

<file path=ppt/diagrams/layout1.xml><?xml version="1.0" encoding="utf-8"?>
<dgm:layoutDef xmlns:dgm="http://schemas.openxmlformats.org/drawingml/2006/diagram" xmlns:a="http://schemas.openxmlformats.org/drawingml/2006/main" uniqueId="urn:microsoft.com/office/officeart/2005/8/layout/pList2">
  <dgm:title val=""/>
  <dgm:desc val=""/>
  <dgm:catLst>
    <dgm:cat type="list" pri="11000"/>
    <dgm:cat type="picture" pri="24000"/>
    <dgm:cat type="pictureconvert" pri="2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148F26-4766-4E51-82C6-694015D84BCF}" type="datetimeFigureOut">
              <a:rPr lang="en-GB" smtClean="0"/>
              <a:t>16/12/2020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30FB6B-C87E-4F2A-9121-3BC50EF19888}" type="slidenum">
              <a:rPr lang="en-GB" smtClean="0"/>
              <a:t>‹#›</a:t>
            </a:fld>
            <a:endParaRPr lang="en-GB"/>
          </a:p>
        </p:txBody>
      </p:sp>
    </p:spTree>
    <p:extLst>
      <p:ext uri="{BB962C8B-B14F-4D97-AF65-F5344CB8AC3E}">
        <p14:creationId xmlns:p14="http://schemas.microsoft.com/office/powerpoint/2010/main" val="29510766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1853A46-67B2-47C2-B8B6-D650200C6247}" type="slidenum">
              <a:rPr lang="en-GB" smtClean="0"/>
              <a:t>2</a:t>
            </a:fld>
            <a:endParaRPr lang="en-GB"/>
          </a:p>
        </p:txBody>
      </p:sp>
    </p:spTree>
    <p:extLst>
      <p:ext uri="{BB962C8B-B14F-4D97-AF65-F5344CB8AC3E}">
        <p14:creationId xmlns:p14="http://schemas.microsoft.com/office/powerpoint/2010/main" val="24608142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5CC6483A-6236-4052-9C24-54A6BE6B47E8}" type="datetimeFigureOut">
              <a:rPr lang="en-GB" smtClean="0"/>
              <a:t>16/12/2020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ADB7C2-0140-418D-A2A3-1F79D10A2815}" type="slidenum">
              <a:rPr lang="en-GB" smtClean="0"/>
              <a:t>‹#›</a:t>
            </a:fld>
            <a:endParaRPr lang="en-GB"/>
          </a:p>
        </p:txBody>
      </p:sp>
    </p:spTree>
    <p:extLst>
      <p:ext uri="{BB962C8B-B14F-4D97-AF65-F5344CB8AC3E}">
        <p14:creationId xmlns:p14="http://schemas.microsoft.com/office/powerpoint/2010/main" val="837845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CC6483A-6236-4052-9C24-54A6BE6B47E8}" type="datetimeFigureOut">
              <a:rPr lang="en-GB" smtClean="0"/>
              <a:t>16/12/2020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ADB7C2-0140-418D-A2A3-1F79D10A2815}" type="slidenum">
              <a:rPr lang="en-GB" smtClean="0"/>
              <a:t>‹#›</a:t>
            </a:fld>
            <a:endParaRPr lang="en-GB"/>
          </a:p>
        </p:txBody>
      </p:sp>
    </p:spTree>
    <p:extLst>
      <p:ext uri="{BB962C8B-B14F-4D97-AF65-F5344CB8AC3E}">
        <p14:creationId xmlns:p14="http://schemas.microsoft.com/office/powerpoint/2010/main" val="238818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CC6483A-6236-4052-9C24-54A6BE6B47E8}" type="datetimeFigureOut">
              <a:rPr lang="en-GB" smtClean="0"/>
              <a:t>16/12/2020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ADB7C2-0140-418D-A2A3-1F79D10A2815}" type="slidenum">
              <a:rPr lang="en-GB" smtClean="0"/>
              <a:t>‹#›</a:t>
            </a:fld>
            <a:endParaRPr lang="en-GB"/>
          </a:p>
        </p:txBody>
      </p:sp>
    </p:spTree>
    <p:extLst>
      <p:ext uri="{BB962C8B-B14F-4D97-AF65-F5344CB8AC3E}">
        <p14:creationId xmlns:p14="http://schemas.microsoft.com/office/powerpoint/2010/main" val="3099592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CC6483A-6236-4052-9C24-54A6BE6B47E8}" type="datetimeFigureOut">
              <a:rPr lang="en-GB" smtClean="0"/>
              <a:t>16/12/2020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ADB7C2-0140-418D-A2A3-1F79D10A2815}" type="slidenum">
              <a:rPr lang="en-GB" smtClean="0"/>
              <a:t>‹#›</a:t>
            </a:fld>
            <a:endParaRPr lang="en-GB"/>
          </a:p>
        </p:txBody>
      </p:sp>
    </p:spTree>
    <p:extLst>
      <p:ext uri="{BB962C8B-B14F-4D97-AF65-F5344CB8AC3E}">
        <p14:creationId xmlns:p14="http://schemas.microsoft.com/office/powerpoint/2010/main" val="782562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CC6483A-6236-4052-9C24-54A6BE6B47E8}" type="datetimeFigureOut">
              <a:rPr lang="en-GB" smtClean="0"/>
              <a:t>16/12/2020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ADB7C2-0140-418D-A2A3-1F79D10A2815}" type="slidenum">
              <a:rPr lang="en-GB" smtClean="0"/>
              <a:t>‹#›</a:t>
            </a:fld>
            <a:endParaRPr lang="en-GB"/>
          </a:p>
        </p:txBody>
      </p:sp>
    </p:spTree>
    <p:extLst>
      <p:ext uri="{BB962C8B-B14F-4D97-AF65-F5344CB8AC3E}">
        <p14:creationId xmlns:p14="http://schemas.microsoft.com/office/powerpoint/2010/main" val="3269748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5CC6483A-6236-4052-9C24-54A6BE6B47E8}" type="datetimeFigureOut">
              <a:rPr lang="en-GB" smtClean="0"/>
              <a:t>16/12/2020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3ADB7C2-0140-418D-A2A3-1F79D10A2815}" type="slidenum">
              <a:rPr lang="en-GB" smtClean="0"/>
              <a:t>‹#›</a:t>
            </a:fld>
            <a:endParaRPr lang="en-GB"/>
          </a:p>
        </p:txBody>
      </p:sp>
    </p:spTree>
    <p:extLst>
      <p:ext uri="{BB962C8B-B14F-4D97-AF65-F5344CB8AC3E}">
        <p14:creationId xmlns:p14="http://schemas.microsoft.com/office/powerpoint/2010/main" val="39070699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CC6483A-6236-4052-9C24-54A6BE6B47E8}" type="datetimeFigureOut">
              <a:rPr lang="en-GB" smtClean="0"/>
              <a:t>16/12/2020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3ADB7C2-0140-418D-A2A3-1F79D10A2815}" type="slidenum">
              <a:rPr lang="en-GB" smtClean="0"/>
              <a:t>‹#›</a:t>
            </a:fld>
            <a:endParaRPr lang="en-GB"/>
          </a:p>
        </p:txBody>
      </p:sp>
    </p:spTree>
    <p:extLst>
      <p:ext uri="{BB962C8B-B14F-4D97-AF65-F5344CB8AC3E}">
        <p14:creationId xmlns:p14="http://schemas.microsoft.com/office/powerpoint/2010/main" val="3665518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5CC6483A-6236-4052-9C24-54A6BE6B47E8}" type="datetimeFigureOut">
              <a:rPr lang="en-GB" smtClean="0"/>
              <a:t>16/12/2020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3ADB7C2-0140-418D-A2A3-1F79D10A2815}" type="slidenum">
              <a:rPr lang="en-GB" smtClean="0"/>
              <a:t>‹#›</a:t>
            </a:fld>
            <a:endParaRPr lang="en-GB"/>
          </a:p>
        </p:txBody>
      </p:sp>
    </p:spTree>
    <p:extLst>
      <p:ext uri="{BB962C8B-B14F-4D97-AF65-F5344CB8AC3E}">
        <p14:creationId xmlns:p14="http://schemas.microsoft.com/office/powerpoint/2010/main" val="832577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C6483A-6236-4052-9C24-54A6BE6B47E8}" type="datetimeFigureOut">
              <a:rPr lang="en-GB" smtClean="0"/>
              <a:t>16/12/2020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3ADB7C2-0140-418D-A2A3-1F79D10A2815}" type="slidenum">
              <a:rPr lang="en-GB" smtClean="0"/>
              <a:t>‹#›</a:t>
            </a:fld>
            <a:endParaRPr lang="en-GB"/>
          </a:p>
        </p:txBody>
      </p:sp>
    </p:spTree>
    <p:extLst>
      <p:ext uri="{BB962C8B-B14F-4D97-AF65-F5344CB8AC3E}">
        <p14:creationId xmlns:p14="http://schemas.microsoft.com/office/powerpoint/2010/main" val="1754759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CC6483A-6236-4052-9C24-54A6BE6B47E8}" type="datetimeFigureOut">
              <a:rPr lang="en-GB" smtClean="0"/>
              <a:t>16/12/2020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3ADB7C2-0140-418D-A2A3-1F79D10A2815}" type="slidenum">
              <a:rPr lang="en-GB" smtClean="0"/>
              <a:t>‹#›</a:t>
            </a:fld>
            <a:endParaRPr lang="en-GB"/>
          </a:p>
        </p:txBody>
      </p:sp>
    </p:spTree>
    <p:extLst>
      <p:ext uri="{BB962C8B-B14F-4D97-AF65-F5344CB8AC3E}">
        <p14:creationId xmlns:p14="http://schemas.microsoft.com/office/powerpoint/2010/main" val="2189016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CC6483A-6236-4052-9C24-54A6BE6B47E8}" type="datetimeFigureOut">
              <a:rPr lang="en-GB" smtClean="0"/>
              <a:t>16/12/2020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3ADB7C2-0140-418D-A2A3-1F79D10A2815}" type="slidenum">
              <a:rPr lang="en-GB" smtClean="0"/>
              <a:t>‹#›</a:t>
            </a:fld>
            <a:endParaRPr lang="en-GB"/>
          </a:p>
        </p:txBody>
      </p:sp>
    </p:spTree>
    <p:extLst>
      <p:ext uri="{BB962C8B-B14F-4D97-AF65-F5344CB8AC3E}">
        <p14:creationId xmlns:p14="http://schemas.microsoft.com/office/powerpoint/2010/main" val="1701610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C6483A-6236-4052-9C24-54A6BE6B47E8}" type="datetimeFigureOut">
              <a:rPr lang="en-GB" smtClean="0"/>
              <a:t>16/12/2020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ADB7C2-0140-418D-A2A3-1F79D10A2815}" type="slidenum">
              <a:rPr lang="en-GB" smtClean="0"/>
              <a:t>‹#›</a:t>
            </a:fld>
            <a:endParaRPr lang="en-GB"/>
          </a:p>
        </p:txBody>
      </p:sp>
    </p:spTree>
    <p:extLst>
      <p:ext uri="{BB962C8B-B14F-4D97-AF65-F5344CB8AC3E}">
        <p14:creationId xmlns:p14="http://schemas.microsoft.com/office/powerpoint/2010/main" val="40241194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184" y="236947"/>
            <a:ext cx="5481946" cy="803527"/>
          </a:xfrm>
        </p:spPr>
        <p:txBody>
          <a:bodyPr>
            <a:noAutofit/>
          </a:bodyPr>
          <a:lstStyle/>
          <a:p>
            <a:r>
              <a:rPr lang="en-GB" sz="2800" b="1" dirty="0">
                <a:solidFill>
                  <a:schemeClr val="accent5">
                    <a:lumMod val="75000"/>
                  </a:schemeClr>
                </a:solidFill>
                <a:latin typeface="Century Gothic" panose="020B0502020202020204" pitchFamily="34" charset="0"/>
              </a:rPr>
              <a:t>Social Care Neighbourhoods</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219465730"/>
              </p:ext>
            </p:extLst>
          </p:nvPr>
        </p:nvGraphicFramePr>
        <p:xfrm>
          <a:off x="7849757" y="342901"/>
          <a:ext cx="3997194" cy="6206042"/>
        </p:xfrm>
        <a:graphic>
          <a:graphicData uri="http://schemas.openxmlformats.org/drawingml/2006/table">
            <a:tbl>
              <a:tblPr/>
              <a:tblGrid>
                <a:gridCol w="1998597">
                  <a:extLst>
                    <a:ext uri="{9D8B030D-6E8A-4147-A177-3AD203B41FA5}">
                      <a16:colId xmlns:a16="http://schemas.microsoft.com/office/drawing/2014/main" val="3294602017"/>
                    </a:ext>
                  </a:extLst>
                </a:gridCol>
                <a:gridCol w="1998597">
                  <a:extLst>
                    <a:ext uri="{9D8B030D-6E8A-4147-A177-3AD203B41FA5}">
                      <a16:colId xmlns:a16="http://schemas.microsoft.com/office/drawing/2014/main" val="3900011111"/>
                    </a:ext>
                  </a:extLst>
                </a:gridCol>
              </a:tblGrid>
              <a:tr h="619676">
                <a:tc>
                  <a:txBody>
                    <a:bodyPr/>
                    <a:lstStyle/>
                    <a:p>
                      <a:pPr algn="l" rtl="0" fontAlgn="base"/>
                      <a:r>
                        <a:rPr lang="en-GB" sz="1600" b="1" i="0" dirty="0">
                          <a:ln>
                            <a:noFill/>
                          </a:ln>
                          <a:solidFill>
                            <a:schemeClr val="accent5">
                              <a:lumMod val="75000"/>
                            </a:schemeClr>
                          </a:solidFill>
                          <a:effectLst/>
                          <a:latin typeface="Century Gothic" panose="020B0502020202020204" pitchFamily="34" charset="0"/>
                        </a:rPr>
                        <a:t>Neighbourhood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l" rtl="0" fontAlgn="base"/>
                      <a:r>
                        <a:rPr lang="en-GB" sz="1600" b="1" i="0" dirty="0">
                          <a:ln>
                            <a:noFill/>
                          </a:ln>
                          <a:solidFill>
                            <a:schemeClr val="accent5">
                              <a:lumMod val="75000"/>
                            </a:schemeClr>
                          </a:solidFill>
                          <a:effectLst/>
                          <a:latin typeface="Century Gothic" panose="020B0502020202020204" pitchFamily="34" charset="0"/>
                        </a:rPr>
                        <a:t>Wards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2065953064"/>
                  </a:ext>
                </a:extLst>
              </a:tr>
              <a:tr h="851649">
                <a:tc>
                  <a:txBody>
                    <a:bodyPr/>
                    <a:lstStyle/>
                    <a:p>
                      <a:pPr algn="l" rtl="0" fontAlgn="base"/>
                      <a:r>
                        <a:rPr lang="en-GB" sz="1600" b="0" i="0" dirty="0">
                          <a:ln>
                            <a:noFill/>
                          </a:ln>
                          <a:solidFill>
                            <a:schemeClr val="accent5">
                              <a:lumMod val="75000"/>
                            </a:schemeClr>
                          </a:solidFill>
                          <a:effectLst/>
                          <a:latin typeface="Century Gothic" panose="020B0502020202020204" pitchFamily="34" charset="0"/>
                        </a:rPr>
                        <a:t>South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rtl="0" fontAlgn="base"/>
                      <a:r>
                        <a:rPr lang="en-GB" sz="1600" b="0" i="0">
                          <a:ln>
                            <a:noFill/>
                          </a:ln>
                          <a:solidFill>
                            <a:schemeClr val="accent5">
                              <a:lumMod val="75000"/>
                            </a:schemeClr>
                          </a:solidFill>
                          <a:effectLst/>
                          <a:latin typeface="Century Gothic" panose="020B0502020202020204" pitchFamily="34" charset="0"/>
                        </a:rPr>
                        <a:t>Holborn, Kings Cross, Bloomsbury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2446050627"/>
                  </a:ext>
                </a:extLst>
              </a:tr>
              <a:tr h="1348422">
                <a:tc>
                  <a:txBody>
                    <a:bodyPr/>
                    <a:lstStyle/>
                    <a:p>
                      <a:pPr algn="l" rtl="0" fontAlgn="base"/>
                      <a:r>
                        <a:rPr lang="en-GB" sz="1600" b="0" i="0" dirty="0">
                          <a:ln>
                            <a:noFill/>
                          </a:ln>
                          <a:solidFill>
                            <a:schemeClr val="accent5">
                              <a:lumMod val="75000"/>
                            </a:schemeClr>
                          </a:solidFill>
                          <a:effectLst/>
                          <a:latin typeface="Century Gothic" panose="020B0502020202020204" pitchFamily="34" charset="0"/>
                        </a:rPr>
                        <a:t>Central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rtl="0" fontAlgn="base"/>
                      <a:r>
                        <a:rPr lang="en-GB" sz="1600" b="0" i="0">
                          <a:ln>
                            <a:noFill/>
                          </a:ln>
                          <a:solidFill>
                            <a:schemeClr val="accent5">
                              <a:lumMod val="75000"/>
                            </a:schemeClr>
                          </a:solidFill>
                          <a:effectLst/>
                          <a:latin typeface="Century Gothic" panose="020B0502020202020204" pitchFamily="34" charset="0"/>
                        </a:rPr>
                        <a:t>Regents Park, St Pancras &amp; Somerstown, Camden Town &amp; Primrose Hill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4279496426"/>
                  </a:ext>
                </a:extLst>
              </a:tr>
              <a:tr h="851649">
                <a:tc>
                  <a:txBody>
                    <a:bodyPr/>
                    <a:lstStyle/>
                    <a:p>
                      <a:pPr algn="l" rtl="0" fontAlgn="base"/>
                      <a:r>
                        <a:rPr lang="en-GB" sz="1600" b="0" i="0" dirty="0">
                          <a:ln>
                            <a:noFill/>
                          </a:ln>
                          <a:solidFill>
                            <a:schemeClr val="accent5">
                              <a:lumMod val="75000"/>
                            </a:schemeClr>
                          </a:solidFill>
                          <a:effectLst/>
                          <a:latin typeface="Century Gothic" panose="020B0502020202020204" pitchFamily="34" charset="0"/>
                        </a:rPr>
                        <a:t>North East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rtl="0" fontAlgn="base"/>
                      <a:r>
                        <a:rPr lang="en-GB" sz="1600" b="0" i="0" dirty="0" err="1">
                          <a:ln>
                            <a:noFill/>
                          </a:ln>
                          <a:solidFill>
                            <a:schemeClr val="accent5">
                              <a:lumMod val="75000"/>
                            </a:schemeClr>
                          </a:solidFill>
                          <a:effectLst/>
                          <a:latin typeface="Century Gothic" panose="020B0502020202020204" pitchFamily="34" charset="0"/>
                        </a:rPr>
                        <a:t>Cantelowes</a:t>
                      </a:r>
                      <a:r>
                        <a:rPr lang="en-GB" sz="1600" b="0" i="0" dirty="0">
                          <a:ln>
                            <a:noFill/>
                          </a:ln>
                          <a:solidFill>
                            <a:schemeClr val="accent5">
                              <a:lumMod val="75000"/>
                            </a:schemeClr>
                          </a:solidFill>
                          <a:effectLst/>
                          <a:latin typeface="Century Gothic" panose="020B0502020202020204" pitchFamily="34" charset="0"/>
                        </a:rPr>
                        <a:t>, Kentish Town, Highgate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2360017061"/>
                  </a:ext>
                </a:extLst>
              </a:tr>
              <a:tr h="1348422">
                <a:tc>
                  <a:txBody>
                    <a:bodyPr/>
                    <a:lstStyle/>
                    <a:p>
                      <a:pPr algn="l" rtl="0" fontAlgn="base"/>
                      <a:r>
                        <a:rPr lang="en-GB" sz="1600" b="0" i="0" dirty="0">
                          <a:ln>
                            <a:noFill/>
                          </a:ln>
                          <a:solidFill>
                            <a:schemeClr val="accent5">
                              <a:lumMod val="75000"/>
                            </a:schemeClr>
                          </a:solidFill>
                          <a:effectLst/>
                          <a:latin typeface="Century Gothic" panose="020B0502020202020204" pitchFamily="34" charset="0"/>
                        </a:rPr>
                        <a:t>North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rtl="0" fontAlgn="base"/>
                      <a:r>
                        <a:rPr lang="en-GB" sz="1600" b="0" i="0" dirty="0">
                          <a:ln>
                            <a:noFill/>
                          </a:ln>
                          <a:solidFill>
                            <a:schemeClr val="accent5">
                              <a:lumMod val="75000"/>
                            </a:schemeClr>
                          </a:solidFill>
                          <a:effectLst/>
                          <a:latin typeface="Century Gothic" panose="020B0502020202020204" pitchFamily="34" charset="0"/>
                        </a:rPr>
                        <a:t>Belsize, </a:t>
                      </a:r>
                      <a:r>
                        <a:rPr lang="en-GB" sz="1600" b="0" i="0" dirty="0" err="1">
                          <a:ln>
                            <a:noFill/>
                          </a:ln>
                          <a:solidFill>
                            <a:schemeClr val="accent5">
                              <a:lumMod val="75000"/>
                            </a:schemeClr>
                          </a:solidFill>
                          <a:effectLst/>
                          <a:latin typeface="Century Gothic" panose="020B0502020202020204" pitchFamily="34" charset="0"/>
                        </a:rPr>
                        <a:t>Frognal</a:t>
                      </a:r>
                      <a:r>
                        <a:rPr lang="en-GB" sz="1600" b="0" i="0" dirty="0">
                          <a:ln>
                            <a:noFill/>
                          </a:ln>
                          <a:solidFill>
                            <a:schemeClr val="accent5">
                              <a:lumMod val="75000"/>
                            </a:schemeClr>
                          </a:solidFill>
                          <a:effectLst/>
                          <a:latin typeface="Century Gothic" panose="020B0502020202020204" pitchFamily="34" charset="0"/>
                        </a:rPr>
                        <a:t> and </a:t>
                      </a:r>
                      <a:r>
                        <a:rPr lang="en-GB" sz="1600" b="0" i="0" dirty="0" err="1">
                          <a:ln>
                            <a:noFill/>
                          </a:ln>
                          <a:solidFill>
                            <a:schemeClr val="accent5">
                              <a:lumMod val="75000"/>
                            </a:schemeClr>
                          </a:solidFill>
                          <a:effectLst/>
                          <a:latin typeface="Century Gothic" panose="020B0502020202020204" pitchFamily="34" charset="0"/>
                        </a:rPr>
                        <a:t>Fitzjohns</a:t>
                      </a:r>
                      <a:r>
                        <a:rPr lang="en-GB" sz="1600" b="0" i="0" dirty="0">
                          <a:ln>
                            <a:noFill/>
                          </a:ln>
                          <a:solidFill>
                            <a:schemeClr val="accent5">
                              <a:lumMod val="75000"/>
                            </a:schemeClr>
                          </a:solidFill>
                          <a:effectLst/>
                          <a:latin typeface="Century Gothic" panose="020B0502020202020204" pitchFamily="34" charset="0"/>
                        </a:rPr>
                        <a:t>, Gospel Oak, Hampstead Town, Haverstock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703579931"/>
                  </a:ext>
                </a:extLst>
              </a:tr>
              <a:tr h="1186224">
                <a:tc>
                  <a:txBody>
                    <a:bodyPr/>
                    <a:lstStyle/>
                    <a:p>
                      <a:pPr algn="l" rtl="0" fontAlgn="base"/>
                      <a:r>
                        <a:rPr lang="en-GB" sz="1600" b="0" i="0">
                          <a:ln>
                            <a:noFill/>
                          </a:ln>
                          <a:solidFill>
                            <a:schemeClr val="accent5">
                              <a:lumMod val="75000"/>
                            </a:schemeClr>
                          </a:solidFill>
                          <a:effectLst/>
                          <a:latin typeface="Century Gothic" panose="020B0502020202020204" pitchFamily="34" charset="0"/>
                        </a:rPr>
                        <a:t>West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rtl="0" fontAlgn="base"/>
                      <a:r>
                        <a:rPr lang="en-GB" sz="1600" b="0" i="0" dirty="0">
                          <a:ln>
                            <a:noFill/>
                          </a:ln>
                          <a:solidFill>
                            <a:schemeClr val="accent5">
                              <a:lumMod val="75000"/>
                            </a:schemeClr>
                          </a:solidFill>
                          <a:effectLst/>
                          <a:latin typeface="Century Gothic" panose="020B0502020202020204" pitchFamily="34" charset="0"/>
                        </a:rPr>
                        <a:t>Fortune Green, Kilburn, West Hampstead, Swiss Cottage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273022896"/>
                  </a:ext>
                </a:extLst>
              </a:tr>
            </a:tbl>
          </a:graphicData>
        </a:graphic>
      </p:graphicFrame>
      <p:sp>
        <p:nvSpPr>
          <p:cNvPr id="9" name="TextBox 8"/>
          <p:cNvSpPr txBox="1"/>
          <p:nvPr/>
        </p:nvSpPr>
        <p:spPr>
          <a:xfrm>
            <a:off x="2532990" y="1407936"/>
            <a:ext cx="5040068" cy="2031325"/>
          </a:xfrm>
          <a:prstGeom prst="rect">
            <a:avLst/>
          </a:prstGeom>
          <a:noFill/>
        </p:spPr>
        <p:txBody>
          <a:bodyPr wrap="square" rtlCol="0">
            <a:spAutoFit/>
          </a:bodyPr>
          <a:lstStyle/>
          <a:p>
            <a:r>
              <a:rPr lang="en-GB" b="1" u="sng" dirty="0">
                <a:latin typeface="Century Gothic" panose="020B0502020202020204" pitchFamily="34" charset="0"/>
              </a:rPr>
              <a:t>2017 to 2020</a:t>
            </a:r>
          </a:p>
          <a:p>
            <a:pPr marL="285750" indent="-285750">
              <a:buFont typeface="Arial" panose="020B0604020202020204" pitchFamily="34" charset="0"/>
              <a:buChar char="•"/>
            </a:pPr>
            <a:r>
              <a:rPr lang="en-GB" dirty="0">
                <a:latin typeface="Century Gothic" panose="020B0502020202020204" pitchFamily="34" charset="0"/>
              </a:rPr>
              <a:t>Introduced “What Matters” strengths based working</a:t>
            </a:r>
          </a:p>
          <a:p>
            <a:pPr marL="285750" indent="-285750">
              <a:buFont typeface="Arial" panose="020B0604020202020204" pitchFamily="34" charset="0"/>
              <a:buChar char="•"/>
            </a:pPr>
            <a:r>
              <a:rPr lang="en-GB" dirty="0">
                <a:latin typeface="Century Gothic" panose="020B0502020202020204" pitchFamily="34" charset="0"/>
              </a:rPr>
              <a:t>Family group conferencing</a:t>
            </a:r>
          </a:p>
          <a:p>
            <a:pPr marL="285750" indent="-285750">
              <a:buFont typeface="Arial" panose="020B0604020202020204" pitchFamily="34" charset="0"/>
              <a:buChar char="•"/>
            </a:pPr>
            <a:r>
              <a:rPr lang="en-GB" dirty="0">
                <a:latin typeface="Century Gothic" panose="020B0502020202020204" pitchFamily="34" charset="0"/>
              </a:rPr>
              <a:t>Walk the mile (paused)</a:t>
            </a:r>
          </a:p>
          <a:p>
            <a:pPr marL="285750" indent="-285750">
              <a:buFont typeface="Arial" panose="020B0604020202020204" pitchFamily="34" charset="0"/>
              <a:buChar char="•"/>
            </a:pPr>
            <a:r>
              <a:rPr lang="en-GB" dirty="0">
                <a:latin typeface="Century Gothic" panose="020B0502020202020204" pitchFamily="34" charset="0"/>
              </a:rPr>
              <a:t>New contracts for homecare providers</a:t>
            </a:r>
          </a:p>
          <a:p>
            <a:pPr marL="285750" indent="-285750">
              <a:buFont typeface="Arial" panose="020B0604020202020204" pitchFamily="34" charset="0"/>
              <a:buChar char="•"/>
            </a:pPr>
            <a:r>
              <a:rPr lang="en-GB" dirty="0">
                <a:latin typeface="Century Gothic" panose="020B0502020202020204" pitchFamily="34" charset="0"/>
              </a:rPr>
              <a:t>Networking events</a:t>
            </a:r>
          </a:p>
        </p:txBody>
      </p:sp>
      <p:pic>
        <p:nvPicPr>
          <p:cNvPr id="3" name="Picture 2"/>
          <p:cNvPicPr>
            <a:picLocks noChangeAspect="1"/>
          </p:cNvPicPr>
          <p:nvPr/>
        </p:nvPicPr>
        <p:blipFill>
          <a:blip r:embed="rId2"/>
          <a:stretch>
            <a:fillRect/>
          </a:stretch>
        </p:blipFill>
        <p:spPr>
          <a:xfrm>
            <a:off x="334524" y="4480108"/>
            <a:ext cx="2119313" cy="1542047"/>
          </a:xfrm>
          <a:prstGeom prst="rect">
            <a:avLst/>
          </a:prstGeom>
        </p:spPr>
      </p:pic>
      <p:pic>
        <p:nvPicPr>
          <p:cNvPr id="7" name="Picture 6"/>
          <p:cNvPicPr>
            <a:picLocks noChangeAspect="1"/>
          </p:cNvPicPr>
          <p:nvPr/>
        </p:nvPicPr>
        <p:blipFill>
          <a:blip r:embed="rId3"/>
          <a:stretch>
            <a:fillRect/>
          </a:stretch>
        </p:blipFill>
        <p:spPr>
          <a:xfrm>
            <a:off x="646875" y="1428692"/>
            <a:ext cx="1609417" cy="2197105"/>
          </a:xfrm>
          <a:prstGeom prst="rect">
            <a:avLst/>
          </a:prstGeom>
        </p:spPr>
      </p:pic>
      <p:sp>
        <p:nvSpPr>
          <p:cNvPr id="10" name="TextBox 9"/>
          <p:cNvSpPr txBox="1"/>
          <p:nvPr/>
        </p:nvSpPr>
        <p:spPr>
          <a:xfrm>
            <a:off x="2631763" y="4360721"/>
            <a:ext cx="5040068" cy="1754326"/>
          </a:xfrm>
          <a:prstGeom prst="rect">
            <a:avLst/>
          </a:prstGeom>
          <a:noFill/>
        </p:spPr>
        <p:txBody>
          <a:bodyPr wrap="square" rtlCol="0">
            <a:spAutoFit/>
          </a:bodyPr>
          <a:lstStyle/>
          <a:p>
            <a:r>
              <a:rPr lang="en-GB" b="1" u="sng" dirty="0">
                <a:latin typeface="Century Gothic" panose="020B0502020202020204" pitchFamily="34" charset="0"/>
              </a:rPr>
              <a:t>2020</a:t>
            </a:r>
          </a:p>
          <a:p>
            <a:pPr marL="285750" indent="-285750">
              <a:buFont typeface="Arial" panose="020B0604020202020204" pitchFamily="34" charset="0"/>
              <a:buChar char="•"/>
            </a:pPr>
            <a:r>
              <a:rPr lang="en-GB" dirty="0">
                <a:latin typeface="Century Gothic" panose="020B0502020202020204" pitchFamily="34" charset="0"/>
              </a:rPr>
              <a:t>Continue </a:t>
            </a:r>
            <a:r>
              <a:rPr lang="en-GB">
                <a:latin typeface="Century Gothic" panose="020B0502020202020204" pitchFamily="34" charset="0"/>
              </a:rPr>
              <a:t>to embed What </a:t>
            </a:r>
            <a:r>
              <a:rPr lang="en-GB" dirty="0">
                <a:latin typeface="Century Gothic" panose="020B0502020202020204" pitchFamily="34" charset="0"/>
              </a:rPr>
              <a:t>Matters</a:t>
            </a:r>
          </a:p>
          <a:p>
            <a:pPr marL="285750" indent="-285750">
              <a:buFont typeface="Arial" panose="020B0604020202020204" pitchFamily="34" charset="0"/>
              <a:buChar char="•"/>
            </a:pPr>
            <a:r>
              <a:rPr lang="en-GB" dirty="0">
                <a:latin typeface="Century Gothic" panose="020B0502020202020204" pitchFamily="34" charset="0"/>
              </a:rPr>
              <a:t>Early help priority</a:t>
            </a:r>
          </a:p>
          <a:p>
            <a:pPr marL="285750" indent="-285750">
              <a:buFont typeface="Arial" panose="020B0604020202020204" pitchFamily="34" charset="0"/>
              <a:buChar char="•"/>
            </a:pPr>
            <a:r>
              <a:rPr lang="en-GB" dirty="0">
                <a:latin typeface="Century Gothic" panose="020B0502020202020204" pitchFamily="34" charset="0"/>
              </a:rPr>
              <a:t>Hospital discharge </a:t>
            </a:r>
          </a:p>
          <a:p>
            <a:pPr marL="285750" indent="-285750">
              <a:buFont typeface="Arial" panose="020B0604020202020204" pitchFamily="34" charset="0"/>
              <a:buChar char="•"/>
            </a:pPr>
            <a:r>
              <a:rPr lang="en-GB" dirty="0">
                <a:latin typeface="Century Gothic" panose="020B0502020202020204" pitchFamily="34" charset="0"/>
              </a:rPr>
              <a:t>Charlie </a:t>
            </a:r>
            <a:r>
              <a:rPr lang="en-GB" dirty="0" err="1">
                <a:latin typeface="Century Gothic" panose="020B0502020202020204" pitchFamily="34" charset="0"/>
              </a:rPr>
              <a:t>Ratchford</a:t>
            </a:r>
            <a:r>
              <a:rPr lang="en-GB" dirty="0">
                <a:latin typeface="Century Gothic" panose="020B0502020202020204" pitchFamily="34" charset="0"/>
              </a:rPr>
              <a:t> Extra Care</a:t>
            </a:r>
          </a:p>
          <a:p>
            <a:pPr marL="285750" indent="-285750">
              <a:buFont typeface="Arial" panose="020B0604020202020204" pitchFamily="34" charset="0"/>
              <a:buChar char="•"/>
            </a:pPr>
            <a:r>
              <a:rPr lang="en-GB" dirty="0">
                <a:latin typeface="Century Gothic" panose="020B0502020202020204" pitchFamily="34" charset="0"/>
              </a:rPr>
              <a:t>Yearly outcome survey</a:t>
            </a:r>
          </a:p>
        </p:txBody>
      </p:sp>
    </p:spTree>
    <p:extLst>
      <p:ext uri="{BB962C8B-B14F-4D97-AF65-F5344CB8AC3E}">
        <p14:creationId xmlns:p14="http://schemas.microsoft.com/office/powerpoint/2010/main" val="391592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3562" y="2995406"/>
            <a:ext cx="11535624" cy="1265283"/>
          </a:xfrm>
          <a:prstGeom prst="rect">
            <a:avLst/>
          </a:prstGeom>
          <a:solidFill>
            <a:schemeClr val="accent3">
              <a:lumMod val="40000"/>
              <a:lumOff val="60000"/>
            </a:schemeClr>
          </a:solidFill>
          <a:ln w="19050">
            <a:solidFill>
              <a:schemeClr val="tx1"/>
            </a:solidFill>
          </a:ln>
        </p:spPr>
        <p:txBody>
          <a:bodyPr wrap="square">
            <a:spAutoFit/>
          </a:bodyPr>
          <a:lstStyle/>
          <a:p>
            <a:pPr algn="ctr">
              <a:lnSpc>
                <a:spcPct val="107000"/>
              </a:lnSpc>
              <a:spcAft>
                <a:spcPts val="800"/>
              </a:spcAft>
            </a:pPr>
            <a:r>
              <a:rPr lang="en-GB" sz="1700" b="1" dirty="0">
                <a:solidFill>
                  <a:schemeClr val="accent5">
                    <a:lumMod val="75000"/>
                  </a:schemeClr>
                </a:solidFill>
                <a:latin typeface="Century Gothic" panose="020B0502020202020204" pitchFamily="34" charset="0"/>
                <a:ea typeface="Calibri" panose="020F0502020204030204" pitchFamily="34" charset="0"/>
                <a:cs typeface="Arial" panose="020B0604020202020204" pitchFamily="34" charset="0"/>
              </a:rPr>
              <a:t>We will make Camden the best place to grow, live and age w</a:t>
            </a:r>
            <a:r>
              <a:rPr lang="en-GB" sz="1600" b="1" dirty="0">
                <a:solidFill>
                  <a:schemeClr val="accent5">
                    <a:lumMod val="75000"/>
                  </a:schemeClr>
                </a:solidFill>
                <a:latin typeface="Century Gothic" panose="020B0502020202020204" pitchFamily="34" charset="0"/>
                <a:ea typeface="Calibri" panose="020F0502020204030204" pitchFamily="34" charset="0"/>
                <a:cs typeface="Arial" panose="020B0604020202020204" pitchFamily="34" charset="0"/>
              </a:rPr>
              <a:t>ell</a:t>
            </a:r>
            <a:endParaRPr lang="en-GB" sz="1600" dirty="0">
              <a:solidFill>
                <a:schemeClr val="accent5">
                  <a:lumMod val="75000"/>
                </a:schemeClr>
              </a:solidFill>
              <a:latin typeface="Century Gothic" panose="020B0502020202020204" pitchFamily="34" charset="0"/>
              <a:ea typeface="Calibri" panose="020F0502020204030204" pitchFamily="34" charset="0"/>
              <a:cs typeface="Arial" panose="020B0604020202020204" pitchFamily="34" charset="0"/>
            </a:endParaRPr>
          </a:p>
          <a:p>
            <a:pPr>
              <a:lnSpc>
                <a:spcPct val="107000"/>
              </a:lnSpc>
              <a:spcAft>
                <a:spcPts val="800"/>
              </a:spcAft>
            </a:pPr>
            <a:r>
              <a:rPr lang="en-GB" sz="1600" dirty="0">
                <a:latin typeface="Century Gothic" panose="020B0502020202020204" pitchFamily="34" charset="0"/>
                <a:ea typeface="Calibri" panose="020F0502020204030204" pitchFamily="34" charset="0"/>
                <a:cs typeface="Arial" panose="020B0604020202020204" pitchFamily="34" charset="0"/>
              </a:rPr>
              <a:t>To meet this vision, there are 5 focus areas to make Camden a place where all its patients and residents can thrive. These areas of work will tackle the main issues facing the Camden health and care system, including inconsistent care approaches, difficulty in navigation, and duplication of services and activities. The priority focus areas are:</a:t>
            </a:r>
          </a:p>
        </p:txBody>
      </p:sp>
      <p:sp>
        <p:nvSpPr>
          <p:cNvPr id="5" name="Title 1"/>
          <p:cNvSpPr txBox="1">
            <a:spLocks/>
          </p:cNvSpPr>
          <p:nvPr/>
        </p:nvSpPr>
        <p:spPr>
          <a:xfrm>
            <a:off x="343562" y="162091"/>
            <a:ext cx="11535624" cy="432904"/>
          </a:xfrm>
          <a:prstGeom prst="rect">
            <a:avLst/>
          </a:prstGeom>
        </p:spPr>
        <p:txBody>
          <a:bodyPr vert="horz" lIns="91440" tIns="45720" rIns="91440" bIns="45720" rtlCol="0" anchor="b">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2800" b="1" dirty="0">
                <a:solidFill>
                  <a:schemeClr val="accent5">
                    <a:lumMod val="75000"/>
                  </a:schemeClr>
                </a:solidFill>
                <a:latin typeface="Century Gothic" panose="020B0502020202020204" pitchFamily="34" charset="0"/>
                <a:cs typeface="Arial" panose="020B0604020202020204" pitchFamily="34" charset="0"/>
              </a:rPr>
              <a:t>Integrated working</a:t>
            </a:r>
          </a:p>
        </p:txBody>
      </p:sp>
      <p:graphicFrame>
        <p:nvGraphicFramePr>
          <p:cNvPr id="2" name="Diagram 1"/>
          <p:cNvGraphicFramePr/>
          <p:nvPr>
            <p:extLst>
              <p:ext uri="{D42A27DB-BD31-4B8C-83A1-F6EECF244321}">
                <p14:modId xmlns:p14="http://schemas.microsoft.com/office/powerpoint/2010/main" val="3485375116"/>
              </p:ext>
            </p:extLst>
          </p:nvPr>
        </p:nvGraphicFramePr>
        <p:xfrm>
          <a:off x="709708" y="4329291"/>
          <a:ext cx="10245211" cy="20420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32" name="Group 31"/>
          <p:cNvGrpSpPr/>
          <p:nvPr/>
        </p:nvGrpSpPr>
        <p:grpSpPr>
          <a:xfrm>
            <a:off x="737421" y="723178"/>
            <a:ext cx="10245211" cy="715185"/>
            <a:chOff x="737421" y="770526"/>
            <a:chExt cx="10245211" cy="715185"/>
          </a:xfrm>
        </p:grpSpPr>
        <p:grpSp>
          <p:nvGrpSpPr>
            <p:cNvPr id="13" name="Group 12"/>
            <p:cNvGrpSpPr/>
            <p:nvPr/>
          </p:nvGrpSpPr>
          <p:grpSpPr>
            <a:xfrm>
              <a:off x="737421" y="770526"/>
              <a:ext cx="10245211" cy="715185"/>
              <a:chOff x="737420" y="958549"/>
              <a:chExt cx="10245211" cy="715185"/>
            </a:xfrm>
          </p:grpSpPr>
          <p:grpSp>
            <p:nvGrpSpPr>
              <p:cNvPr id="6" name="Group 5"/>
              <p:cNvGrpSpPr/>
              <p:nvPr/>
            </p:nvGrpSpPr>
            <p:grpSpPr>
              <a:xfrm>
                <a:off x="737420" y="990492"/>
                <a:ext cx="6405715" cy="683242"/>
                <a:chOff x="737420" y="990492"/>
                <a:chExt cx="6405715" cy="683242"/>
              </a:xfrm>
            </p:grpSpPr>
            <p:sp>
              <p:nvSpPr>
                <p:cNvPr id="10" name="TextBox 9"/>
                <p:cNvSpPr txBox="1"/>
                <p:nvPr/>
              </p:nvSpPr>
              <p:spPr>
                <a:xfrm>
                  <a:off x="737420" y="1027403"/>
                  <a:ext cx="2566219" cy="646331"/>
                </a:xfrm>
                <a:prstGeom prst="rect">
                  <a:avLst/>
                </a:prstGeom>
                <a:solidFill>
                  <a:schemeClr val="bg1">
                    <a:lumMod val="95000"/>
                  </a:schemeClr>
                </a:solidFill>
                <a:ln w="28575">
                  <a:solidFill>
                    <a:schemeClr val="tx1"/>
                  </a:solidFill>
                </a:ln>
              </p:spPr>
              <p:txBody>
                <a:bodyPr wrap="square" rtlCol="0" anchor="ctr">
                  <a:noAutofit/>
                </a:bodyPr>
                <a:lstStyle/>
                <a:p>
                  <a:pPr algn="ctr"/>
                  <a:r>
                    <a:rPr lang="en-GB" sz="1700" b="1" dirty="0">
                      <a:latin typeface="Century Gothic" panose="020B0502020202020204" pitchFamily="34" charset="0"/>
                    </a:rPr>
                    <a:t>Camden 2025</a:t>
                  </a:r>
                </a:p>
              </p:txBody>
            </p:sp>
            <p:sp>
              <p:nvSpPr>
                <p:cNvPr id="11" name="TextBox 10"/>
                <p:cNvSpPr txBox="1"/>
                <p:nvPr/>
              </p:nvSpPr>
              <p:spPr>
                <a:xfrm>
                  <a:off x="4576916" y="990492"/>
                  <a:ext cx="2566219" cy="646331"/>
                </a:xfrm>
                <a:prstGeom prst="rect">
                  <a:avLst/>
                </a:prstGeom>
                <a:solidFill>
                  <a:schemeClr val="bg1">
                    <a:lumMod val="95000"/>
                  </a:schemeClr>
                </a:solidFill>
                <a:ln w="28575">
                  <a:solidFill>
                    <a:schemeClr val="tx1"/>
                  </a:solidFill>
                </a:ln>
              </p:spPr>
              <p:txBody>
                <a:bodyPr wrap="square" rtlCol="0" anchor="ctr">
                  <a:noAutofit/>
                </a:bodyPr>
                <a:lstStyle/>
                <a:p>
                  <a:pPr algn="ctr"/>
                  <a:r>
                    <a:rPr lang="en-GB" sz="1500" b="1" dirty="0">
                      <a:latin typeface="Century Gothic" panose="020B0502020202020204" pitchFamily="34" charset="0"/>
                    </a:rPr>
                    <a:t>Supporting People, Connecting Communities</a:t>
                  </a:r>
                </a:p>
              </p:txBody>
            </p:sp>
          </p:grpSp>
          <p:sp>
            <p:nvSpPr>
              <p:cNvPr id="12" name="TextBox 11"/>
              <p:cNvSpPr txBox="1"/>
              <p:nvPr/>
            </p:nvSpPr>
            <p:spPr>
              <a:xfrm>
                <a:off x="8416412" y="958549"/>
                <a:ext cx="2566219" cy="646331"/>
              </a:xfrm>
              <a:prstGeom prst="rect">
                <a:avLst/>
              </a:prstGeom>
              <a:solidFill>
                <a:schemeClr val="bg1">
                  <a:lumMod val="95000"/>
                </a:schemeClr>
              </a:solidFill>
              <a:ln w="28575">
                <a:solidFill>
                  <a:schemeClr val="tx1"/>
                </a:solidFill>
              </a:ln>
            </p:spPr>
            <p:txBody>
              <a:bodyPr wrap="square" rtlCol="0" anchor="ctr">
                <a:noAutofit/>
              </a:bodyPr>
              <a:lstStyle/>
              <a:p>
                <a:pPr algn="ctr"/>
                <a:r>
                  <a:rPr lang="en-GB" sz="1700" b="1" dirty="0"/>
                  <a:t>NHS Long Term Plan</a:t>
                </a:r>
              </a:p>
            </p:txBody>
          </p:sp>
        </p:grpSp>
        <p:sp>
          <p:nvSpPr>
            <p:cNvPr id="22" name="Left-Right Arrow 21"/>
            <p:cNvSpPr/>
            <p:nvPr/>
          </p:nvSpPr>
          <p:spPr>
            <a:xfrm>
              <a:off x="3303637" y="918159"/>
              <a:ext cx="1273277" cy="392020"/>
            </a:xfrm>
            <a:prstGeom prst="leftRightArrow">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Left-Right Arrow 22"/>
            <p:cNvSpPr/>
            <p:nvPr/>
          </p:nvSpPr>
          <p:spPr>
            <a:xfrm>
              <a:off x="7143136" y="926644"/>
              <a:ext cx="1273277" cy="392020"/>
            </a:xfrm>
            <a:prstGeom prst="leftRightArrow">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5" name="TextBox 14"/>
          <p:cNvSpPr txBox="1"/>
          <p:nvPr/>
        </p:nvSpPr>
        <p:spPr>
          <a:xfrm>
            <a:off x="4549203" y="1870259"/>
            <a:ext cx="2566219" cy="646331"/>
          </a:xfrm>
          <a:prstGeom prst="rect">
            <a:avLst/>
          </a:prstGeom>
          <a:solidFill>
            <a:schemeClr val="accent3">
              <a:lumMod val="40000"/>
              <a:lumOff val="60000"/>
            </a:schemeClr>
          </a:solidFill>
          <a:ln w="38100">
            <a:solidFill>
              <a:schemeClr val="accent5">
                <a:lumMod val="75000"/>
              </a:schemeClr>
            </a:solidFill>
          </a:ln>
        </p:spPr>
        <p:txBody>
          <a:bodyPr wrap="square" rtlCol="0" anchor="ctr">
            <a:noAutofit/>
          </a:bodyPr>
          <a:lstStyle/>
          <a:p>
            <a:pPr algn="ctr"/>
            <a:r>
              <a:rPr lang="en-GB" sz="1700" b="1" dirty="0"/>
              <a:t>Integrated Care Partnership</a:t>
            </a:r>
          </a:p>
        </p:txBody>
      </p:sp>
      <p:sp>
        <p:nvSpPr>
          <p:cNvPr id="33" name="Down Arrow 32"/>
          <p:cNvSpPr/>
          <p:nvPr/>
        </p:nvSpPr>
        <p:spPr>
          <a:xfrm>
            <a:off x="5654812" y="2523739"/>
            <a:ext cx="355001" cy="448891"/>
          </a:xfrm>
          <a:prstGeom prst="downArrow">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Down Arrow 33"/>
          <p:cNvSpPr/>
          <p:nvPr/>
        </p:nvSpPr>
        <p:spPr>
          <a:xfrm>
            <a:off x="5654813" y="1416529"/>
            <a:ext cx="355001" cy="448891"/>
          </a:xfrm>
          <a:prstGeom prst="downArrow">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3057010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003e94be-f717-46dc-898a-63b0fcdbdbc9">
      <UserInfo>
        <DisplayName>Mcgregor,Jess</DisplayName>
        <AccountId>98</AccountId>
        <AccountType/>
      </UserInfo>
      <UserInfo>
        <DisplayName>Langford, Henry</DisplayName>
        <AccountId>46</AccountId>
        <AccountType/>
      </UserInfo>
      <UserInfo>
        <DisplayName>Spencer, Jamie</DisplayName>
        <AccountId>13</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3C80985FC49A9418AB2BB66DFD32E0C" ma:contentTypeVersion="12" ma:contentTypeDescription="Create a new document." ma:contentTypeScope="" ma:versionID="d479e2928426f01788d2496e7abfe679">
  <xsd:schema xmlns:xsd="http://www.w3.org/2001/XMLSchema" xmlns:xs="http://www.w3.org/2001/XMLSchema" xmlns:p="http://schemas.microsoft.com/office/2006/metadata/properties" xmlns:ns3="003e94be-f717-46dc-898a-63b0fcdbdbc9" xmlns:ns4="8c741c87-a0b8-4c6e-b907-805fd2ebf6b9" targetNamespace="http://schemas.microsoft.com/office/2006/metadata/properties" ma:root="true" ma:fieldsID="02a08e8cee68a410b72b4e46c58c4e83" ns3:_="" ns4:_="">
    <xsd:import namespace="003e94be-f717-46dc-898a-63b0fcdbdbc9"/>
    <xsd:import namespace="8c741c87-a0b8-4c6e-b907-805fd2ebf6b9"/>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DateTaken"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03e94be-f717-46dc-898a-63b0fcdbdbc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c741c87-a0b8-4c6e-b907-805fd2ebf6b9"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A69E848-E6FB-4BA6-ABF4-57570C24C8F3}">
  <ds:schemaRefs>
    <ds:schemaRef ds:uri="http://purl.org/dc/elements/1.1/"/>
    <ds:schemaRef ds:uri="http://purl.org/dc/dcmitype/"/>
    <ds:schemaRef ds:uri="http://www.w3.org/XML/1998/namespace"/>
    <ds:schemaRef ds:uri="http://schemas.microsoft.com/office/2006/metadata/properties"/>
    <ds:schemaRef ds:uri="http://schemas.microsoft.com/office/2006/documentManagement/types"/>
    <ds:schemaRef ds:uri="http://purl.org/dc/terms/"/>
    <ds:schemaRef ds:uri="8c741c87-a0b8-4c6e-b907-805fd2ebf6b9"/>
    <ds:schemaRef ds:uri="http://schemas.openxmlformats.org/package/2006/metadata/core-properties"/>
    <ds:schemaRef ds:uri="http://schemas.microsoft.com/office/infopath/2007/PartnerControls"/>
    <ds:schemaRef ds:uri="003e94be-f717-46dc-898a-63b0fcdbdbc9"/>
  </ds:schemaRefs>
</ds:datastoreItem>
</file>

<file path=customXml/itemProps2.xml><?xml version="1.0" encoding="utf-8"?>
<ds:datastoreItem xmlns:ds="http://schemas.openxmlformats.org/officeDocument/2006/customXml" ds:itemID="{AA0DBF6B-6A45-4E30-838A-B0A222A7311E}">
  <ds:schemaRefs>
    <ds:schemaRef ds:uri="http://schemas.microsoft.com/sharepoint/v3/contenttype/forms"/>
  </ds:schemaRefs>
</ds:datastoreItem>
</file>

<file path=customXml/itemProps3.xml><?xml version="1.0" encoding="utf-8"?>
<ds:datastoreItem xmlns:ds="http://schemas.openxmlformats.org/officeDocument/2006/customXml" ds:itemID="{B6985B2C-ADE3-4275-BD5C-F249DD77F3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03e94be-f717-46dc-898a-63b0fcdbdbc9"/>
    <ds:schemaRef ds:uri="8c741c87-a0b8-4c6e-b907-805fd2ebf6b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284</TotalTime>
  <Words>216</Words>
  <Application>Microsoft Macintosh PowerPoint</Application>
  <PresentationFormat>Widescreen</PresentationFormat>
  <Paragraphs>38</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Century Gothic</vt:lpstr>
      <vt:lpstr>Office Theme</vt:lpstr>
      <vt:lpstr>Social Care Neighbourhoods</vt:lpstr>
      <vt:lpstr>PowerPoint Presentation</vt:lpstr>
    </vt:vector>
  </TitlesOfParts>
  <Company>London Borough of Camden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Lawson, Jessica</dc:creator>
  <cp:lastModifiedBy>Kevin Nunan</cp:lastModifiedBy>
  <cp:revision>48</cp:revision>
  <dcterms:created xsi:type="dcterms:W3CDTF">2020-12-10T20:24:20Z</dcterms:created>
  <dcterms:modified xsi:type="dcterms:W3CDTF">2020-12-16T10:24:10Z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0x01010063C80985FC49A9418AB2BB66DFD32E0C</vt:lpwstr>
  </property>
</Properties>
</file>