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4"/>
  </p:sldMasterIdLst>
  <p:notesMasterIdLst>
    <p:notesMasterId r:id="rId16"/>
  </p:notesMasterIdLst>
  <p:sldIdLst>
    <p:sldId id="256" r:id="rId5"/>
    <p:sldId id="264" r:id="rId6"/>
    <p:sldId id="263" r:id="rId7"/>
    <p:sldId id="261" r:id="rId8"/>
    <p:sldId id="279" r:id="rId9"/>
    <p:sldId id="280" r:id="rId10"/>
    <p:sldId id="275" r:id="rId11"/>
    <p:sldId id="277" r:id="rId12"/>
    <p:sldId id="278" r:id="rId13"/>
    <p:sldId id="276" r:id="rId14"/>
    <p:sldId id="273" r:id="rId15"/>
  </p:sldIdLst>
  <p:sldSz cx="9144000" cy="6858000" type="screen4x3"/>
  <p:notesSz cx="6858000" cy="9144000"/>
  <p:custShowLst>
    <p:custShow name="Custom Show 1" id="0">
      <p:sldLst>
        <p:sld r:id="rId5"/>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683AD7-6627-829E-4FBD-E4A9A20649D2}" v="149" dt="2020-12-10T14:02:55.5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24" autoAdjust="0"/>
  </p:normalViewPr>
  <p:slideViewPr>
    <p:cSldViewPr>
      <p:cViewPr varScale="1">
        <p:scale>
          <a:sx n="65" d="100"/>
          <a:sy n="65" d="100"/>
        </p:scale>
        <p:origin x="1324" y="44"/>
      </p:cViewPr>
      <p:guideLst>
        <p:guide orient="horz" pos="2160"/>
        <p:guide pos="2880"/>
      </p:guideLst>
    </p:cSldViewPr>
  </p:slideViewPr>
  <p:outlineViewPr>
    <p:cViewPr>
      <p:scale>
        <a:sx n="33" d="100"/>
        <a:sy n="33" d="100"/>
      </p:scale>
      <p:origin x="0" y="38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26"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247FE3-6087-47F6-80FB-23C84D20F6C1}" type="datetimeFigureOut">
              <a:rPr lang="en-GB" smtClean="0"/>
              <a:pPr/>
              <a:t>21/07/2021</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B26912-06E0-4DC8-9393-201CCDAB4916}" type="slidenum">
              <a:rPr lang="en-GB" smtClean="0"/>
              <a:pPr/>
              <a:t>‹#›</a:t>
            </a:fld>
            <a:endParaRPr lang="en-GB" dirty="0"/>
          </a:p>
        </p:txBody>
      </p:sp>
    </p:spTree>
    <p:extLst>
      <p:ext uri="{BB962C8B-B14F-4D97-AF65-F5344CB8AC3E}">
        <p14:creationId xmlns:p14="http://schemas.microsoft.com/office/powerpoint/2010/main" val="2657459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9D951A96-94FD-4C4F-BDE0-6F9655D980BC}" type="datetimeFigureOut">
              <a:rPr lang="en-GB" smtClean="0"/>
              <a:pPr/>
              <a:t>21/07/2021</a:t>
            </a:fld>
            <a:endParaRPr lang="en-GB" dirty="0"/>
          </a:p>
        </p:txBody>
      </p:sp>
      <p:sp>
        <p:nvSpPr>
          <p:cNvPr id="19" name="Footer Placeholder 18"/>
          <p:cNvSpPr>
            <a:spLocks noGrp="1"/>
          </p:cNvSpPr>
          <p:nvPr>
            <p:ph type="ftr" sz="quarter" idx="11"/>
          </p:nvPr>
        </p:nvSpPr>
        <p:spPr/>
        <p:txBody>
          <a:bodyPr/>
          <a:lstStyle/>
          <a:p>
            <a:endParaRPr lang="en-GB" dirty="0"/>
          </a:p>
        </p:txBody>
      </p:sp>
      <p:sp>
        <p:nvSpPr>
          <p:cNvPr id="27" name="Slide Number Placeholder 26"/>
          <p:cNvSpPr>
            <a:spLocks noGrp="1"/>
          </p:cNvSpPr>
          <p:nvPr>
            <p:ph type="sldNum" sz="quarter" idx="12"/>
          </p:nvPr>
        </p:nvSpPr>
        <p:spPr/>
        <p:txBody>
          <a:bodyPr/>
          <a:lstStyle/>
          <a:p>
            <a:fld id="{ADAF5078-1ED1-4E46-9B39-8A06A9D1B8E3}"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D951A96-94FD-4C4F-BDE0-6F9655D980BC}" type="datetimeFigureOut">
              <a:rPr lang="en-GB" smtClean="0"/>
              <a:pPr/>
              <a:t>21/07/2021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DAF5078-1ED1-4E46-9B39-8A06A9D1B8E3}"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D951A96-94FD-4C4F-BDE0-6F9655D980BC}" type="datetimeFigureOut">
              <a:rPr lang="en-GB" smtClean="0"/>
              <a:pPr/>
              <a:t>21/07/2021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DAF5078-1ED1-4E46-9B39-8A06A9D1B8E3}"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D951A96-94FD-4C4F-BDE0-6F9655D980BC}" type="datetimeFigureOut">
              <a:rPr lang="en-GB" smtClean="0"/>
              <a:pPr/>
              <a:t>21/07/2021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DAF5078-1ED1-4E46-9B39-8A06A9D1B8E3}"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D951A96-94FD-4C4F-BDE0-6F9655D980BC}" type="datetimeFigureOut">
              <a:rPr lang="en-GB" smtClean="0"/>
              <a:pPr/>
              <a:t>21/07/2021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DAF5078-1ED1-4E46-9B39-8A06A9D1B8E3}"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D951A96-94FD-4C4F-BDE0-6F9655D980BC}" type="datetimeFigureOut">
              <a:rPr lang="en-GB" smtClean="0"/>
              <a:pPr/>
              <a:t>21/07/2021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DAF5078-1ED1-4E46-9B39-8A06A9D1B8E3}"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D951A96-94FD-4C4F-BDE0-6F9655D980BC}" type="datetimeFigureOut">
              <a:rPr lang="en-GB" smtClean="0"/>
              <a:pPr/>
              <a:t>21/07/2021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DAF5078-1ED1-4E46-9B39-8A06A9D1B8E3}"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9D951A96-94FD-4C4F-BDE0-6F9655D980BC}" type="datetimeFigureOut">
              <a:rPr lang="en-GB" smtClean="0"/>
              <a:pPr/>
              <a:t>21/07/2021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DAF5078-1ED1-4E46-9B39-8A06A9D1B8E3}"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51A96-94FD-4C4F-BDE0-6F9655D980BC}" type="datetimeFigureOut">
              <a:rPr lang="en-GB" smtClean="0"/>
              <a:pPr/>
              <a:t>21/07/2021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DAF5078-1ED1-4E46-9B39-8A06A9D1B8E3}"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D951A96-94FD-4C4F-BDE0-6F9655D980BC}" type="datetimeFigureOut">
              <a:rPr lang="en-GB" smtClean="0"/>
              <a:pPr/>
              <a:t>21/07/2021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DAF5078-1ED1-4E46-9B39-8A06A9D1B8E3}"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D951A96-94FD-4C4F-BDE0-6F9655D980BC}" type="datetimeFigureOut">
              <a:rPr lang="en-GB" smtClean="0"/>
              <a:pPr/>
              <a:t>21/07/2021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8077200" y="6356350"/>
            <a:ext cx="609600" cy="365125"/>
          </a:xfrm>
        </p:spPr>
        <p:txBody>
          <a:bodyPr/>
          <a:lstStyle/>
          <a:p>
            <a:fld id="{ADAF5078-1ED1-4E46-9B39-8A06A9D1B8E3}" type="slidenum">
              <a:rPr lang="en-GB" smtClean="0"/>
              <a:pPr/>
              <a:t>‹#›</a:t>
            </a:fld>
            <a:endParaRPr lang="en-GB"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D951A96-94FD-4C4F-BDE0-6F9655D980BC}" type="datetimeFigureOut">
              <a:rPr lang="en-GB" smtClean="0"/>
              <a:pPr/>
              <a:t>21/07/2021</a:t>
            </a:fld>
            <a:endParaRPr lang="en-GB"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DAF5078-1ED1-4E46-9B39-8A06A9D1B8E3}" type="slidenum">
              <a:rPr lang="en-GB" smtClean="0"/>
              <a:pPr/>
              <a:t>‹#›</a:t>
            </a:fld>
            <a:endParaRPr lang="en-GB"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allegra@camdencarers.org.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600" dirty="0"/>
              <a:t>Carers in </a:t>
            </a:r>
            <a:r>
              <a:rPr lang="en-GB" sz="3600" dirty="0" smtClean="0"/>
              <a:t>Camden</a:t>
            </a:r>
            <a:br>
              <a:rPr lang="en-GB" sz="3600" dirty="0" smtClean="0"/>
            </a:br>
            <a:r>
              <a:rPr lang="en-GB" sz="3600" dirty="0" smtClean="0"/>
              <a:t>Plans, learning and challenges   </a:t>
            </a:r>
            <a:r>
              <a:rPr lang="en-GB" dirty="0"/>
              <a:t/>
            </a:r>
            <a:br>
              <a:rPr lang="en-GB" dirty="0"/>
            </a:br>
            <a:endParaRPr lang="en-GB" sz="3200" dirty="0"/>
          </a:p>
        </p:txBody>
      </p:sp>
      <p:sp>
        <p:nvSpPr>
          <p:cNvPr id="3" name="Subtitle 2"/>
          <p:cNvSpPr>
            <a:spLocks noGrp="1"/>
          </p:cNvSpPr>
          <p:nvPr>
            <p:ph type="subTitle" idx="1"/>
          </p:nvPr>
        </p:nvSpPr>
        <p:spPr/>
        <p:txBody>
          <a:bodyPr vert="horz" lIns="0" tIns="45720" rIns="18288" bIns="45720" anchor="t">
            <a:normAutofit/>
          </a:bodyPr>
          <a:lstStyle/>
          <a:p>
            <a:r>
              <a:rPr lang="en-GB" dirty="0"/>
              <a:t>Camden Carers </a:t>
            </a:r>
          </a:p>
          <a:p>
            <a:r>
              <a:rPr lang="en-GB" dirty="0"/>
              <a:t>Allegra Lynch</a:t>
            </a:r>
          </a:p>
          <a:p>
            <a:endParaRPr lang="en-GB" dirty="0"/>
          </a:p>
        </p:txBody>
      </p:sp>
      <p:pic>
        <p:nvPicPr>
          <p:cNvPr id="1026" name="Picture 2" descr="U:\PUBLICITY AND PROMOTION\INTERNAL\Logos\CCC holding page logos\CCS.jpg"/>
          <p:cNvPicPr>
            <a:picLocks noChangeAspect="1" noChangeArrowheads="1"/>
          </p:cNvPicPr>
          <p:nvPr/>
        </p:nvPicPr>
        <p:blipFill>
          <a:blip r:embed="rId2" cstate="print"/>
          <a:srcRect/>
          <a:stretch>
            <a:fillRect/>
          </a:stretch>
        </p:blipFill>
        <p:spPr bwMode="auto">
          <a:xfrm>
            <a:off x="323528" y="4869160"/>
            <a:ext cx="2808312" cy="1512169"/>
          </a:xfrm>
          <a:prstGeom prst="rect">
            <a:avLst/>
          </a:prstGeom>
          <a:noFill/>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was successful for Camden Carers </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latin typeface="Arial" panose="020B0604020202020204" pitchFamily="34" charset="0"/>
                <a:cs typeface="Arial" panose="020B0604020202020204" pitchFamily="34" charset="0"/>
              </a:rPr>
              <a:t>High attendance at some groups; carers able to attend activities they couldn’t before</a:t>
            </a:r>
          </a:p>
          <a:p>
            <a:r>
              <a:rPr lang="en-GB" dirty="0" smtClean="0">
                <a:latin typeface="Arial" panose="020B0604020202020204" pitchFamily="34" charset="0"/>
                <a:cs typeface="Arial" panose="020B0604020202020204" pitchFamily="34" charset="0"/>
              </a:rPr>
              <a:t>Interviewing and appointing 6 new staff using  zoom</a:t>
            </a:r>
          </a:p>
          <a:p>
            <a:r>
              <a:rPr lang="en-GB" dirty="0" smtClean="0">
                <a:latin typeface="Arial" panose="020B0604020202020204" pitchFamily="34" charset="0"/>
                <a:cs typeface="Arial" panose="020B0604020202020204" pitchFamily="34" charset="0"/>
              </a:rPr>
              <a:t>Started a new group; Black Carers Collective</a:t>
            </a:r>
          </a:p>
          <a:p>
            <a:r>
              <a:rPr lang="en-GB" dirty="0" smtClean="0">
                <a:latin typeface="Arial" panose="020B0604020202020204" pitchFamily="34" charset="0"/>
                <a:cs typeface="Arial" panose="020B0604020202020204" pitchFamily="34" charset="0"/>
              </a:rPr>
              <a:t>Adapted counselling service</a:t>
            </a:r>
          </a:p>
          <a:p>
            <a:r>
              <a:rPr lang="en-GB" dirty="0" smtClean="0">
                <a:latin typeface="Arial" panose="020B0604020202020204" pitchFamily="34" charset="0"/>
                <a:cs typeface="Arial" panose="020B0604020202020204" pitchFamily="34" charset="0"/>
              </a:rPr>
              <a:t>Able to attend more meetings (both a positive and a negative!)  </a:t>
            </a:r>
          </a:p>
          <a:p>
            <a:r>
              <a:rPr lang="en-GB" dirty="0" smtClean="0">
                <a:latin typeface="Arial" panose="020B0604020202020204" pitchFamily="34" charset="0"/>
                <a:cs typeface="Arial" panose="020B0604020202020204" pitchFamily="34" charset="0"/>
              </a:rPr>
              <a:t>Less travelling for staff</a:t>
            </a:r>
          </a:p>
          <a:p>
            <a:r>
              <a:rPr lang="en-GB" dirty="0" smtClean="0">
                <a:latin typeface="Arial" panose="020B0604020202020204" pitchFamily="34" charset="0"/>
                <a:cs typeface="Arial" panose="020B0604020202020204" pitchFamily="34" charset="0"/>
              </a:rPr>
              <a:t>Wellbeing hour for staff; well received </a:t>
            </a:r>
          </a:p>
          <a:p>
            <a:r>
              <a:rPr lang="en-GB" dirty="0" smtClean="0">
                <a:latin typeface="Arial" panose="020B0604020202020204" pitchFamily="34" charset="0"/>
                <a:cs typeface="Arial" panose="020B0604020202020204" pitchFamily="34" charset="0"/>
              </a:rPr>
              <a:t>Some staff benefit from on screen presence (able to contribute in a different way) </a:t>
            </a:r>
          </a:p>
          <a:p>
            <a:r>
              <a:rPr lang="en-GB" dirty="0" smtClean="0">
                <a:latin typeface="Arial" panose="020B0604020202020204" pitchFamily="34" charset="0"/>
                <a:cs typeface="Arial" panose="020B0604020202020204" pitchFamily="34" charset="0"/>
              </a:rPr>
              <a:t>Able to invite people may not have been able to if face to face </a:t>
            </a:r>
          </a:p>
          <a:p>
            <a:r>
              <a:rPr lang="en-GB" dirty="0" smtClean="0">
                <a:latin typeface="Arial" panose="020B0604020202020204" pitchFamily="34" charset="0"/>
                <a:cs typeface="Arial" panose="020B0604020202020204" pitchFamily="34" charset="0"/>
              </a:rPr>
              <a:t>Festive lunch, planning day and coffee meet ups for staff</a:t>
            </a:r>
          </a:p>
          <a:p>
            <a:endParaRPr lang="en-GB" dirty="0" smtClean="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6417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Any questions? </a:t>
            </a:r>
            <a:endParaRPr lang="en-GB" dirty="0"/>
          </a:p>
        </p:txBody>
      </p:sp>
      <p:sp>
        <p:nvSpPr>
          <p:cNvPr id="3" name="Content Placeholder 2"/>
          <p:cNvSpPr>
            <a:spLocks noGrp="1"/>
          </p:cNvSpPr>
          <p:nvPr>
            <p:ph idx="1"/>
          </p:nvPr>
        </p:nvSpPr>
        <p:spPr/>
        <p:txBody>
          <a:bodyPr>
            <a:normAutofit/>
          </a:bodyPr>
          <a:lstStyle/>
          <a:p>
            <a:pPr marL="0" indent="0" algn="ctr">
              <a:buNone/>
            </a:pPr>
            <a:r>
              <a:rPr lang="en-GB" sz="3200" dirty="0" smtClean="0">
                <a:latin typeface="Arial" panose="020B0604020202020204" pitchFamily="34" charset="0"/>
                <a:cs typeface="Arial" panose="020B0604020202020204" pitchFamily="34" charset="0"/>
              </a:rPr>
              <a:t>Please feel free to contact me at</a:t>
            </a:r>
          </a:p>
          <a:p>
            <a:pPr marL="0" indent="0" algn="ctr">
              <a:buNone/>
            </a:pPr>
            <a:r>
              <a:rPr lang="en-GB" sz="3200" dirty="0" smtClean="0">
                <a:latin typeface="Arial" panose="020B0604020202020204" pitchFamily="34" charset="0"/>
                <a:cs typeface="Arial" panose="020B0604020202020204" pitchFamily="34" charset="0"/>
                <a:hlinkClick r:id="rId2"/>
              </a:rPr>
              <a:t>allegra@camdencarers.org.uk</a:t>
            </a:r>
            <a:endParaRPr lang="en-GB" sz="3200" dirty="0" smtClean="0">
              <a:latin typeface="Arial" panose="020B0604020202020204" pitchFamily="34" charset="0"/>
              <a:cs typeface="Arial" panose="020B0604020202020204" pitchFamily="34" charset="0"/>
            </a:endParaRPr>
          </a:p>
          <a:p>
            <a:pPr marL="0" indent="0" algn="ctr">
              <a:buNone/>
            </a:pPr>
            <a:r>
              <a:rPr lang="en-GB" sz="3200" dirty="0" smtClean="0">
                <a:latin typeface="Arial" panose="020B0604020202020204" pitchFamily="34" charset="0"/>
                <a:cs typeface="Arial" panose="020B0604020202020204" pitchFamily="34" charset="0"/>
              </a:rPr>
              <a:t>With any thoughts or suggestions</a:t>
            </a:r>
          </a:p>
          <a:p>
            <a:pPr marL="0" indent="0" algn="ctr">
              <a:buNone/>
            </a:pPr>
            <a:r>
              <a:rPr lang="en-GB" sz="3200" dirty="0" smtClean="0">
                <a:latin typeface="Arial" panose="020B0604020202020204" pitchFamily="34" charset="0"/>
                <a:cs typeface="Arial" panose="020B0604020202020204" pitchFamily="34" charset="0"/>
              </a:rPr>
              <a:t>Thank you for your time </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377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Who are carers</a:t>
            </a:r>
          </a:p>
        </p:txBody>
      </p:sp>
      <p:sp>
        <p:nvSpPr>
          <p:cNvPr id="3" name="Content Placeholder 2"/>
          <p:cNvSpPr>
            <a:spLocks noGrp="1"/>
          </p:cNvSpPr>
          <p:nvPr>
            <p:ph idx="1"/>
          </p:nvPr>
        </p:nvSpPr>
        <p:spPr/>
        <p:txBody>
          <a:bodyPr/>
          <a:lstStyle/>
          <a:p>
            <a:pPr>
              <a:buNone/>
            </a:pPr>
            <a:r>
              <a:rPr lang="en-GB" sz="2800" dirty="0">
                <a:solidFill>
                  <a:srgbClr val="005D7E"/>
                </a:solidFill>
                <a:latin typeface="Arial" pitchFamily="34" charset="0"/>
                <a:ea typeface="Calibri" pitchFamily="34" charset="0"/>
                <a:cs typeface="Arial" pitchFamily="34" charset="0"/>
              </a:rPr>
              <a:t>   </a:t>
            </a:r>
            <a:r>
              <a:rPr lang="en-GB" sz="2800" dirty="0">
                <a:latin typeface="Arial" pitchFamily="34" charset="0"/>
                <a:ea typeface="Calibri" pitchFamily="34" charset="0"/>
                <a:cs typeface="Arial" pitchFamily="34" charset="0"/>
              </a:rPr>
              <a:t>A carer is a person of any age who provides unpaid support to a partner, child, relative, or friend who couldn’t manage to live independently or whose health and wellbeing would deteriorate without this help. This could be due to frailty, disability or serious health condition, mental ill health or substance abuse</a:t>
            </a:r>
            <a:r>
              <a:rPr lang="en-GB" sz="2800" dirty="0">
                <a:solidFill>
                  <a:srgbClr val="005D7E"/>
                </a:solidFill>
                <a:latin typeface="Arial" pitchFamily="34" charset="0"/>
                <a:ea typeface="Calibri" pitchFamily="34" charset="0"/>
                <a:cs typeface="Arial" pitchFamily="34" charset="0"/>
              </a:rPr>
              <a:t>.</a:t>
            </a:r>
            <a:endParaRPr lang="en-GB"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Plans</a:t>
            </a:r>
            <a:endParaRPr lang="en-GB" dirty="0"/>
          </a:p>
        </p:txBody>
      </p:sp>
      <p:sp>
        <p:nvSpPr>
          <p:cNvPr id="3" name="Content Placeholder 2"/>
          <p:cNvSpPr>
            <a:spLocks noGrp="1"/>
          </p:cNvSpPr>
          <p:nvPr>
            <p:ph idx="1"/>
          </p:nvPr>
        </p:nvSpPr>
        <p:spPr/>
        <p:txBody>
          <a:bodyPr vert="horz" lIns="91440" tIns="45720" rIns="91440" bIns="45720" anchor="t">
            <a:normAutofit fontScale="85000" lnSpcReduction="20000"/>
          </a:bodyPr>
          <a:lstStyle/>
          <a:p>
            <a:pPr marL="0" indent="0">
              <a:buNone/>
            </a:pPr>
            <a:r>
              <a:rPr lang="en-GB" dirty="0" smtClean="0">
                <a:latin typeface="Arial" pitchFamily="34" charset="0"/>
                <a:cs typeface="Arial" pitchFamily="34" charset="0"/>
              </a:rPr>
              <a:t>Looking  at Hybrid working</a:t>
            </a:r>
          </a:p>
          <a:p>
            <a:r>
              <a:rPr lang="en-GB" dirty="0" smtClean="0">
                <a:latin typeface="Arial" pitchFamily="34" charset="0"/>
                <a:cs typeface="Arial" pitchFamily="34" charset="0"/>
              </a:rPr>
              <a:t>Consult carers</a:t>
            </a:r>
          </a:p>
          <a:p>
            <a:r>
              <a:rPr lang="en-GB" dirty="0" smtClean="0">
                <a:latin typeface="Arial" pitchFamily="34" charset="0"/>
                <a:cs typeface="Arial" pitchFamily="34" charset="0"/>
              </a:rPr>
              <a:t>Consult staff</a:t>
            </a:r>
            <a:endParaRPr lang="en-GB" dirty="0">
              <a:latin typeface="Arial" pitchFamily="34" charset="0"/>
              <a:cs typeface="Arial" pitchFamily="34" charset="0"/>
            </a:endParaRPr>
          </a:p>
          <a:p>
            <a:pPr marL="0" indent="0">
              <a:buNone/>
            </a:pPr>
            <a:r>
              <a:rPr lang="en-GB" dirty="0" smtClean="0">
                <a:latin typeface="Arial" pitchFamily="34" charset="0"/>
                <a:cs typeface="Arial" pitchFamily="34" charset="0"/>
              </a:rPr>
              <a:t>Where will we be based/how much space will we need</a:t>
            </a:r>
          </a:p>
          <a:p>
            <a:r>
              <a:rPr lang="en-GB" dirty="0" smtClean="0">
                <a:latin typeface="Arial" pitchFamily="34" charset="0"/>
                <a:cs typeface="Arial" pitchFamily="34" charset="0"/>
              </a:rPr>
              <a:t>Speak with other organisations in Camden</a:t>
            </a:r>
          </a:p>
          <a:p>
            <a:r>
              <a:rPr lang="en-GB" dirty="0" smtClean="0">
                <a:latin typeface="Arial" pitchFamily="34" charset="0"/>
                <a:cs typeface="Arial" pitchFamily="34" charset="0"/>
              </a:rPr>
              <a:t>Looking at one to one space/opportunities</a:t>
            </a:r>
          </a:p>
          <a:p>
            <a:r>
              <a:rPr lang="en-GB" dirty="0" smtClean="0">
                <a:latin typeface="Arial" pitchFamily="34" charset="0"/>
                <a:cs typeface="Arial" pitchFamily="34" charset="0"/>
              </a:rPr>
              <a:t>Invest further in remote working options </a:t>
            </a:r>
          </a:p>
          <a:p>
            <a:pPr marL="0" indent="0">
              <a:buNone/>
            </a:pPr>
            <a:r>
              <a:rPr lang="en-GB" dirty="0" smtClean="0">
                <a:latin typeface="Arial" pitchFamily="34" charset="0"/>
                <a:cs typeface="Arial" pitchFamily="34" charset="0"/>
              </a:rPr>
              <a:t>What will funding look like</a:t>
            </a:r>
          </a:p>
          <a:p>
            <a:r>
              <a:rPr lang="en-GB" dirty="0" smtClean="0">
                <a:latin typeface="Arial" pitchFamily="34" charset="0"/>
                <a:cs typeface="Arial" pitchFamily="34" charset="0"/>
              </a:rPr>
              <a:t>Where are the opportunities</a:t>
            </a:r>
          </a:p>
          <a:p>
            <a:r>
              <a:rPr lang="en-GB" dirty="0" smtClean="0">
                <a:latin typeface="Arial" pitchFamily="34" charset="0"/>
                <a:cs typeface="Arial" pitchFamily="34" charset="0"/>
              </a:rPr>
              <a:t>Where are the gaps</a:t>
            </a:r>
          </a:p>
          <a:p>
            <a:r>
              <a:rPr lang="en-GB" dirty="0" smtClean="0">
                <a:latin typeface="Arial" pitchFamily="34" charset="0"/>
                <a:cs typeface="Arial" pitchFamily="34" charset="0"/>
              </a:rPr>
              <a:t>Who will we be working with</a:t>
            </a:r>
          </a:p>
          <a:p>
            <a:r>
              <a:rPr lang="en-GB" dirty="0" smtClean="0">
                <a:latin typeface="Arial" pitchFamily="34" charset="0"/>
                <a:cs typeface="Arial" pitchFamily="34" charset="0"/>
              </a:rPr>
              <a:t>Have our competitors changed? </a:t>
            </a:r>
          </a:p>
          <a:p>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endParaRPr lang="en-GB"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positives: carers   </a:t>
            </a:r>
            <a:endParaRPr lang="en-GB" dirty="0"/>
          </a:p>
        </p:txBody>
      </p:sp>
      <p:sp>
        <p:nvSpPr>
          <p:cNvPr id="3" name="Content Placeholder 2"/>
          <p:cNvSpPr>
            <a:spLocks noGrp="1"/>
          </p:cNvSpPr>
          <p:nvPr>
            <p:ph idx="1"/>
          </p:nvPr>
        </p:nvSpPr>
        <p:spPr/>
        <p:txBody>
          <a:bodyPr vert="horz" lIns="91440" tIns="45720" rIns="91440" bIns="45720" anchor="t">
            <a:normAutofit/>
          </a:bodyPr>
          <a:lstStyle/>
          <a:p>
            <a:r>
              <a:rPr lang="en-GB" dirty="0" smtClean="0">
                <a:latin typeface="Arial" pitchFamily="34" charset="0"/>
                <a:cs typeface="Arial" pitchFamily="34" charset="0"/>
              </a:rPr>
              <a:t>Activities can be run successfully on line; some groups have had higher attendance</a:t>
            </a:r>
          </a:p>
          <a:p>
            <a:r>
              <a:rPr lang="en-GB" dirty="0" smtClean="0">
                <a:latin typeface="Arial" pitchFamily="34" charset="0"/>
                <a:cs typeface="Arial" pitchFamily="34" charset="0"/>
              </a:rPr>
              <a:t>Overheads less; no room costs, no refreshment costs (allows us to run more sessions)</a:t>
            </a:r>
          </a:p>
          <a:p>
            <a:r>
              <a:rPr lang="en-GB" dirty="0" smtClean="0">
                <a:latin typeface="Arial" pitchFamily="34" charset="0"/>
                <a:cs typeface="Arial" pitchFamily="34" charset="0"/>
              </a:rPr>
              <a:t>Face to face appointments can be run successfully on line</a:t>
            </a:r>
          </a:p>
          <a:p>
            <a:r>
              <a:rPr lang="en-GB" dirty="0" smtClean="0">
                <a:latin typeface="Arial" pitchFamily="34" charset="0"/>
                <a:cs typeface="Arial" pitchFamily="34" charset="0"/>
              </a:rPr>
              <a:t>Adapted our counselling service </a:t>
            </a:r>
          </a:p>
          <a:p>
            <a:r>
              <a:rPr lang="en-GB" dirty="0" smtClean="0">
                <a:latin typeface="Arial" pitchFamily="34" charset="0"/>
                <a:cs typeface="Arial" pitchFamily="34" charset="0"/>
              </a:rPr>
              <a:t>Able to attend activities they couldn’t before </a:t>
            </a:r>
          </a:p>
          <a:p>
            <a:r>
              <a:rPr lang="en-GB" dirty="0" smtClean="0">
                <a:latin typeface="Arial" pitchFamily="34" charset="0"/>
                <a:cs typeface="Arial" pitchFamily="34" charset="0"/>
              </a:rPr>
              <a:t>Able to attend sessions run by other carer centres </a:t>
            </a:r>
          </a:p>
          <a:p>
            <a:pPr marL="0" indent="0">
              <a:buNone/>
            </a:pPr>
            <a:endParaRPr lang="en-GB" dirty="0" smtClean="0">
              <a:latin typeface="Arial" pitchFamily="34" charset="0"/>
              <a:cs typeface="Arial" pitchFamily="34" charset="0"/>
            </a:endParaRPr>
          </a:p>
          <a:p>
            <a:pPr marL="0" indent="0">
              <a:buNone/>
            </a:pPr>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endParaRPr lang="en-GB"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positives: staff </a:t>
            </a:r>
            <a:endParaRPr lang="en-GB" dirty="0"/>
          </a:p>
        </p:txBody>
      </p:sp>
      <p:sp>
        <p:nvSpPr>
          <p:cNvPr id="3" name="Content Placeholder 2"/>
          <p:cNvSpPr>
            <a:spLocks noGrp="1"/>
          </p:cNvSpPr>
          <p:nvPr>
            <p:ph idx="1"/>
          </p:nvPr>
        </p:nvSpPr>
        <p:spPr/>
        <p:txBody>
          <a:bodyPr/>
          <a:lstStyle/>
          <a:p>
            <a:r>
              <a:rPr lang="en-GB" dirty="0" smtClean="0">
                <a:latin typeface="Arial" pitchFamily="34" charset="0"/>
                <a:cs typeface="Arial" pitchFamily="34" charset="0"/>
              </a:rPr>
              <a:t>Can </a:t>
            </a:r>
            <a:r>
              <a:rPr lang="en-GB" dirty="0">
                <a:latin typeface="Arial" pitchFamily="34" charset="0"/>
                <a:cs typeface="Arial" pitchFamily="34" charset="0"/>
              </a:rPr>
              <a:t>work remotely</a:t>
            </a:r>
          </a:p>
          <a:p>
            <a:r>
              <a:rPr lang="en-GB" dirty="0">
                <a:latin typeface="Arial" pitchFamily="34" charset="0"/>
                <a:cs typeface="Arial" pitchFamily="34" charset="0"/>
              </a:rPr>
              <a:t>Less travelling time</a:t>
            </a:r>
          </a:p>
          <a:p>
            <a:r>
              <a:rPr lang="en-GB" dirty="0">
                <a:latin typeface="Arial" pitchFamily="34" charset="0"/>
                <a:cs typeface="Arial" pitchFamily="34" charset="0"/>
              </a:rPr>
              <a:t>Can be interviewed on line</a:t>
            </a:r>
          </a:p>
          <a:p>
            <a:r>
              <a:rPr lang="en-GB" dirty="0">
                <a:latin typeface="Arial" pitchFamily="34" charset="0"/>
                <a:cs typeface="Arial" pitchFamily="34" charset="0"/>
              </a:rPr>
              <a:t>More staff able to attend conferences, training sessions and </a:t>
            </a:r>
            <a:r>
              <a:rPr lang="en-GB" dirty="0" smtClean="0">
                <a:latin typeface="Arial" pitchFamily="34" charset="0"/>
                <a:cs typeface="Arial" pitchFamily="34" charset="0"/>
              </a:rPr>
              <a:t>meetings</a:t>
            </a:r>
          </a:p>
          <a:p>
            <a:r>
              <a:rPr lang="en-GB" dirty="0" smtClean="0">
                <a:latin typeface="Arial" pitchFamily="34" charset="0"/>
                <a:cs typeface="Arial" pitchFamily="34" charset="0"/>
              </a:rPr>
              <a:t>Able to contribute in a different way to on line sessions </a:t>
            </a:r>
          </a:p>
          <a:p>
            <a:pPr marL="0" indent="0">
              <a:buNone/>
            </a:pPr>
            <a:endParaRPr lang="en-GB" dirty="0">
              <a:latin typeface="Arial" pitchFamily="34" charset="0"/>
              <a:cs typeface="Arial" pitchFamily="34" charset="0"/>
            </a:endParaRPr>
          </a:p>
          <a:p>
            <a:endParaRPr lang="en-GB" dirty="0"/>
          </a:p>
        </p:txBody>
      </p:sp>
    </p:spTree>
    <p:extLst>
      <p:ext uri="{BB962C8B-B14F-4D97-AF65-F5344CB8AC3E}">
        <p14:creationId xmlns:p14="http://schemas.microsoft.com/office/powerpoint/2010/main" val="967107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positives</a:t>
            </a:r>
            <a:r>
              <a:rPr lang="en-GB" dirty="0"/>
              <a:t>:</a:t>
            </a:r>
            <a:r>
              <a:rPr lang="en-GB" dirty="0" smtClean="0"/>
              <a:t> organisation </a:t>
            </a:r>
            <a:endParaRPr lang="en-GB" dirty="0"/>
          </a:p>
        </p:txBody>
      </p:sp>
      <p:sp>
        <p:nvSpPr>
          <p:cNvPr id="3" name="Content Placeholder 2"/>
          <p:cNvSpPr>
            <a:spLocks noGrp="1"/>
          </p:cNvSpPr>
          <p:nvPr>
            <p:ph idx="1"/>
          </p:nvPr>
        </p:nvSpPr>
        <p:spPr/>
        <p:txBody>
          <a:bodyPr/>
          <a:lstStyle/>
          <a:p>
            <a:r>
              <a:rPr lang="en-GB" dirty="0" smtClean="0">
                <a:latin typeface="Arial" panose="020B0604020202020204" pitchFamily="34" charset="0"/>
                <a:cs typeface="Arial" panose="020B0604020202020204" pitchFamily="34" charset="0"/>
              </a:rPr>
              <a:t>Reduced overheads </a:t>
            </a:r>
          </a:p>
          <a:p>
            <a:r>
              <a:rPr lang="en-GB" dirty="0" smtClean="0">
                <a:latin typeface="Arial" panose="020B0604020202020204" pitchFamily="34" charset="0"/>
                <a:cs typeface="Arial" panose="020B0604020202020204" pitchFamily="34" charset="0"/>
              </a:rPr>
              <a:t>Ability to connect more widely with organisations outside of Camden</a:t>
            </a:r>
          </a:p>
          <a:p>
            <a:r>
              <a:rPr lang="en-GB" dirty="0" smtClean="0">
                <a:latin typeface="Arial" panose="020B0604020202020204" pitchFamily="34" charset="0"/>
                <a:cs typeface="Arial" panose="020B0604020202020204" pitchFamily="34" charset="0"/>
              </a:rPr>
              <a:t>More staff able to attend events outside the borough </a:t>
            </a:r>
          </a:p>
          <a:p>
            <a:r>
              <a:rPr lang="en-GB" dirty="0" smtClean="0">
                <a:latin typeface="Arial" panose="020B0604020202020204" pitchFamily="34" charset="0"/>
                <a:cs typeface="Arial" panose="020B0604020202020204" pitchFamily="34" charset="0"/>
              </a:rPr>
              <a:t>Reduced sickness across organisation </a:t>
            </a:r>
          </a:p>
          <a:p>
            <a:r>
              <a:rPr lang="en-GB" dirty="0" smtClean="0">
                <a:latin typeface="Arial" panose="020B0604020202020204" pitchFamily="34" charset="0"/>
                <a:cs typeface="Arial" panose="020B0604020202020204" pitchFamily="34" charset="0"/>
              </a:rPr>
              <a:t>Opportunity to join wider discussions in health, social </a:t>
            </a:r>
            <a:r>
              <a:rPr lang="en-GB" dirty="0" smtClean="0">
                <a:latin typeface="Arial" panose="020B0604020202020204" pitchFamily="34" charset="0"/>
                <a:cs typeface="Arial" panose="020B0604020202020204" pitchFamily="34" charset="0"/>
              </a:rPr>
              <a:t>care</a:t>
            </a:r>
          </a:p>
          <a:p>
            <a:r>
              <a:rPr lang="en-GB" dirty="0" smtClean="0">
                <a:latin typeface="Arial" panose="020B0604020202020204" pitchFamily="34" charset="0"/>
                <a:cs typeface="Arial" panose="020B0604020202020204" pitchFamily="34" charset="0"/>
              </a:rPr>
              <a:t>Able to run more sessions for carers</a:t>
            </a:r>
            <a:endParaRPr lang="en-GB" dirty="0" smtClean="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a:p>
            <a:pPr marL="0" indent="0">
              <a:buNone/>
            </a:pPr>
            <a:endParaRPr lang="en-GB" dirty="0" smtClean="0"/>
          </a:p>
          <a:p>
            <a:endParaRPr lang="en-GB" dirty="0"/>
          </a:p>
        </p:txBody>
      </p:sp>
    </p:spTree>
    <p:extLst>
      <p:ext uri="{BB962C8B-B14F-4D97-AF65-F5344CB8AC3E}">
        <p14:creationId xmlns:p14="http://schemas.microsoft.com/office/powerpoint/2010/main" val="1319939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Challenges: Carers  </a:t>
            </a:r>
            <a:endParaRPr lang="en-GB" dirty="0"/>
          </a:p>
        </p:txBody>
      </p:sp>
      <p:sp>
        <p:nvSpPr>
          <p:cNvPr id="3" name="Content Placeholder 2"/>
          <p:cNvSpPr>
            <a:spLocks noGrp="1"/>
          </p:cNvSpPr>
          <p:nvPr>
            <p:ph idx="1"/>
          </p:nvPr>
        </p:nvSpPr>
        <p:spPr/>
        <p:txBody>
          <a:bodyPr>
            <a:normAutofit/>
          </a:bodyPr>
          <a:lstStyle/>
          <a:p>
            <a:pPr marL="0" indent="0">
              <a:buNone/>
            </a:pPr>
            <a:endParaRPr lang="en-GB" sz="2200" dirty="0" smtClean="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Keeping connected to those who don’t use IT</a:t>
            </a:r>
          </a:p>
          <a:p>
            <a:r>
              <a:rPr lang="en-GB" sz="2000" dirty="0" smtClean="0">
                <a:latin typeface="Arial" panose="020B0604020202020204" pitchFamily="34" charset="0"/>
                <a:cs typeface="Arial" panose="020B0604020202020204" pitchFamily="34" charset="0"/>
              </a:rPr>
              <a:t>Supporting carers who are upset; small gestures can be lost in a phone call </a:t>
            </a:r>
          </a:p>
          <a:p>
            <a:r>
              <a:rPr lang="en-GB" sz="2000" dirty="0" smtClean="0">
                <a:latin typeface="Arial" panose="020B0604020202020204" pitchFamily="34" charset="0"/>
                <a:cs typeface="Arial" panose="020B0604020202020204" pitchFamily="34" charset="0"/>
              </a:rPr>
              <a:t>No breaks/respite for many; how to ensure these happens</a:t>
            </a:r>
          </a:p>
          <a:p>
            <a:r>
              <a:rPr lang="en-GB" sz="2000" dirty="0" smtClean="0">
                <a:latin typeface="Arial" panose="020B0604020202020204" pitchFamily="34" charset="0"/>
                <a:cs typeface="Arial" panose="020B0604020202020204" pitchFamily="34" charset="0"/>
              </a:rPr>
              <a:t>Space away from caring role for those who live with their cared for  </a:t>
            </a:r>
          </a:p>
          <a:p>
            <a:r>
              <a:rPr lang="en-GB" sz="2000" dirty="0" smtClean="0">
                <a:latin typeface="Arial" panose="020B0604020202020204" pitchFamily="34" charset="0"/>
                <a:cs typeface="Arial" panose="020B0604020202020204" pitchFamily="34" charset="0"/>
              </a:rPr>
              <a:t>Reaching new carers; numbers were down by 50% in 2020-21</a:t>
            </a:r>
          </a:p>
          <a:p>
            <a:r>
              <a:rPr lang="en-GB" sz="2000" dirty="0" smtClean="0">
                <a:latin typeface="Arial" panose="020B0604020202020204" pitchFamily="34" charset="0"/>
                <a:cs typeface="Arial" panose="020B0604020202020204" pitchFamily="34" charset="0"/>
              </a:rPr>
              <a:t>Able to attend events/meetings across London/UK/world</a:t>
            </a:r>
          </a:p>
          <a:p>
            <a:r>
              <a:rPr lang="en-GB" sz="2000" dirty="0" smtClean="0">
                <a:latin typeface="Arial" panose="020B0604020202020204" pitchFamily="34" charset="0"/>
                <a:cs typeface="Arial" panose="020B0604020202020204" pitchFamily="34" charset="0"/>
              </a:rPr>
              <a:t>Constant changes and unable to make long terms plans </a:t>
            </a:r>
          </a:p>
          <a:p>
            <a:r>
              <a:rPr lang="en-GB" sz="2000" dirty="0" smtClean="0">
                <a:latin typeface="Arial" panose="020B0604020202020204" pitchFamily="34" charset="0"/>
                <a:cs typeface="Arial" panose="020B0604020202020204" pitchFamily="34" charset="0"/>
              </a:rPr>
              <a:t>Information overload </a:t>
            </a:r>
          </a:p>
          <a:p>
            <a:r>
              <a:rPr lang="en-GB" sz="2000" dirty="0" smtClean="0">
                <a:latin typeface="Arial" panose="020B0604020202020204" pitchFamily="34" charset="0"/>
                <a:cs typeface="Arial" panose="020B0604020202020204" pitchFamily="34" charset="0"/>
              </a:rPr>
              <a:t>Fear over ending lockdown/future for themselves and person they care for </a:t>
            </a:r>
          </a:p>
          <a:p>
            <a:endParaRPr lang="en-GB" sz="2200" dirty="0" smtClean="0">
              <a:latin typeface="Arial" panose="020B0604020202020204" pitchFamily="34" charset="0"/>
              <a:cs typeface="Arial" panose="020B0604020202020204" pitchFamily="34" charset="0"/>
            </a:endParaRPr>
          </a:p>
          <a:p>
            <a:endParaRPr lang="en-GB" dirty="0" smtClean="0"/>
          </a:p>
          <a:p>
            <a:endParaRPr lang="en-GB" dirty="0"/>
          </a:p>
        </p:txBody>
      </p:sp>
    </p:spTree>
    <p:extLst>
      <p:ext uri="{BB962C8B-B14F-4D97-AF65-F5344CB8AC3E}">
        <p14:creationId xmlns:p14="http://schemas.microsoft.com/office/powerpoint/2010/main" val="1321893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Challenges: staff </a:t>
            </a:r>
            <a:endParaRPr lang="en-GB" dirty="0"/>
          </a:p>
        </p:txBody>
      </p:sp>
      <p:sp>
        <p:nvSpPr>
          <p:cNvPr id="3" name="Content Placeholder 2"/>
          <p:cNvSpPr>
            <a:spLocks noGrp="1"/>
          </p:cNvSpPr>
          <p:nvPr>
            <p:ph idx="1"/>
          </p:nvPr>
        </p:nvSpPr>
        <p:spPr/>
        <p:txBody>
          <a:bodyPr>
            <a:normAutofit fontScale="92500" lnSpcReduction="20000"/>
          </a:bodyPr>
          <a:lstStyle/>
          <a:p>
            <a:r>
              <a:rPr lang="en-GB" sz="2800" dirty="0" smtClean="0">
                <a:latin typeface="Arial" panose="020B0604020202020204" pitchFamily="34" charset="0"/>
                <a:cs typeface="Arial" panose="020B0604020202020204" pitchFamily="34" charset="0"/>
              </a:rPr>
              <a:t>Isolation</a:t>
            </a:r>
            <a:r>
              <a:rPr lang="en-GB" sz="2800" dirty="0">
                <a:latin typeface="Arial" panose="020B0604020202020204" pitchFamily="34" charset="0"/>
                <a:cs typeface="Arial" panose="020B0604020202020204" pitchFamily="34" charset="0"/>
              </a:rPr>
              <a:t>; loss of shared breaks</a:t>
            </a:r>
          </a:p>
          <a:p>
            <a:r>
              <a:rPr lang="en-GB" sz="2800" dirty="0">
                <a:latin typeface="Arial" panose="020B0604020202020204" pitchFamily="34" charset="0"/>
                <a:cs typeface="Arial" panose="020B0604020202020204" pitchFamily="34" charset="0"/>
              </a:rPr>
              <a:t>Issues with technology </a:t>
            </a:r>
            <a:endParaRPr lang="en-GB" sz="2800" dirty="0" smtClean="0">
              <a:latin typeface="Arial" panose="020B0604020202020204" pitchFamily="34" charset="0"/>
              <a:cs typeface="Arial" panose="020B0604020202020204" pitchFamily="34" charset="0"/>
            </a:endParaRPr>
          </a:p>
          <a:p>
            <a:r>
              <a:rPr lang="en-GB" sz="2800" dirty="0" smtClean="0">
                <a:latin typeface="Arial" panose="020B0604020202020204" pitchFamily="34" charset="0"/>
                <a:cs typeface="Arial" panose="020B0604020202020204" pitchFamily="34" charset="0"/>
              </a:rPr>
              <a:t>Confidentiality; creating a safe space to work  </a:t>
            </a:r>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Brining challenging issues into their own homes</a:t>
            </a:r>
          </a:p>
          <a:p>
            <a:r>
              <a:rPr lang="en-GB" sz="2800" dirty="0">
                <a:latin typeface="Arial" panose="020B0604020202020204" pitchFamily="34" charset="0"/>
                <a:cs typeface="Arial" panose="020B0604020202020204" pitchFamily="34" charset="0"/>
              </a:rPr>
              <a:t>Ensuring breaks and mental wellbeing </a:t>
            </a:r>
          </a:p>
          <a:p>
            <a:r>
              <a:rPr lang="en-GB" sz="2800" dirty="0">
                <a:latin typeface="Arial" panose="020B0604020202020204" pitchFamily="34" charset="0"/>
                <a:cs typeface="Arial" panose="020B0604020202020204" pitchFamily="34" charset="0"/>
              </a:rPr>
              <a:t>Able to attend more meetings/events </a:t>
            </a:r>
          </a:p>
          <a:p>
            <a:r>
              <a:rPr lang="en-GB" sz="2800" dirty="0">
                <a:latin typeface="Arial" panose="020B0604020202020204" pitchFamily="34" charset="0"/>
                <a:cs typeface="Arial" panose="020B0604020202020204" pitchFamily="34" charset="0"/>
              </a:rPr>
              <a:t>Staying connected to colleagues</a:t>
            </a:r>
          </a:p>
          <a:p>
            <a:r>
              <a:rPr lang="en-GB" sz="2800" dirty="0">
                <a:latin typeface="Arial" panose="020B0604020202020204" pitchFamily="34" charset="0"/>
                <a:cs typeface="Arial" panose="020B0604020202020204" pitchFamily="34" charset="0"/>
              </a:rPr>
              <a:t>Staying connected to Camden </a:t>
            </a:r>
          </a:p>
          <a:p>
            <a:r>
              <a:rPr lang="en-GB" sz="2800" dirty="0">
                <a:latin typeface="Arial" panose="020B0604020202020204" pitchFamily="34" charset="0"/>
                <a:cs typeface="Arial" panose="020B0604020202020204" pitchFamily="34" charset="0"/>
              </a:rPr>
              <a:t>Constant changes and unable to make long term plans </a:t>
            </a:r>
          </a:p>
          <a:p>
            <a:r>
              <a:rPr lang="en-GB" sz="2800" dirty="0">
                <a:latin typeface="Arial" panose="020B0604020202020204" pitchFamily="34" charset="0"/>
                <a:cs typeface="Arial" panose="020B0604020202020204" pitchFamily="34" charset="0"/>
              </a:rPr>
              <a:t>Information overload</a:t>
            </a:r>
          </a:p>
          <a:p>
            <a:endParaRPr lang="en-GB" dirty="0"/>
          </a:p>
        </p:txBody>
      </p:sp>
    </p:spTree>
    <p:extLst>
      <p:ext uri="{BB962C8B-B14F-4D97-AF65-F5344CB8AC3E}">
        <p14:creationId xmlns:p14="http://schemas.microsoft.com/office/powerpoint/2010/main" val="3466993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Learning challenges; organisation</a:t>
            </a:r>
            <a:endParaRPr lang="en-GB" dirty="0"/>
          </a:p>
        </p:txBody>
      </p:sp>
      <p:sp>
        <p:nvSpPr>
          <p:cNvPr id="3" name="Content Placeholder 2"/>
          <p:cNvSpPr>
            <a:spLocks noGrp="1"/>
          </p:cNvSpPr>
          <p:nvPr>
            <p:ph idx="1"/>
          </p:nvPr>
        </p:nvSpPr>
        <p:spPr/>
        <p:txBody>
          <a:bodyPr/>
          <a:lstStyle/>
          <a:p>
            <a:r>
              <a:rPr lang="en-GB" dirty="0" smtClean="0">
                <a:latin typeface="Arial" panose="020B0604020202020204" pitchFamily="34" charset="0"/>
                <a:cs typeface="Arial" panose="020B0604020202020204" pitchFamily="34" charset="0"/>
              </a:rPr>
              <a:t>Setting up new systems</a:t>
            </a:r>
          </a:p>
          <a:p>
            <a:r>
              <a:rPr lang="en-GB" dirty="0" smtClean="0">
                <a:latin typeface="Arial" panose="020B0604020202020204" pitchFamily="34" charset="0"/>
                <a:cs typeface="Arial" panose="020B0604020202020204" pitchFamily="34" charset="0"/>
              </a:rPr>
              <a:t>Ensuring HR policies match reality</a:t>
            </a:r>
          </a:p>
          <a:p>
            <a:r>
              <a:rPr lang="en-GB" dirty="0" smtClean="0">
                <a:latin typeface="Arial" panose="020B0604020202020204" pitchFamily="34" charset="0"/>
                <a:cs typeface="Arial" panose="020B0604020202020204" pitchFamily="34" charset="0"/>
              </a:rPr>
              <a:t>Checking in with </a:t>
            </a:r>
            <a:r>
              <a:rPr lang="en-GB" dirty="0" smtClean="0">
                <a:latin typeface="Arial" panose="020B0604020202020204" pitchFamily="34" charset="0"/>
                <a:cs typeface="Arial" panose="020B0604020202020204" pitchFamily="34" charset="0"/>
              </a:rPr>
              <a:t>colleagues; keeping staff well </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Flow of information</a:t>
            </a:r>
          </a:p>
          <a:p>
            <a:r>
              <a:rPr lang="en-GB" dirty="0" smtClean="0">
                <a:latin typeface="Arial" panose="020B0604020202020204" pitchFamily="34" charset="0"/>
                <a:cs typeface="Arial" panose="020B0604020202020204" pitchFamily="34" charset="0"/>
              </a:rPr>
              <a:t>Keeping connected with Camden/colleagues in Camden (thanks VAC) </a:t>
            </a:r>
          </a:p>
          <a:p>
            <a:r>
              <a:rPr lang="en-GB" dirty="0" smtClean="0">
                <a:latin typeface="Arial" panose="020B0604020202020204" pitchFamily="34" charset="0"/>
                <a:cs typeface="Arial" panose="020B0604020202020204" pitchFamily="34" charset="0"/>
              </a:rPr>
              <a:t>Training and interviewing </a:t>
            </a:r>
          </a:p>
          <a:p>
            <a:r>
              <a:rPr lang="en-GB" dirty="0" smtClean="0">
                <a:latin typeface="Arial" panose="020B0604020202020204" pitchFamily="34" charset="0"/>
                <a:cs typeface="Arial" panose="020B0604020202020204" pitchFamily="34" charset="0"/>
              </a:rPr>
              <a:t>Trustees; connections, information, using technology</a:t>
            </a:r>
          </a:p>
          <a:p>
            <a:endParaRPr lang="en-GB" dirty="0"/>
          </a:p>
        </p:txBody>
      </p:sp>
    </p:spTree>
    <p:extLst>
      <p:ext uri="{BB962C8B-B14F-4D97-AF65-F5344CB8AC3E}">
        <p14:creationId xmlns:p14="http://schemas.microsoft.com/office/powerpoint/2010/main" val="35295815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2A33368B38BD40BD70E7D3CDA190E1" ma:contentTypeVersion="10" ma:contentTypeDescription="Create a new document." ma:contentTypeScope="" ma:versionID="717e71d47d48ccd71174d1f8038d0cd6">
  <xsd:schema xmlns:xsd="http://www.w3.org/2001/XMLSchema" xmlns:xs="http://www.w3.org/2001/XMLSchema" xmlns:p="http://schemas.microsoft.com/office/2006/metadata/properties" xmlns:ns3="9cd1f7ed-a175-42d4-890c-c1fc4fb0c7cf" targetNamespace="http://schemas.microsoft.com/office/2006/metadata/properties" ma:root="true" ma:fieldsID="bcc9e04ad7372e648cdaadca4fe825d1" ns3:_="">
    <xsd:import namespace="9cd1f7ed-a175-42d4-890c-c1fc4fb0c7c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d1f7ed-a175-42d4-890c-c1fc4fb0c7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468CB2-0CF6-4310-82E0-23AED30F9E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d1f7ed-a175-42d4-890c-c1fc4fb0c7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3FAD035-12C6-4A83-AF9B-8E257BB71C39}">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9cd1f7ed-a175-42d4-890c-c1fc4fb0c7cf"/>
    <ds:schemaRef ds:uri="http://www.w3.org/XML/1998/namespace"/>
    <ds:schemaRef ds:uri="http://purl.org/dc/dcmitype/"/>
  </ds:schemaRefs>
</ds:datastoreItem>
</file>

<file path=customXml/itemProps3.xml><?xml version="1.0" encoding="utf-8"?>
<ds:datastoreItem xmlns:ds="http://schemas.openxmlformats.org/officeDocument/2006/customXml" ds:itemID="{61069B49-D416-4658-91DB-AA43359AEE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Flow</Template>
  <TotalTime>573</TotalTime>
  <Words>604</Words>
  <Application>Microsoft Office PowerPoint</Application>
  <PresentationFormat>On-screen Show (4:3)</PresentationFormat>
  <Paragraphs>89</Paragraphs>
  <Slides>11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Slide Titles</vt:lpstr>
      </vt:variant>
      <vt:variant>
        <vt:i4>11</vt:i4>
      </vt:variant>
      <vt:variant>
        <vt:lpstr>Custom Shows</vt:lpstr>
      </vt:variant>
      <vt:variant>
        <vt:i4>1</vt:i4>
      </vt:variant>
    </vt:vector>
  </HeadingPairs>
  <TitlesOfParts>
    <vt:vector size="17" baseType="lpstr">
      <vt:lpstr>Arial</vt:lpstr>
      <vt:lpstr>Calibri</vt:lpstr>
      <vt:lpstr>Constantia</vt:lpstr>
      <vt:lpstr>Wingdings 2</vt:lpstr>
      <vt:lpstr>Flow</vt:lpstr>
      <vt:lpstr>Carers in Camden Plans, learning and challenges    </vt:lpstr>
      <vt:lpstr>Who are carers</vt:lpstr>
      <vt:lpstr>Plans</vt:lpstr>
      <vt:lpstr>Learning positives: carers   </vt:lpstr>
      <vt:lpstr>Learning positives: staff </vt:lpstr>
      <vt:lpstr>Learning positives: organisation </vt:lpstr>
      <vt:lpstr>Learning Challenges: Carers  </vt:lpstr>
      <vt:lpstr>Learning Challenges: staff </vt:lpstr>
      <vt:lpstr>Learning challenges; organisation</vt:lpstr>
      <vt:lpstr>What was successful for Camden Carers </vt:lpstr>
      <vt:lpstr>Any questions? </vt:lpstr>
      <vt:lpstr>Custom Show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Carers and The Care Act</dc:title>
  <dc:creator>Allegra Lynch</dc:creator>
  <cp:lastModifiedBy>Allegra Lynch</cp:lastModifiedBy>
  <cp:revision>103</cp:revision>
  <dcterms:created xsi:type="dcterms:W3CDTF">2015-01-10T08:09:27Z</dcterms:created>
  <dcterms:modified xsi:type="dcterms:W3CDTF">2021-07-21T09:52:05Z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0x0101009B2A33368B38BD40BD70E7D3CDA190E1</vt:lpwstr>
  </property>
</Properties>
</file>