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36" r:id="rId2"/>
    <p:sldId id="263" r:id="rId3"/>
    <p:sldId id="337" r:id="rId4"/>
    <p:sldId id="260" r:id="rId5"/>
    <p:sldId id="338" r:id="rId6"/>
    <p:sldId id="340" r:id="rId7"/>
    <p:sldId id="314" r:id="rId8"/>
    <p:sldId id="313" r:id="rId9"/>
    <p:sldId id="296" r:id="rId10"/>
    <p:sldId id="297" r:id="rId11"/>
    <p:sldId id="298" r:id="rId12"/>
    <p:sldId id="299" r:id="rId13"/>
    <p:sldId id="300" r:id="rId14"/>
    <p:sldId id="301" r:id="rId15"/>
    <p:sldId id="303" r:id="rId16"/>
    <p:sldId id="302" r:id="rId17"/>
    <p:sldId id="322" r:id="rId18"/>
    <p:sldId id="323" r:id="rId19"/>
    <p:sldId id="343" r:id="rId20"/>
    <p:sldId id="344" r:id="rId21"/>
    <p:sldId id="342" r:id="rId22"/>
    <p:sldId id="308" r:id="rId23"/>
    <p:sldId id="307" r:id="rId24"/>
    <p:sldId id="306" r:id="rId25"/>
    <p:sldId id="325" r:id="rId26"/>
    <p:sldId id="330" r:id="rId27"/>
    <p:sldId id="347" r:id="rId28"/>
    <p:sldId id="346" r:id="rId29"/>
    <p:sldId id="335" r:id="rId30"/>
    <p:sldId id="274" r:id="rId31"/>
    <p:sldId id="26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63"/>
    <p:restoredTop sz="94856"/>
  </p:normalViewPr>
  <p:slideViewPr>
    <p:cSldViewPr snapToGrid="0" snapToObjects="1">
      <p:cViewPr varScale="1">
        <p:scale>
          <a:sx n="89" d="100"/>
          <a:sy n="89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299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7367AC-638F-0A4E-8184-DA1A1FDE8F0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BEB6FD-CA06-ED46-B799-6D19BFB0A0E3}">
      <dgm:prSet/>
      <dgm:spPr>
        <a:solidFill>
          <a:schemeClr val="accent2">
            <a:lumMod val="75000"/>
          </a:schemeClr>
        </a:solidFill>
        <a:scene3d>
          <a:camera prst="orthographicFront"/>
          <a:lightRig rig="sunset" dir="t"/>
        </a:scene3d>
      </dgm:spPr>
      <dgm:t>
        <a:bodyPr/>
        <a:lstStyle/>
        <a:p>
          <a:r>
            <a:rPr lang="en-GB" dirty="0"/>
            <a:t>1</a:t>
          </a:r>
        </a:p>
      </dgm:t>
    </dgm:pt>
    <dgm:pt modelId="{6F4D0E50-D96E-C34D-AADD-B881B60A4324}" type="parTrans" cxnId="{5396C0B6-1A27-334F-97CB-5B9A449F278D}">
      <dgm:prSet/>
      <dgm:spPr/>
      <dgm:t>
        <a:bodyPr/>
        <a:lstStyle/>
        <a:p>
          <a:endParaRPr lang="en-GB"/>
        </a:p>
      </dgm:t>
    </dgm:pt>
    <dgm:pt modelId="{5D0059C2-D668-284D-B092-2978C1D3EBFD}" type="sibTrans" cxnId="{5396C0B6-1A27-334F-97CB-5B9A449F278D}">
      <dgm:prSet/>
      <dgm:spPr/>
      <dgm:t>
        <a:bodyPr/>
        <a:lstStyle/>
        <a:p>
          <a:endParaRPr lang="en-GB"/>
        </a:p>
      </dgm:t>
    </dgm:pt>
    <dgm:pt modelId="{AE40761B-39E7-9D40-A171-07E1425BA07D}">
      <dgm:prSet/>
      <dgm:spPr>
        <a:solidFill>
          <a:schemeClr val="accent2">
            <a:lumMod val="75000"/>
          </a:schemeClr>
        </a:solidFill>
        <a:scene3d>
          <a:camera prst="orthographicFront"/>
          <a:lightRig rig="sunset" dir="t"/>
        </a:scene3d>
      </dgm:spPr>
      <dgm:t>
        <a:bodyPr/>
        <a:lstStyle/>
        <a:p>
          <a:r>
            <a:rPr lang="en-GB" dirty="0"/>
            <a:t>2</a:t>
          </a:r>
        </a:p>
      </dgm:t>
    </dgm:pt>
    <dgm:pt modelId="{3B33C3D6-5881-5C4D-AD20-6C3C3FB4390F}" type="parTrans" cxnId="{AD7AC5ED-0A61-7E4A-A0F1-D2BDFE68EEAB}">
      <dgm:prSet/>
      <dgm:spPr/>
      <dgm:t>
        <a:bodyPr/>
        <a:lstStyle/>
        <a:p>
          <a:endParaRPr lang="en-GB"/>
        </a:p>
      </dgm:t>
    </dgm:pt>
    <dgm:pt modelId="{8D826BED-A97E-8E49-8314-F2845C45BED0}" type="sibTrans" cxnId="{AD7AC5ED-0A61-7E4A-A0F1-D2BDFE68EEAB}">
      <dgm:prSet/>
      <dgm:spPr/>
      <dgm:t>
        <a:bodyPr/>
        <a:lstStyle/>
        <a:p>
          <a:endParaRPr lang="en-GB"/>
        </a:p>
      </dgm:t>
    </dgm:pt>
    <dgm:pt modelId="{2FB3F5C2-40DB-934E-87B0-F164FA2DEE4C}">
      <dgm:prSet/>
      <dgm:spPr/>
      <dgm:t>
        <a:bodyPr/>
        <a:lstStyle/>
        <a:p>
          <a:r>
            <a:rPr lang="en-GB" dirty="0"/>
            <a:t>Identify a SAR</a:t>
          </a:r>
        </a:p>
      </dgm:t>
    </dgm:pt>
    <dgm:pt modelId="{75103CEB-6294-C445-9BB0-AFB1A7ED597D}" type="parTrans" cxnId="{7EBCC026-B322-A44D-98C8-E56C935E1008}">
      <dgm:prSet/>
      <dgm:spPr/>
      <dgm:t>
        <a:bodyPr/>
        <a:lstStyle/>
        <a:p>
          <a:endParaRPr lang="en-GB"/>
        </a:p>
      </dgm:t>
    </dgm:pt>
    <dgm:pt modelId="{A56ED583-C12D-594D-8243-75D6158D66F3}" type="sibTrans" cxnId="{7EBCC026-B322-A44D-98C8-E56C935E1008}">
      <dgm:prSet/>
      <dgm:spPr/>
      <dgm:t>
        <a:bodyPr/>
        <a:lstStyle/>
        <a:p>
          <a:endParaRPr lang="en-GB"/>
        </a:p>
      </dgm:t>
    </dgm:pt>
    <dgm:pt modelId="{548199F6-BF3F-B046-9E18-71F87A400E5C}">
      <dgm:prSet/>
      <dgm:spPr/>
      <dgm:t>
        <a:bodyPr/>
        <a:lstStyle/>
        <a:p>
          <a:r>
            <a:rPr lang="en-GB" dirty="0"/>
            <a:t>Validate and verify Identity – photo ID, address etc </a:t>
          </a:r>
        </a:p>
      </dgm:t>
    </dgm:pt>
    <dgm:pt modelId="{9EDE4432-CEB3-C442-A756-082FFFFEC27A}" type="parTrans" cxnId="{375576BD-F5F5-5B42-9406-74EA627464D4}">
      <dgm:prSet/>
      <dgm:spPr/>
      <dgm:t>
        <a:bodyPr/>
        <a:lstStyle/>
        <a:p>
          <a:endParaRPr lang="en-GB"/>
        </a:p>
      </dgm:t>
    </dgm:pt>
    <dgm:pt modelId="{5B16CA02-2248-AA4E-A21E-ECA485C8B135}" type="sibTrans" cxnId="{375576BD-F5F5-5B42-9406-74EA627464D4}">
      <dgm:prSet/>
      <dgm:spPr/>
      <dgm:t>
        <a:bodyPr/>
        <a:lstStyle/>
        <a:p>
          <a:endParaRPr lang="en-GB"/>
        </a:p>
      </dgm:t>
    </dgm:pt>
    <dgm:pt modelId="{9B08E5BB-89AC-C444-A615-D4074D42F399}">
      <dgm:prSet/>
      <dgm:spPr>
        <a:solidFill>
          <a:schemeClr val="accent2">
            <a:lumMod val="75000"/>
          </a:schemeClr>
        </a:solidFill>
        <a:scene3d>
          <a:camera prst="orthographicFront"/>
          <a:lightRig rig="sunset" dir="t"/>
        </a:scene3d>
      </dgm:spPr>
      <dgm:t>
        <a:bodyPr/>
        <a:lstStyle/>
        <a:p>
          <a:r>
            <a:rPr lang="en-GB" dirty="0"/>
            <a:t>3</a:t>
          </a:r>
        </a:p>
      </dgm:t>
    </dgm:pt>
    <dgm:pt modelId="{F9E843D5-C9ED-BE48-8E25-40C625DE3231}" type="parTrans" cxnId="{F312F6C1-C2F5-F541-98A3-4BECE427D9EE}">
      <dgm:prSet/>
      <dgm:spPr/>
      <dgm:t>
        <a:bodyPr/>
        <a:lstStyle/>
        <a:p>
          <a:endParaRPr lang="en-GB"/>
        </a:p>
      </dgm:t>
    </dgm:pt>
    <dgm:pt modelId="{61290EA2-98C1-A244-B2AE-06454248E9EE}" type="sibTrans" cxnId="{F312F6C1-C2F5-F541-98A3-4BECE427D9EE}">
      <dgm:prSet/>
      <dgm:spPr/>
      <dgm:t>
        <a:bodyPr/>
        <a:lstStyle/>
        <a:p>
          <a:endParaRPr lang="en-GB"/>
        </a:p>
      </dgm:t>
    </dgm:pt>
    <dgm:pt modelId="{F485B37D-F880-D849-8018-7BD0D5B99FEE}">
      <dgm:prSet/>
      <dgm:spPr/>
      <dgm:t>
        <a:bodyPr/>
        <a:lstStyle/>
        <a:p>
          <a:r>
            <a:rPr lang="en-GB" dirty="0"/>
            <a:t>Deal with requests from 3</a:t>
          </a:r>
          <a:r>
            <a:rPr lang="en-GB" baseline="30000" dirty="0"/>
            <a:t>rd</a:t>
          </a:r>
          <a:r>
            <a:rPr lang="en-GB" dirty="0"/>
            <a:t> parties or Children</a:t>
          </a:r>
        </a:p>
      </dgm:t>
    </dgm:pt>
    <dgm:pt modelId="{F05F9C54-1EB7-704C-A71D-27FDD99531E4}" type="parTrans" cxnId="{0F9A36BD-945B-E042-AF73-A76471B6C395}">
      <dgm:prSet/>
      <dgm:spPr/>
      <dgm:t>
        <a:bodyPr/>
        <a:lstStyle/>
        <a:p>
          <a:endParaRPr lang="en-GB"/>
        </a:p>
      </dgm:t>
    </dgm:pt>
    <dgm:pt modelId="{CB782199-6888-904C-8D92-B5C8373E24E4}" type="sibTrans" cxnId="{0F9A36BD-945B-E042-AF73-A76471B6C395}">
      <dgm:prSet/>
      <dgm:spPr/>
      <dgm:t>
        <a:bodyPr/>
        <a:lstStyle/>
        <a:p>
          <a:endParaRPr lang="en-GB"/>
        </a:p>
      </dgm:t>
    </dgm:pt>
    <dgm:pt modelId="{21ABDE4C-7607-3E4B-8573-74FE058973A4}">
      <dgm:prSet/>
      <dgm:spPr>
        <a:solidFill>
          <a:schemeClr val="accent2">
            <a:lumMod val="75000"/>
          </a:schemeClr>
        </a:solidFill>
        <a:scene3d>
          <a:camera prst="orthographicFront"/>
          <a:lightRig rig="sunset" dir="t"/>
        </a:scene3d>
      </dgm:spPr>
      <dgm:t>
        <a:bodyPr/>
        <a:lstStyle/>
        <a:p>
          <a:r>
            <a:rPr lang="en-GB" dirty="0"/>
            <a:t>4</a:t>
          </a:r>
        </a:p>
      </dgm:t>
    </dgm:pt>
    <dgm:pt modelId="{07D4D475-C2DD-E142-B986-B6CB3D04B51D}" type="parTrans" cxnId="{596AB25F-2C8D-864C-9318-A68C81CB4611}">
      <dgm:prSet/>
      <dgm:spPr/>
      <dgm:t>
        <a:bodyPr/>
        <a:lstStyle/>
        <a:p>
          <a:endParaRPr lang="en-GB"/>
        </a:p>
      </dgm:t>
    </dgm:pt>
    <dgm:pt modelId="{7DBA6C9C-E3D6-554A-9982-793693F3A113}" type="sibTrans" cxnId="{596AB25F-2C8D-864C-9318-A68C81CB4611}">
      <dgm:prSet/>
      <dgm:spPr/>
      <dgm:t>
        <a:bodyPr/>
        <a:lstStyle/>
        <a:p>
          <a:endParaRPr lang="en-GB"/>
        </a:p>
      </dgm:t>
    </dgm:pt>
    <dgm:pt modelId="{36979B8B-3BE4-E54D-BB17-0490EC0426CF}">
      <dgm:prSet/>
      <dgm:spPr/>
      <dgm:t>
        <a:bodyPr/>
        <a:lstStyle/>
        <a:p>
          <a:r>
            <a:rPr lang="en-GB" dirty="0"/>
            <a:t>Remove exempted data and other peoples data, redact and respond</a:t>
          </a:r>
        </a:p>
      </dgm:t>
    </dgm:pt>
    <dgm:pt modelId="{5275DB35-140C-6D45-8C4E-1F85B1BB179F}" type="parTrans" cxnId="{5FB23770-E443-C048-884A-1D10A0B4E979}">
      <dgm:prSet/>
      <dgm:spPr/>
      <dgm:t>
        <a:bodyPr/>
        <a:lstStyle/>
        <a:p>
          <a:endParaRPr lang="en-GB"/>
        </a:p>
      </dgm:t>
    </dgm:pt>
    <dgm:pt modelId="{C32AD284-6138-2847-8683-7F25DFD3697B}" type="sibTrans" cxnId="{5FB23770-E443-C048-884A-1D10A0B4E979}">
      <dgm:prSet/>
      <dgm:spPr/>
      <dgm:t>
        <a:bodyPr/>
        <a:lstStyle/>
        <a:p>
          <a:endParaRPr lang="en-GB"/>
        </a:p>
      </dgm:t>
    </dgm:pt>
    <dgm:pt modelId="{F5F281CC-3802-C349-9888-C945D85036CC}">
      <dgm:prSet/>
      <dgm:spPr>
        <a:solidFill>
          <a:schemeClr val="accent2">
            <a:lumMod val="75000"/>
          </a:schemeClr>
        </a:solidFill>
        <a:scene3d>
          <a:camera prst="orthographicFront"/>
          <a:lightRig rig="sunset" dir="t"/>
        </a:scene3d>
      </dgm:spPr>
      <dgm:t>
        <a:bodyPr/>
        <a:lstStyle/>
        <a:p>
          <a:r>
            <a:rPr lang="en-GB" dirty="0"/>
            <a:t>5</a:t>
          </a:r>
        </a:p>
      </dgm:t>
    </dgm:pt>
    <dgm:pt modelId="{98ACFEF1-85A5-714A-8839-FB8CDD97716F}" type="parTrans" cxnId="{5D08D9FE-1C80-EB42-91FB-145CD8D90303}">
      <dgm:prSet/>
      <dgm:spPr/>
      <dgm:t>
        <a:bodyPr/>
        <a:lstStyle/>
        <a:p>
          <a:endParaRPr lang="en-GB"/>
        </a:p>
      </dgm:t>
    </dgm:pt>
    <dgm:pt modelId="{B28BC91A-8F6D-4342-90B5-C4AE01737267}" type="sibTrans" cxnId="{5D08D9FE-1C80-EB42-91FB-145CD8D90303}">
      <dgm:prSet/>
      <dgm:spPr/>
      <dgm:t>
        <a:bodyPr/>
        <a:lstStyle/>
        <a:p>
          <a:endParaRPr lang="en-GB"/>
        </a:p>
      </dgm:t>
    </dgm:pt>
    <dgm:pt modelId="{AD97520D-67F4-A043-B505-E374F68CF795}">
      <dgm:prSet/>
      <dgm:spPr/>
      <dgm:t>
        <a:bodyPr/>
        <a:lstStyle/>
        <a:p>
          <a:r>
            <a:rPr lang="en-GB" dirty="0"/>
            <a:t>Record in SAR register</a:t>
          </a:r>
        </a:p>
      </dgm:t>
    </dgm:pt>
    <dgm:pt modelId="{19AC2642-83BD-D04C-B401-0B5B1857A28F}" type="parTrans" cxnId="{9CDED104-CFDE-444A-8FBF-4E3F9E8C82A6}">
      <dgm:prSet/>
      <dgm:spPr/>
      <dgm:t>
        <a:bodyPr/>
        <a:lstStyle/>
        <a:p>
          <a:endParaRPr lang="en-GB"/>
        </a:p>
      </dgm:t>
    </dgm:pt>
    <dgm:pt modelId="{CA32015F-4E4B-8646-A860-4B6B97E13478}" type="sibTrans" cxnId="{9CDED104-CFDE-444A-8FBF-4E3F9E8C82A6}">
      <dgm:prSet/>
      <dgm:spPr/>
      <dgm:t>
        <a:bodyPr/>
        <a:lstStyle/>
        <a:p>
          <a:endParaRPr lang="en-GB"/>
        </a:p>
      </dgm:t>
    </dgm:pt>
    <dgm:pt modelId="{58397036-6130-7F43-B56B-050092D9F53A}" type="pres">
      <dgm:prSet presAssocID="{477367AC-638F-0A4E-8184-DA1A1FDE8F02}" presName="linearFlow" presStyleCnt="0">
        <dgm:presLayoutVars>
          <dgm:dir/>
          <dgm:animLvl val="lvl"/>
          <dgm:resizeHandles val="exact"/>
        </dgm:presLayoutVars>
      </dgm:prSet>
      <dgm:spPr/>
    </dgm:pt>
    <dgm:pt modelId="{FEB40868-9637-E344-8967-60CED0858FF6}" type="pres">
      <dgm:prSet presAssocID="{05BEB6FD-CA06-ED46-B799-6D19BFB0A0E3}" presName="composite" presStyleCnt="0"/>
      <dgm:spPr/>
    </dgm:pt>
    <dgm:pt modelId="{3F86E40B-C58E-8E4B-B225-54573ED6799A}" type="pres">
      <dgm:prSet presAssocID="{05BEB6FD-CA06-ED46-B799-6D19BFB0A0E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763AA543-5901-8046-970B-08696D9CE47E}" type="pres">
      <dgm:prSet presAssocID="{05BEB6FD-CA06-ED46-B799-6D19BFB0A0E3}" presName="descendantText" presStyleLbl="alignAcc1" presStyleIdx="0" presStyleCnt="5">
        <dgm:presLayoutVars>
          <dgm:bulletEnabled val="1"/>
        </dgm:presLayoutVars>
      </dgm:prSet>
      <dgm:spPr/>
    </dgm:pt>
    <dgm:pt modelId="{24A3A3DC-2A10-1046-9924-D3BB14ECABF8}" type="pres">
      <dgm:prSet presAssocID="{5D0059C2-D668-284D-B092-2978C1D3EBFD}" presName="sp" presStyleCnt="0"/>
      <dgm:spPr/>
    </dgm:pt>
    <dgm:pt modelId="{3F9FC44C-E0D6-DC43-9DD6-5E0C8E9AECC4}" type="pres">
      <dgm:prSet presAssocID="{AE40761B-39E7-9D40-A171-07E1425BA07D}" presName="composite" presStyleCnt="0"/>
      <dgm:spPr/>
    </dgm:pt>
    <dgm:pt modelId="{1A5A1DF2-CBA9-2D46-8850-B59B0AF593BA}" type="pres">
      <dgm:prSet presAssocID="{AE40761B-39E7-9D40-A171-07E1425BA07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23335498-9AC6-2244-B934-2A78A771F0EC}" type="pres">
      <dgm:prSet presAssocID="{AE40761B-39E7-9D40-A171-07E1425BA07D}" presName="descendantText" presStyleLbl="alignAcc1" presStyleIdx="1" presStyleCnt="5" custScaleX="99533" custScaleY="98469">
        <dgm:presLayoutVars>
          <dgm:bulletEnabled val="1"/>
        </dgm:presLayoutVars>
      </dgm:prSet>
      <dgm:spPr/>
    </dgm:pt>
    <dgm:pt modelId="{03F89646-4C0F-6840-921B-DB0AEC35402D}" type="pres">
      <dgm:prSet presAssocID="{8D826BED-A97E-8E49-8314-F2845C45BED0}" presName="sp" presStyleCnt="0"/>
      <dgm:spPr/>
    </dgm:pt>
    <dgm:pt modelId="{D5FF845A-D0FA-9440-A192-7C0C1F8169E2}" type="pres">
      <dgm:prSet presAssocID="{9B08E5BB-89AC-C444-A615-D4074D42F399}" presName="composite" presStyleCnt="0"/>
      <dgm:spPr/>
    </dgm:pt>
    <dgm:pt modelId="{A1B19AD7-3388-0B4C-8F4E-82FFF8FE8022}" type="pres">
      <dgm:prSet presAssocID="{9B08E5BB-89AC-C444-A615-D4074D42F39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7065589-D9E8-5340-9255-1EA5E2FB1606}" type="pres">
      <dgm:prSet presAssocID="{9B08E5BB-89AC-C444-A615-D4074D42F399}" presName="descendantText" presStyleLbl="alignAcc1" presStyleIdx="2" presStyleCnt="5">
        <dgm:presLayoutVars>
          <dgm:bulletEnabled val="1"/>
        </dgm:presLayoutVars>
      </dgm:prSet>
      <dgm:spPr/>
    </dgm:pt>
    <dgm:pt modelId="{9303EA2A-EC0A-5145-8DD9-5D93E56DF3EE}" type="pres">
      <dgm:prSet presAssocID="{61290EA2-98C1-A244-B2AE-06454248E9EE}" presName="sp" presStyleCnt="0"/>
      <dgm:spPr/>
    </dgm:pt>
    <dgm:pt modelId="{39F6ECD0-F0A5-E143-84BC-5BFF7FA91EA2}" type="pres">
      <dgm:prSet presAssocID="{21ABDE4C-7607-3E4B-8573-74FE058973A4}" presName="composite" presStyleCnt="0"/>
      <dgm:spPr/>
    </dgm:pt>
    <dgm:pt modelId="{B6E09B4D-6865-324A-9BBE-07B31C8999B3}" type="pres">
      <dgm:prSet presAssocID="{21ABDE4C-7607-3E4B-8573-74FE058973A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E2CFE59-3220-E649-8D32-EB896B78F8DA}" type="pres">
      <dgm:prSet presAssocID="{21ABDE4C-7607-3E4B-8573-74FE058973A4}" presName="descendantText" presStyleLbl="alignAcc1" presStyleIdx="3" presStyleCnt="5">
        <dgm:presLayoutVars>
          <dgm:bulletEnabled val="1"/>
        </dgm:presLayoutVars>
      </dgm:prSet>
      <dgm:spPr/>
    </dgm:pt>
    <dgm:pt modelId="{A378409C-123E-AF4E-ABDD-B4AE1D8D2402}" type="pres">
      <dgm:prSet presAssocID="{7DBA6C9C-E3D6-554A-9982-793693F3A113}" presName="sp" presStyleCnt="0"/>
      <dgm:spPr/>
    </dgm:pt>
    <dgm:pt modelId="{D6CD7CEC-EBAC-4249-9291-A5F9AB155230}" type="pres">
      <dgm:prSet presAssocID="{F5F281CC-3802-C349-9888-C945D85036CC}" presName="composite" presStyleCnt="0"/>
      <dgm:spPr/>
    </dgm:pt>
    <dgm:pt modelId="{A4A16BC7-67C1-9D47-A3A7-E845E84DD2B6}" type="pres">
      <dgm:prSet presAssocID="{F5F281CC-3802-C349-9888-C945D85036C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391473C6-6B98-254C-8FAE-FF9F5FD4E0E7}" type="pres">
      <dgm:prSet presAssocID="{F5F281CC-3802-C349-9888-C945D85036CC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9CDED104-CFDE-444A-8FBF-4E3F9E8C82A6}" srcId="{F5F281CC-3802-C349-9888-C945D85036CC}" destId="{AD97520D-67F4-A043-B505-E374F68CF795}" srcOrd="0" destOrd="0" parTransId="{19AC2642-83BD-D04C-B401-0B5B1857A28F}" sibTransId="{CA32015F-4E4B-8646-A860-4B6B97E13478}"/>
    <dgm:cxn modelId="{526A0614-F71B-3C4D-8D29-8F8C3E1041B0}" type="presOf" srcId="{477367AC-638F-0A4E-8184-DA1A1FDE8F02}" destId="{58397036-6130-7F43-B56B-050092D9F53A}" srcOrd="0" destOrd="0" presId="urn:microsoft.com/office/officeart/2005/8/layout/chevron2"/>
    <dgm:cxn modelId="{B17A021D-46EA-0D4D-86AC-09D37DD6D855}" type="presOf" srcId="{36979B8B-3BE4-E54D-BB17-0490EC0426CF}" destId="{9E2CFE59-3220-E649-8D32-EB896B78F8DA}" srcOrd="0" destOrd="0" presId="urn:microsoft.com/office/officeart/2005/8/layout/chevron2"/>
    <dgm:cxn modelId="{7EBCC026-B322-A44D-98C8-E56C935E1008}" srcId="{05BEB6FD-CA06-ED46-B799-6D19BFB0A0E3}" destId="{2FB3F5C2-40DB-934E-87B0-F164FA2DEE4C}" srcOrd="0" destOrd="0" parTransId="{75103CEB-6294-C445-9BB0-AFB1A7ED597D}" sibTransId="{A56ED583-C12D-594D-8243-75D6158D66F3}"/>
    <dgm:cxn modelId="{569B5135-9805-8549-9B47-CB8CF3DA5E5C}" type="presOf" srcId="{F485B37D-F880-D849-8018-7BD0D5B99FEE}" destId="{37065589-D9E8-5340-9255-1EA5E2FB1606}" srcOrd="0" destOrd="0" presId="urn:microsoft.com/office/officeart/2005/8/layout/chevron2"/>
    <dgm:cxn modelId="{3DC77256-1E5F-5741-A608-0781BC676C79}" type="presOf" srcId="{21ABDE4C-7607-3E4B-8573-74FE058973A4}" destId="{B6E09B4D-6865-324A-9BBE-07B31C8999B3}" srcOrd="0" destOrd="0" presId="urn:microsoft.com/office/officeart/2005/8/layout/chevron2"/>
    <dgm:cxn modelId="{596AB25F-2C8D-864C-9318-A68C81CB4611}" srcId="{477367AC-638F-0A4E-8184-DA1A1FDE8F02}" destId="{21ABDE4C-7607-3E4B-8573-74FE058973A4}" srcOrd="3" destOrd="0" parTransId="{07D4D475-C2DD-E142-B986-B6CB3D04B51D}" sibTransId="{7DBA6C9C-E3D6-554A-9982-793693F3A113}"/>
    <dgm:cxn modelId="{5FB23770-E443-C048-884A-1D10A0B4E979}" srcId="{21ABDE4C-7607-3E4B-8573-74FE058973A4}" destId="{36979B8B-3BE4-E54D-BB17-0490EC0426CF}" srcOrd="0" destOrd="0" parTransId="{5275DB35-140C-6D45-8C4E-1F85B1BB179F}" sibTransId="{C32AD284-6138-2847-8683-7F25DFD3697B}"/>
    <dgm:cxn modelId="{91CE8871-C7F7-AF4F-A97C-2AA6167DEB2F}" type="presOf" srcId="{AE40761B-39E7-9D40-A171-07E1425BA07D}" destId="{1A5A1DF2-CBA9-2D46-8850-B59B0AF593BA}" srcOrd="0" destOrd="0" presId="urn:microsoft.com/office/officeart/2005/8/layout/chevron2"/>
    <dgm:cxn modelId="{C0BECC81-9B35-A143-8870-325B6F5D7226}" type="presOf" srcId="{AD97520D-67F4-A043-B505-E374F68CF795}" destId="{391473C6-6B98-254C-8FAE-FF9F5FD4E0E7}" srcOrd="0" destOrd="0" presId="urn:microsoft.com/office/officeart/2005/8/layout/chevron2"/>
    <dgm:cxn modelId="{1F2D76A3-41D9-844F-9DFC-412CA07F1632}" type="presOf" srcId="{548199F6-BF3F-B046-9E18-71F87A400E5C}" destId="{23335498-9AC6-2244-B934-2A78A771F0EC}" srcOrd="0" destOrd="0" presId="urn:microsoft.com/office/officeart/2005/8/layout/chevron2"/>
    <dgm:cxn modelId="{5396C0B6-1A27-334F-97CB-5B9A449F278D}" srcId="{477367AC-638F-0A4E-8184-DA1A1FDE8F02}" destId="{05BEB6FD-CA06-ED46-B799-6D19BFB0A0E3}" srcOrd="0" destOrd="0" parTransId="{6F4D0E50-D96E-C34D-AADD-B881B60A4324}" sibTransId="{5D0059C2-D668-284D-B092-2978C1D3EBFD}"/>
    <dgm:cxn modelId="{769EB7BC-E1F1-904F-8C19-DDBC795CBB55}" type="presOf" srcId="{F5F281CC-3802-C349-9888-C945D85036CC}" destId="{A4A16BC7-67C1-9D47-A3A7-E845E84DD2B6}" srcOrd="0" destOrd="0" presId="urn:microsoft.com/office/officeart/2005/8/layout/chevron2"/>
    <dgm:cxn modelId="{0F9A36BD-945B-E042-AF73-A76471B6C395}" srcId="{9B08E5BB-89AC-C444-A615-D4074D42F399}" destId="{F485B37D-F880-D849-8018-7BD0D5B99FEE}" srcOrd="0" destOrd="0" parTransId="{F05F9C54-1EB7-704C-A71D-27FDD99531E4}" sibTransId="{CB782199-6888-904C-8D92-B5C8373E24E4}"/>
    <dgm:cxn modelId="{375576BD-F5F5-5B42-9406-74EA627464D4}" srcId="{AE40761B-39E7-9D40-A171-07E1425BA07D}" destId="{548199F6-BF3F-B046-9E18-71F87A400E5C}" srcOrd="0" destOrd="0" parTransId="{9EDE4432-CEB3-C442-A756-082FFFFEC27A}" sibTransId="{5B16CA02-2248-AA4E-A21E-ECA485C8B135}"/>
    <dgm:cxn modelId="{F312F6C1-C2F5-F541-98A3-4BECE427D9EE}" srcId="{477367AC-638F-0A4E-8184-DA1A1FDE8F02}" destId="{9B08E5BB-89AC-C444-A615-D4074D42F399}" srcOrd="2" destOrd="0" parTransId="{F9E843D5-C9ED-BE48-8E25-40C625DE3231}" sibTransId="{61290EA2-98C1-A244-B2AE-06454248E9EE}"/>
    <dgm:cxn modelId="{ED3436C8-C87D-B34B-ABD3-017859A89D91}" type="presOf" srcId="{2FB3F5C2-40DB-934E-87B0-F164FA2DEE4C}" destId="{763AA543-5901-8046-970B-08696D9CE47E}" srcOrd="0" destOrd="0" presId="urn:microsoft.com/office/officeart/2005/8/layout/chevron2"/>
    <dgm:cxn modelId="{AD7AC5ED-0A61-7E4A-A0F1-D2BDFE68EEAB}" srcId="{477367AC-638F-0A4E-8184-DA1A1FDE8F02}" destId="{AE40761B-39E7-9D40-A171-07E1425BA07D}" srcOrd="1" destOrd="0" parTransId="{3B33C3D6-5881-5C4D-AD20-6C3C3FB4390F}" sibTransId="{8D826BED-A97E-8E49-8314-F2845C45BED0}"/>
    <dgm:cxn modelId="{6A2943EE-5B8D-FA41-AE13-09A4D1C1CD1A}" type="presOf" srcId="{9B08E5BB-89AC-C444-A615-D4074D42F399}" destId="{A1B19AD7-3388-0B4C-8F4E-82FFF8FE8022}" srcOrd="0" destOrd="0" presId="urn:microsoft.com/office/officeart/2005/8/layout/chevron2"/>
    <dgm:cxn modelId="{C17FAFF1-8E38-4E41-89EF-28AED7F49587}" type="presOf" srcId="{05BEB6FD-CA06-ED46-B799-6D19BFB0A0E3}" destId="{3F86E40B-C58E-8E4B-B225-54573ED6799A}" srcOrd="0" destOrd="0" presId="urn:microsoft.com/office/officeart/2005/8/layout/chevron2"/>
    <dgm:cxn modelId="{5D08D9FE-1C80-EB42-91FB-145CD8D90303}" srcId="{477367AC-638F-0A4E-8184-DA1A1FDE8F02}" destId="{F5F281CC-3802-C349-9888-C945D85036CC}" srcOrd="4" destOrd="0" parTransId="{98ACFEF1-85A5-714A-8839-FB8CDD97716F}" sibTransId="{B28BC91A-8F6D-4342-90B5-C4AE01737267}"/>
    <dgm:cxn modelId="{FA18E867-AB6D-854F-B604-59060BDD29B9}" type="presParOf" srcId="{58397036-6130-7F43-B56B-050092D9F53A}" destId="{FEB40868-9637-E344-8967-60CED0858FF6}" srcOrd="0" destOrd="0" presId="urn:microsoft.com/office/officeart/2005/8/layout/chevron2"/>
    <dgm:cxn modelId="{1D948001-0EA1-1A4F-B474-963070901EB8}" type="presParOf" srcId="{FEB40868-9637-E344-8967-60CED0858FF6}" destId="{3F86E40B-C58E-8E4B-B225-54573ED6799A}" srcOrd="0" destOrd="0" presId="urn:microsoft.com/office/officeart/2005/8/layout/chevron2"/>
    <dgm:cxn modelId="{CB66E531-86F3-DA4B-8D96-DD25E161661E}" type="presParOf" srcId="{FEB40868-9637-E344-8967-60CED0858FF6}" destId="{763AA543-5901-8046-970B-08696D9CE47E}" srcOrd="1" destOrd="0" presId="urn:microsoft.com/office/officeart/2005/8/layout/chevron2"/>
    <dgm:cxn modelId="{D1A52F6D-6B67-B04C-82E4-D5742B2E04B4}" type="presParOf" srcId="{58397036-6130-7F43-B56B-050092D9F53A}" destId="{24A3A3DC-2A10-1046-9924-D3BB14ECABF8}" srcOrd="1" destOrd="0" presId="urn:microsoft.com/office/officeart/2005/8/layout/chevron2"/>
    <dgm:cxn modelId="{0B319F02-7C6F-D145-A7BC-F57B40969857}" type="presParOf" srcId="{58397036-6130-7F43-B56B-050092D9F53A}" destId="{3F9FC44C-E0D6-DC43-9DD6-5E0C8E9AECC4}" srcOrd="2" destOrd="0" presId="urn:microsoft.com/office/officeart/2005/8/layout/chevron2"/>
    <dgm:cxn modelId="{05D772C6-8581-5D4F-8632-5DD3BBB025FA}" type="presParOf" srcId="{3F9FC44C-E0D6-DC43-9DD6-5E0C8E9AECC4}" destId="{1A5A1DF2-CBA9-2D46-8850-B59B0AF593BA}" srcOrd="0" destOrd="0" presId="urn:microsoft.com/office/officeart/2005/8/layout/chevron2"/>
    <dgm:cxn modelId="{F8D1630E-CDAC-BF45-B8CC-27C878DF169B}" type="presParOf" srcId="{3F9FC44C-E0D6-DC43-9DD6-5E0C8E9AECC4}" destId="{23335498-9AC6-2244-B934-2A78A771F0EC}" srcOrd="1" destOrd="0" presId="urn:microsoft.com/office/officeart/2005/8/layout/chevron2"/>
    <dgm:cxn modelId="{3F64177E-7606-9046-B5BF-8F8D137103A5}" type="presParOf" srcId="{58397036-6130-7F43-B56B-050092D9F53A}" destId="{03F89646-4C0F-6840-921B-DB0AEC35402D}" srcOrd="3" destOrd="0" presId="urn:microsoft.com/office/officeart/2005/8/layout/chevron2"/>
    <dgm:cxn modelId="{19F5D7DE-DED8-1D42-B986-73464DE9B549}" type="presParOf" srcId="{58397036-6130-7F43-B56B-050092D9F53A}" destId="{D5FF845A-D0FA-9440-A192-7C0C1F8169E2}" srcOrd="4" destOrd="0" presId="urn:microsoft.com/office/officeart/2005/8/layout/chevron2"/>
    <dgm:cxn modelId="{068A0140-6BD9-9B4F-883F-7EC8FE071DA5}" type="presParOf" srcId="{D5FF845A-D0FA-9440-A192-7C0C1F8169E2}" destId="{A1B19AD7-3388-0B4C-8F4E-82FFF8FE8022}" srcOrd="0" destOrd="0" presId="urn:microsoft.com/office/officeart/2005/8/layout/chevron2"/>
    <dgm:cxn modelId="{FB7E4142-8F84-C444-9456-F2B7D5B85271}" type="presParOf" srcId="{D5FF845A-D0FA-9440-A192-7C0C1F8169E2}" destId="{37065589-D9E8-5340-9255-1EA5E2FB1606}" srcOrd="1" destOrd="0" presId="urn:microsoft.com/office/officeart/2005/8/layout/chevron2"/>
    <dgm:cxn modelId="{A0160F42-B423-AC4C-92EE-24AE15A7580A}" type="presParOf" srcId="{58397036-6130-7F43-B56B-050092D9F53A}" destId="{9303EA2A-EC0A-5145-8DD9-5D93E56DF3EE}" srcOrd="5" destOrd="0" presId="urn:microsoft.com/office/officeart/2005/8/layout/chevron2"/>
    <dgm:cxn modelId="{BA8B9AC5-D58E-BB41-BFC3-B4E725B35CD7}" type="presParOf" srcId="{58397036-6130-7F43-B56B-050092D9F53A}" destId="{39F6ECD0-F0A5-E143-84BC-5BFF7FA91EA2}" srcOrd="6" destOrd="0" presId="urn:microsoft.com/office/officeart/2005/8/layout/chevron2"/>
    <dgm:cxn modelId="{CE1BD3D1-7287-6446-85AE-52DE189640DB}" type="presParOf" srcId="{39F6ECD0-F0A5-E143-84BC-5BFF7FA91EA2}" destId="{B6E09B4D-6865-324A-9BBE-07B31C8999B3}" srcOrd="0" destOrd="0" presId="urn:microsoft.com/office/officeart/2005/8/layout/chevron2"/>
    <dgm:cxn modelId="{B420ED0A-2CB6-3A48-9EF5-4E3B6ED40815}" type="presParOf" srcId="{39F6ECD0-F0A5-E143-84BC-5BFF7FA91EA2}" destId="{9E2CFE59-3220-E649-8D32-EB896B78F8DA}" srcOrd="1" destOrd="0" presId="urn:microsoft.com/office/officeart/2005/8/layout/chevron2"/>
    <dgm:cxn modelId="{7644759B-D935-0847-B050-D03282DC2E60}" type="presParOf" srcId="{58397036-6130-7F43-B56B-050092D9F53A}" destId="{A378409C-123E-AF4E-ABDD-B4AE1D8D2402}" srcOrd="7" destOrd="0" presId="urn:microsoft.com/office/officeart/2005/8/layout/chevron2"/>
    <dgm:cxn modelId="{BD8EF7FC-B576-9740-9625-30728A390EF8}" type="presParOf" srcId="{58397036-6130-7F43-B56B-050092D9F53A}" destId="{D6CD7CEC-EBAC-4249-9291-A5F9AB155230}" srcOrd="8" destOrd="0" presId="urn:microsoft.com/office/officeart/2005/8/layout/chevron2"/>
    <dgm:cxn modelId="{5BEF2ADB-599F-8740-A813-6443E6C0C513}" type="presParOf" srcId="{D6CD7CEC-EBAC-4249-9291-A5F9AB155230}" destId="{A4A16BC7-67C1-9D47-A3A7-E845E84DD2B6}" srcOrd="0" destOrd="0" presId="urn:microsoft.com/office/officeart/2005/8/layout/chevron2"/>
    <dgm:cxn modelId="{1F1CEE91-4F97-4D45-8ECA-C638B20D740D}" type="presParOf" srcId="{D6CD7CEC-EBAC-4249-9291-A5F9AB155230}" destId="{391473C6-6B98-254C-8FAE-FF9F5FD4E0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6E40B-C58E-8E4B-B225-54573ED6799A}">
      <dsp:nvSpPr>
        <dsp:cNvPr id="0" name=""/>
        <dsp:cNvSpPr/>
      </dsp:nvSpPr>
      <dsp:spPr>
        <a:xfrm rot="5400000">
          <a:off x="-128522" y="129051"/>
          <a:ext cx="856819" cy="599773"/>
        </a:xfrm>
        <a:prstGeom prst="chevron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</a:t>
          </a:r>
        </a:p>
      </dsp:txBody>
      <dsp:txXfrm rot="-5400000">
        <a:off x="2" y="300415"/>
        <a:ext cx="599773" cy="257046"/>
      </dsp:txXfrm>
    </dsp:sp>
    <dsp:sp modelId="{763AA543-5901-8046-970B-08696D9CE47E}">
      <dsp:nvSpPr>
        <dsp:cNvPr id="0" name=""/>
        <dsp:cNvSpPr/>
      </dsp:nvSpPr>
      <dsp:spPr>
        <a:xfrm rot="5400000">
          <a:off x="4514991" y="-3914689"/>
          <a:ext cx="556932" cy="83873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Identify a SAR</a:t>
          </a:r>
        </a:p>
      </dsp:txBody>
      <dsp:txXfrm rot="-5400000">
        <a:off x="599774" y="27715"/>
        <a:ext cx="8360181" cy="502558"/>
      </dsp:txXfrm>
    </dsp:sp>
    <dsp:sp modelId="{1A5A1DF2-CBA9-2D46-8850-B59B0AF593BA}">
      <dsp:nvSpPr>
        <dsp:cNvPr id="0" name=""/>
        <dsp:cNvSpPr/>
      </dsp:nvSpPr>
      <dsp:spPr>
        <a:xfrm rot="5400000">
          <a:off x="-128522" y="865159"/>
          <a:ext cx="856819" cy="599773"/>
        </a:xfrm>
        <a:prstGeom prst="chevron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</a:t>
          </a:r>
        </a:p>
      </dsp:txBody>
      <dsp:txXfrm rot="-5400000">
        <a:off x="2" y="1036523"/>
        <a:ext cx="599773" cy="257046"/>
      </dsp:txXfrm>
    </dsp:sp>
    <dsp:sp modelId="{23335498-9AC6-2244-B934-2A78A771F0EC}">
      <dsp:nvSpPr>
        <dsp:cNvPr id="0" name=""/>
        <dsp:cNvSpPr/>
      </dsp:nvSpPr>
      <dsp:spPr>
        <a:xfrm rot="5400000">
          <a:off x="4519254" y="-3158996"/>
          <a:ext cx="548405" cy="8348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Validate and verify Identity – photo ID, address etc </a:t>
          </a:r>
        </a:p>
      </dsp:txBody>
      <dsp:txXfrm rot="-5400000">
        <a:off x="619358" y="767671"/>
        <a:ext cx="8321428" cy="494863"/>
      </dsp:txXfrm>
    </dsp:sp>
    <dsp:sp modelId="{A1B19AD7-3388-0B4C-8F4E-82FFF8FE8022}">
      <dsp:nvSpPr>
        <dsp:cNvPr id="0" name=""/>
        <dsp:cNvSpPr/>
      </dsp:nvSpPr>
      <dsp:spPr>
        <a:xfrm rot="5400000">
          <a:off x="-128522" y="1601267"/>
          <a:ext cx="856819" cy="599773"/>
        </a:xfrm>
        <a:prstGeom prst="chevron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3</a:t>
          </a:r>
        </a:p>
      </dsp:txBody>
      <dsp:txXfrm rot="-5400000">
        <a:off x="2" y="1772631"/>
        <a:ext cx="599773" cy="257046"/>
      </dsp:txXfrm>
    </dsp:sp>
    <dsp:sp modelId="{37065589-D9E8-5340-9255-1EA5E2FB1606}">
      <dsp:nvSpPr>
        <dsp:cNvPr id="0" name=""/>
        <dsp:cNvSpPr/>
      </dsp:nvSpPr>
      <dsp:spPr>
        <a:xfrm rot="5400000">
          <a:off x="4514991" y="-2442473"/>
          <a:ext cx="556932" cy="83873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Deal with requests from 3</a:t>
          </a:r>
          <a:r>
            <a:rPr lang="en-GB" sz="1800" kern="1200" baseline="30000" dirty="0"/>
            <a:t>rd</a:t>
          </a:r>
          <a:r>
            <a:rPr lang="en-GB" sz="1800" kern="1200" dirty="0"/>
            <a:t> parties or Children</a:t>
          </a:r>
        </a:p>
      </dsp:txBody>
      <dsp:txXfrm rot="-5400000">
        <a:off x="599774" y="1499931"/>
        <a:ext cx="8360181" cy="502558"/>
      </dsp:txXfrm>
    </dsp:sp>
    <dsp:sp modelId="{B6E09B4D-6865-324A-9BBE-07B31C8999B3}">
      <dsp:nvSpPr>
        <dsp:cNvPr id="0" name=""/>
        <dsp:cNvSpPr/>
      </dsp:nvSpPr>
      <dsp:spPr>
        <a:xfrm rot="5400000">
          <a:off x="-128522" y="2337375"/>
          <a:ext cx="856819" cy="599773"/>
        </a:xfrm>
        <a:prstGeom prst="chevron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4</a:t>
          </a:r>
        </a:p>
      </dsp:txBody>
      <dsp:txXfrm rot="-5400000">
        <a:off x="2" y="2508739"/>
        <a:ext cx="599773" cy="257046"/>
      </dsp:txXfrm>
    </dsp:sp>
    <dsp:sp modelId="{9E2CFE59-3220-E649-8D32-EB896B78F8DA}">
      <dsp:nvSpPr>
        <dsp:cNvPr id="0" name=""/>
        <dsp:cNvSpPr/>
      </dsp:nvSpPr>
      <dsp:spPr>
        <a:xfrm rot="5400000">
          <a:off x="4514991" y="-1706365"/>
          <a:ext cx="556932" cy="83873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Remove exempted data and other peoples data, redact and respond</a:t>
          </a:r>
        </a:p>
      </dsp:txBody>
      <dsp:txXfrm rot="-5400000">
        <a:off x="599774" y="2236039"/>
        <a:ext cx="8360181" cy="502558"/>
      </dsp:txXfrm>
    </dsp:sp>
    <dsp:sp modelId="{A4A16BC7-67C1-9D47-A3A7-E845E84DD2B6}">
      <dsp:nvSpPr>
        <dsp:cNvPr id="0" name=""/>
        <dsp:cNvSpPr/>
      </dsp:nvSpPr>
      <dsp:spPr>
        <a:xfrm rot="5400000">
          <a:off x="-128522" y="3073483"/>
          <a:ext cx="856819" cy="599773"/>
        </a:xfrm>
        <a:prstGeom prst="chevron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unse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5</a:t>
          </a:r>
        </a:p>
      </dsp:txBody>
      <dsp:txXfrm rot="-5400000">
        <a:off x="2" y="3244847"/>
        <a:ext cx="599773" cy="257046"/>
      </dsp:txXfrm>
    </dsp:sp>
    <dsp:sp modelId="{391473C6-6B98-254C-8FAE-FF9F5FD4E0E7}">
      <dsp:nvSpPr>
        <dsp:cNvPr id="0" name=""/>
        <dsp:cNvSpPr/>
      </dsp:nvSpPr>
      <dsp:spPr>
        <a:xfrm rot="5400000">
          <a:off x="4514991" y="-970257"/>
          <a:ext cx="556932" cy="83873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Record in SAR register</a:t>
          </a:r>
        </a:p>
      </dsp:txBody>
      <dsp:txXfrm rot="-5400000">
        <a:off x="599774" y="2972147"/>
        <a:ext cx="8360181" cy="502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43EDA6-6F17-AF4D-B345-F51A3BA8C3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A4E89-53CE-A04E-BE97-0DD64F144E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B2BBF-374E-454E-9498-8AF459C3CC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4F377-33D5-2B47-8BF7-2C0B99A1D3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57873-1C40-A44F-997C-E3735196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427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6AEC9-0E5B-2841-8412-2A4F80B6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35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9A34A-4670-7E41-879C-2F1B1C4D38F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23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8BF6F-C12C-D04C-B9BF-E26477117FA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58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935EE-5B1F-E84F-98F6-FCFA046B67E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78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1738E-F5FC-454C-9EB6-D0989BE7D03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63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D44D6-FF18-2C45-A941-A7BE7432045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28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10374-A421-0943-B1AB-4013F4624A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47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1AB6B-0507-FE48-A870-B7B738B6CCA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64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8202A-1995-6D4D-B7C2-68928F417A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19F90-0364-6F40-A559-A8D476181E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82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93831-4EBF-2744-9D58-2103B2420F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86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93831-4EBF-2744-9D58-2103B2420F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8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1AC2D-5287-5440-8EF7-47CD155D99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17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93831-4EBF-2744-9D58-2103B2420F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15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93831-4EBF-2744-9D58-2103B2420F6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05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3F17E-6E9F-AC4A-897D-2D6D12E1CA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71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1DBC8-2D55-9749-B549-3A833E8E5ED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93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567ED-A663-7449-AD47-352F1F4B39B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56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1DBC8-2D55-9749-B549-3A833E8E5ED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96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EB31E-1CB3-B84C-81BD-12628CDDC8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162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EB31E-1CB3-B84C-81BD-12628CDDC8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39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EB31E-1CB3-B84C-81BD-12628CDDC8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91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EB31E-1CB3-B84C-81BD-12628CDDC8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1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9A34A-4670-7E41-879C-2F1B1C4D38F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462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BF1AD-0EAA-5944-AF12-1D77DC3086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07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D72B7-C332-5E43-8B39-27C79C6C41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EB31E-1CB3-B84C-81BD-12628CDDC8A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1AC2D-5287-5440-8EF7-47CD155D99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1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1AC2D-5287-5440-8EF7-47CD155D99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63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D9C12-C849-C040-BFD1-9B760633595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94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D150F-B0F5-EF43-847C-D7994C87733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99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6AEC9-0E5B-2841-8412-2A4F80B6599B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D5B3-BBF4-2740-B5C9-49D8CEABE8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6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tiff"/><Relationship Id="rId4" Type="http://schemas.openxmlformats.org/officeDocument/2006/relationships/diagramLayout" Target="../diagrams/layout1.xml"/><Relationship Id="rId9" Type="http://schemas.openxmlformats.org/officeDocument/2006/relationships/hyperlink" Target="https://calaborlawnews.com/lawsuit/california-compliance-labor-law.ph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uricivile.it/data-breach-gdpr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uricivile.it/data-breach-gdpr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uricivile.it/data-breach-gdpr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uricivile.it/data-breach-gdpr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aritydigital.org.uk/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ico.org.uk/media/for-organisations/documents/1555/direct-marketing-guidance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o.org.uk/for-organisations/fundraising-and-data-protection/" TargetMode="External"/><Relationship Id="rId5" Type="http://schemas.openxmlformats.org/officeDocument/2006/relationships/hyperlink" Target="http://www.ico.org.uk/" TargetMode="External"/><Relationship Id="rId4" Type="http://schemas.openxmlformats.org/officeDocument/2006/relationships/hyperlink" Target="https://geobrava.wordpress.com/2018/12/29/personal-data-privacy-concerns-multiplied-in-2018/" TargetMode="External"/><Relationship Id="rId9" Type="http://schemas.openxmlformats.org/officeDocument/2006/relationships/hyperlink" Target="https://vac.org.uk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imonelosi.com/it/news-feed/50-.html" TargetMode="Externa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geobrava.wordpress.com/2018/12/29/personal-data-privacy-concerns-multiplied-in-2018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C777-9EB9-DA46-80B4-418D42D9A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999" y="925546"/>
            <a:ext cx="10572000" cy="2971051"/>
          </a:xfrm>
        </p:spPr>
        <p:txBody>
          <a:bodyPr/>
          <a:lstStyle/>
          <a:p>
            <a:pPr algn="ctr"/>
            <a:r>
              <a:rPr lang="en-US" sz="3600" dirty="0"/>
              <a:t>UK General Data Protection Regulation (GDPR)</a:t>
            </a:r>
            <a:br>
              <a:rPr lang="en-US" sz="4800" dirty="0"/>
            </a:br>
            <a:br>
              <a:rPr lang="en-US" dirty="0"/>
            </a:br>
            <a:r>
              <a:rPr lang="en-US" sz="3200" dirty="0"/>
              <a:t>An Introduction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PART 2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DD7A8-0B13-364F-ADDD-C4AD98CD5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342" y="5189838"/>
            <a:ext cx="10572000" cy="525983"/>
          </a:xfrm>
        </p:spPr>
        <p:txBody>
          <a:bodyPr>
            <a:normAutofit/>
          </a:bodyPr>
          <a:lstStyle/>
          <a:p>
            <a:r>
              <a:rPr lang="en-US" sz="2000" dirty="0"/>
              <a:t>Voluntary Action Camden (VAC)  						28/09/21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4CBEA1A-3FE1-FF48-9D24-3ED69E433C9E}"/>
              </a:ext>
            </a:extLst>
          </p:cNvPr>
          <p:cNvSpPr txBox="1">
            <a:spLocks/>
          </p:cNvSpPr>
          <p:nvPr/>
        </p:nvSpPr>
        <p:spPr>
          <a:xfrm>
            <a:off x="809999" y="5460448"/>
            <a:ext cx="10572000" cy="117924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6F807-1C16-BA43-A9B9-BBF6A4B88481}"/>
              </a:ext>
            </a:extLst>
          </p:cNvPr>
          <p:cNvSpPr txBox="1"/>
          <p:nvPr/>
        </p:nvSpPr>
        <p:spPr>
          <a:xfrm>
            <a:off x="5387546" y="51898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2DF07-F374-D449-B09F-AE204B6339D1}"/>
              </a:ext>
            </a:extLst>
          </p:cNvPr>
          <p:cNvSpPr txBox="1"/>
          <p:nvPr/>
        </p:nvSpPr>
        <p:spPr>
          <a:xfrm>
            <a:off x="5041557" y="49344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45B8D-BE9F-5640-ADC2-DF0B2F7E5121}"/>
              </a:ext>
            </a:extLst>
          </p:cNvPr>
          <p:cNvSpPr txBox="1"/>
          <p:nvPr/>
        </p:nvSpPr>
        <p:spPr>
          <a:xfrm>
            <a:off x="4827373" y="4736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 descr="Image result for data protection">
            <a:extLst>
              <a:ext uri="{FF2B5EF4-FFF2-40B4-BE49-F238E27FC236}">
                <a16:creationId xmlns:a16="http://schemas.microsoft.com/office/drawing/2014/main" id="{2C601D19-E893-974C-B0B3-196645FF0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13" y="5082272"/>
            <a:ext cx="3085808" cy="161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6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Subject Access Request (SAR)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303340" y="2125992"/>
            <a:ext cx="94342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In addition to a copy of their personal data, you also have to provide individuals with the following information:</a:t>
            </a:r>
          </a:p>
          <a:p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the purposes of your processing;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the categories of personal data concerned;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the recipients or categories of recipient you disclose the personal data to;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your retention period for storing the personal data or, where this is not possible, your criteria for determining how long you will store it;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the existence of their right to request rectification, erasure or restriction or to object to such processing;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F59C91-4E6B-8F4B-A2E3-8E812EEFA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37558" y="5271246"/>
            <a:ext cx="2454441" cy="158675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439FFE-E358-6744-A240-856A7CDA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7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Subject Access Request (SAR)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293066" y="2132718"/>
            <a:ext cx="94342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the right to lodge a complaint with the ICO;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information about the source of the data, where it was not obtained directly from the individual;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the existence of automated decision-making (including profiling); and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the safeguards you provide if you transfer personal data to a third country or international </a:t>
            </a:r>
            <a:r>
              <a:rPr lang="en-US" sz="2400" dirty="0" err="1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organisation</a:t>
            </a:r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You may be providing much of this information already in your privacy notice</a:t>
            </a:r>
            <a:endParaRPr lang="en-US" sz="32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158F599-A782-6D4C-875B-D8E45AA04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558" y="5271246"/>
            <a:ext cx="2454441" cy="158675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05E41-8B6A-8147-9E42-15039939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Subject Access Request (SAR)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313614" y="2146540"/>
            <a:ext cx="94342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You have a legal responsibility to identify that an individual has made a request to you and handle it accordingly</a:t>
            </a:r>
          </a:p>
          <a:p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It is good practice to have a policy for recording details of the requests you receive, particularly those made by telephone or in person</a:t>
            </a:r>
          </a:p>
          <a:p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You cannot charge a fee to comply with a subject access request -  in most cases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97B9DDE-45FB-0D45-90A9-BE1BFF491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558" y="5271246"/>
            <a:ext cx="2454441" cy="158675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C2A1C8-1247-FA44-89EA-ACD117C3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Subject Access Request (SAR)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272518" y="2193758"/>
            <a:ext cx="94342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However, you can charge a “reasonable fee” for the administrative costs of complying with the request if:</a:t>
            </a: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it is manifestly unfounded or excessive; or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an individual requests further copies of their data following a recent request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C09C4B6-92C6-B24D-80B8-DE7BE1297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558" y="5271246"/>
            <a:ext cx="2454441" cy="158675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54175-D837-FA47-B08D-622E6777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Subject Access Request (SAR)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303339" y="2023251"/>
            <a:ext cx="95465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Finally…</a:t>
            </a: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You must comply with a request without undue delay and at the latest within </a:t>
            </a:r>
            <a:r>
              <a:rPr lang="en-US" sz="2800" b="1" u="sng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one month </a:t>
            </a:r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of receipt of the request</a:t>
            </a: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You can extend the time to respond by a further two months if the request is complex or you have received a number of requests from the individual.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14923284-8E49-3445-B702-7BBEB7EC6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558" y="5271246"/>
            <a:ext cx="2454441" cy="158675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21A41-8CDB-374A-8DE1-E6DE0C35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52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Subject Access Request (SAR)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323888" y="2228734"/>
            <a:ext cx="9931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You should calculate the time limit from the day you receive the request (whether it is a working day or not) until the corresponding calendar date in the next month</a:t>
            </a:r>
          </a:p>
          <a:p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If this is not possible because the following month is shorter (and there is no corresponding calendar date), the date for response is the last day of the following month.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97BD9E8-2822-8647-ACE4-C9BEB5EF7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558" y="5271246"/>
            <a:ext cx="2454441" cy="158675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5DBE12-5BD7-5449-AABC-2F9352B2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35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Subject Access Request (SAR)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303340" y="2023251"/>
            <a:ext cx="103646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Quiz:</a:t>
            </a: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1. You receive a SAR on the 31</a:t>
            </a:r>
            <a:r>
              <a:rPr lang="en-US" sz="2800" baseline="300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st</a:t>
            </a:r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of March. April has only 30 days. When is your deadline to respond to the data subject? </a:t>
            </a: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2. TRUE or FALSE</a:t>
            </a: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You can extend the time taken to respond by a further </a:t>
            </a:r>
          </a:p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3 months  from the date of the request </a:t>
            </a: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A2152F1C-85C1-864D-9C9B-4DA7A47BE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558" y="5271246"/>
            <a:ext cx="2454441" cy="158675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980E17-10CB-8A4A-BFBB-BB403BCE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Subject Access Request (SAR)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314FD2B-A8E0-894D-BB89-E98F7D42B7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357086"/>
              </p:ext>
            </p:extLst>
          </p:nvPr>
        </p:nvGraphicFramePr>
        <p:xfrm>
          <a:off x="676811" y="2608503"/>
          <a:ext cx="8987142" cy="3802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California Compliance Labor Law Information">
            <a:extLst>
              <a:ext uri="{FF2B5EF4-FFF2-40B4-BE49-F238E27FC236}">
                <a16:creationId xmlns:a16="http://schemas.microsoft.com/office/drawing/2014/main" id="{6877756E-E3AC-704A-82F2-8F3A24354F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861175" y="5396521"/>
            <a:ext cx="2330823" cy="1461479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709E5A5F-92D8-2142-976B-9FA0219A03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1175" y="5396520"/>
            <a:ext cx="2330824" cy="146147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0A922D-FD8F-A540-A326-B471D6CC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01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1095046" cy="970450"/>
          </a:xfrm>
        </p:spPr>
        <p:txBody>
          <a:bodyPr/>
          <a:lstStyle/>
          <a:p>
            <a:r>
              <a:rPr lang="en-US" dirty="0"/>
              <a:t>Data Protection Impact Assessment (DPIA)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4" y="5305015"/>
            <a:ext cx="2342146" cy="14726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64A652-9092-1240-81DB-69CC1F3BDB2B}"/>
              </a:ext>
            </a:extLst>
          </p:cNvPr>
          <p:cNvSpPr txBox="1"/>
          <p:nvPr/>
        </p:nvSpPr>
        <p:spPr>
          <a:xfrm>
            <a:off x="303341" y="2202545"/>
            <a:ext cx="95465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 DPIA is a process designed to help you systematically </a:t>
            </a:r>
            <a:r>
              <a:rPr lang="en-US" sz="2800" i="1" dirty="0" err="1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analyse</a:t>
            </a:r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, </a:t>
            </a:r>
            <a:r>
              <a:rPr lang="en-US" sz="2800" i="1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identify </a:t>
            </a:r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and </a:t>
            </a:r>
            <a:r>
              <a:rPr lang="en-US" sz="2800" i="1" dirty="0" err="1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minimise</a:t>
            </a:r>
            <a:r>
              <a:rPr lang="en-US" sz="2800" i="1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the Data Protection Risks of a project or plan – ICO </a:t>
            </a: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It is basically a ’Risk Assessment Process’ – taking a risk based approach to assessing activities that involve the processing of personal data </a:t>
            </a: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82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1095046" cy="970450"/>
          </a:xfrm>
        </p:spPr>
        <p:txBody>
          <a:bodyPr/>
          <a:lstStyle/>
          <a:p>
            <a:r>
              <a:rPr lang="en-US" dirty="0"/>
              <a:t>Data Protection Impact Assessment (DPIA)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4" y="5305015"/>
            <a:ext cx="2342146" cy="14726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47477C-0B68-2F4C-88C6-1B77D3A8492B}"/>
              </a:ext>
            </a:extLst>
          </p:cNvPr>
          <p:cNvSpPr txBox="1"/>
          <p:nvPr/>
        </p:nvSpPr>
        <p:spPr>
          <a:xfrm>
            <a:off x="303341" y="2140900"/>
            <a:ext cx="9546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You must do a DPIA where the processing of personal data is likely to result in a high risk to the rights and freedoms of natural persons </a:t>
            </a:r>
          </a:p>
          <a:p>
            <a:pPr lvl="0"/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Risk in this context is about the potential for any significant physical, material or non-material harm to individuals</a:t>
            </a:r>
          </a:p>
          <a:p>
            <a:pPr lvl="0"/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If you decide not to do a DPIA, you must document your reason</a:t>
            </a:r>
          </a:p>
          <a:p>
            <a:pPr lvl="0"/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Not completing a DPIA when one is needed &gt;&gt; fine of up to £8.5m or 2% of annual turnover, whichever is higher</a:t>
            </a:r>
          </a:p>
          <a:p>
            <a:pPr lvl="0"/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2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415635" y="2087418"/>
            <a:ext cx="94342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Comic Sans MS" panose="030F0902030302020204" pitchFamily="66" charset="0"/>
                <a:cs typeface="Arial" panose="020B0604020202020204" pitchFamily="34" charset="0"/>
              </a:rPr>
              <a:t>Introduction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Comic Sans MS" panose="030F0902030302020204" pitchFamily="66" charset="0"/>
                <a:cs typeface="Arial" panose="020B0604020202020204" pitchFamily="34" charset="0"/>
              </a:rPr>
              <a:t>Recap Part 1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Privacy Notice</a:t>
            </a:r>
          </a:p>
          <a:p>
            <a:pPr marL="514350" lvl="0" indent="-514350">
              <a:buAutoNum type="arabicPeriod" startAt="4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Subject Access Request (SAR)</a:t>
            </a:r>
          </a:p>
          <a:p>
            <a:pPr marL="514350" lvl="0" indent="-514350">
              <a:buAutoNum type="arabicPeriod" startAt="4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Data Protection Impact Assessment (DPIA)</a:t>
            </a:r>
          </a:p>
          <a:p>
            <a:pPr marL="514350" indent="-514350">
              <a:buFontTx/>
              <a:buAutoNum type="arabicPeriod" startAt="4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Comfort Break </a:t>
            </a:r>
          </a:p>
          <a:p>
            <a:pPr marL="514350" indent="-514350">
              <a:buFontTx/>
              <a:buAutoNum type="arabicPeriod" startAt="4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Incident Response &amp; Data Breach Management</a:t>
            </a:r>
          </a:p>
          <a:p>
            <a:pPr marL="514350" indent="-514350">
              <a:buFontTx/>
              <a:buAutoNum type="arabicPeriod" startAt="4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Demonstrating Compliance</a:t>
            </a:r>
          </a:p>
          <a:p>
            <a:pPr marL="514350" indent="-514350">
              <a:buFontTx/>
              <a:buAutoNum type="arabicPeriod" startAt="4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Summary/Conclusion</a:t>
            </a:r>
          </a:p>
          <a:p>
            <a:pPr marL="514350" indent="-514350">
              <a:buFontTx/>
              <a:buAutoNum type="arabicPeriod" startAt="4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Key Takeaways</a:t>
            </a:r>
          </a:p>
          <a:p>
            <a:pPr marL="514350" indent="-514350">
              <a:buFontTx/>
              <a:buAutoNum type="arabicPeriod" startAt="4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Useful Resources</a:t>
            </a:r>
          </a:p>
          <a:p>
            <a:pPr marL="514350" indent="-514350">
              <a:buFontTx/>
              <a:buAutoNum type="arabicPeriod" startAt="4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Q &amp; A </a:t>
            </a:r>
            <a:endParaRPr lang="en-US" sz="20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 startAt="4"/>
            </a:pPr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10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1095046" cy="970450"/>
          </a:xfrm>
        </p:spPr>
        <p:txBody>
          <a:bodyPr/>
          <a:lstStyle/>
          <a:p>
            <a:r>
              <a:rPr lang="en-US" sz="3600" dirty="0"/>
              <a:t>EXAMPLES OF WHEN A DPIA MAY BE REQUIRED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4" y="5305015"/>
            <a:ext cx="2342146" cy="14726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47477C-0B68-2F4C-88C6-1B77D3A8492B}"/>
              </a:ext>
            </a:extLst>
          </p:cNvPr>
          <p:cNvSpPr txBox="1"/>
          <p:nvPr/>
        </p:nvSpPr>
        <p:spPr>
          <a:xfrm>
            <a:off x="303341" y="2140900"/>
            <a:ext cx="95465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Procurement of technology, systems, devices or products which involves the processing of personal data</a:t>
            </a:r>
          </a:p>
          <a:p>
            <a:pPr lvl="0"/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Implementation or development of new processes, technology, systems, devices  or products which involve the use of personal data</a:t>
            </a:r>
          </a:p>
          <a:p>
            <a:pPr lvl="0"/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Collection, retrieval, obtaining, recording or holding of new personal data</a:t>
            </a:r>
          </a:p>
          <a:p>
            <a:pPr lvl="0"/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The use of a trial period of technology, systems, devices or products which use personal data</a:t>
            </a:r>
          </a:p>
          <a:p>
            <a:pPr lvl="0"/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88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1095046" cy="970450"/>
          </a:xfrm>
        </p:spPr>
        <p:txBody>
          <a:bodyPr/>
          <a:lstStyle/>
          <a:p>
            <a:r>
              <a:rPr lang="en-US" dirty="0"/>
              <a:t>Data Protection Impact Assessment (DPIA)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4" y="5305015"/>
            <a:ext cx="2342146" cy="14726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64A652-9092-1240-81DB-69CC1F3BDB2B}"/>
              </a:ext>
            </a:extLst>
          </p:cNvPr>
          <p:cNvSpPr txBox="1"/>
          <p:nvPr/>
        </p:nvSpPr>
        <p:spPr>
          <a:xfrm>
            <a:off x="303341" y="2202545"/>
            <a:ext cx="95465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8128A-D738-6844-815A-AABEE29EC7E5}"/>
              </a:ext>
            </a:extLst>
          </p:cNvPr>
          <p:cNvSpPr txBox="1"/>
          <p:nvPr/>
        </p:nvSpPr>
        <p:spPr>
          <a:xfrm>
            <a:off x="1047964" y="2238369"/>
            <a:ext cx="8801890" cy="457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D9D205-AC01-6B47-9B76-5D139966DE67}"/>
              </a:ext>
            </a:extLst>
          </p:cNvPr>
          <p:cNvGrpSpPr/>
          <p:nvPr/>
        </p:nvGrpSpPr>
        <p:grpSpPr>
          <a:xfrm>
            <a:off x="4867300" y="1972463"/>
            <a:ext cx="1091074" cy="709198"/>
            <a:chOff x="3267637" y="2170"/>
            <a:chExt cx="1091074" cy="70919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369515-B5CF-CE4C-8225-BDC6C985D0AF}"/>
                </a:ext>
              </a:extLst>
            </p:cNvPr>
            <p:cNvSpPr/>
            <p:nvPr/>
          </p:nvSpPr>
          <p:spPr>
            <a:xfrm>
              <a:off x="3267637" y="2170"/>
              <a:ext cx="1091074" cy="70919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25AA8720-C543-1244-9AD4-AAE30DEDA1BB}"/>
                </a:ext>
              </a:extLst>
            </p:cNvPr>
            <p:cNvSpPr txBox="1"/>
            <p:nvPr/>
          </p:nvSpPr>
          <p:spPr>
            <a:xfrm>
              <a:off x="3302257" y="36790"/>
              <a:ext cx="1021834" cy="639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dirty="0"/>
                <a:t>1. </a:t>
              </a:r>
              <a:r>
                <a:rPr lang="en-GB" sz="1000" kern="1200" dirty="0"/>
                <a:t>Identify the need for the DPIA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E39006-5A33-EB45-8556-33B6613A2F20}"/>
              </a:ext>
            </a:extLst>
          </p:cNvPr>
          <p:cNvGrpSpPr/>
          <p:nvPr/>
        </p:nvGrpSpPr>
        <p:grpSpPr>
          <a:xfrm>
            <a:off x="6512283" y="2652603"/>
            <a:ext cx="1091074" cy="709198"/>
            <a:chOff x="4852588" y="765442"/>
            <a:chExt cx="1091074" cy="709198"/>
          </a:xfrm>
        </p:grpSpPr>
        <p:sp>
          <p:nvSpPr>
            <p:cNvPr id="11" name="Rectangle: Rounded Corners 11">
              <a:extLst>
                <a:ext uri="{FF2B5EF4-FFF2-40B4-BE49-F238E27FC236}">
                  <a16:creationId xmlns:a16="http://schemas.microsoft.com/office/drawing/2014/main" id="{5566CAE1-4357-B545-A73E-A019F82E10A8}"/>
                </a:ext>
              </a:extLst>
            </p:cNvPr>
            <p:cNvSpPr/>
            <p:nvPr/>
          </p:nvSpPr>
          <p:spPr>
            <a:xfrm>
              <a:off x="4852588" y="765442"/>
              <a:ext cx="1091074" cy="70919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id="{193354D8-7B28-3F44-A9FC-81D2F0A0F048}"/>
                </a:ext>
              </a:extLst>
            </p:cNvPr>
            <p:cNvSpPr txBox="1"/>
            <p:nvPr/>
          </p:nvSpPr>
          <p:spPr>
            <a:xfrm>
              <a:off x="4887208" y="800062"/>
              <a:ext cx="1021834" cy="639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2. Describe the data processing /information flows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4A46F8-FA62-0E4C-BDD9-63B3DA3F290D}"/>
              </a:ext>
            </a:extLst>
          </p:cNvPr>
          <p:cNvGrpSpPr/>
          <p:nvPr/>
        </p:nvGrpSpPr>
        <p:grpSpPr>
          <a:xfrm>
            <a:off x="6954560" y="4286647"/>
            <a:ext cx="1091074" cy="709198"/>
            <a:chOff x="5244038" y="2480499"/>
            <a:chExt cx="1091074" cy="709198"/>
          </a:xfrm>
        </p:grpSpPr>
        <p:sp>
          <p:nvSpPr>
            <p:cNvPr id="14" name="Rectangle: Rounded Corners 23">
              <a:extLst>
                <a:ext uri="{FF2B5EF4-FFF2-40B4-BE49-F238E27FC236}">
                  <a16:creationId xmlns:a16="http://schemas.microsoft.com/office/drawing/2014/main" id="{BE3A75FB-DD2D-E740-8B65-827947FB603A}"/>
                </a:ext>
              </a:extLst>
            </p:cNvPr>
            <p:cNvSpPr/>
            <p:nvPr/>
          </p:nvSpPr>
          <p:spPr>
            <a:xfrm>
              <a:off x="5244038" y="2480499"/>
              <a:ext cx="1091074" cy="70919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5">
              <a:extLst>
                <a:ext uri="{FF2B5EF4-FFF2-40B4-BE49-F238E27FC236}">
                  <a16:creationId xmlns:a16="http://schemas.microsoft.com/office/drawing/2014/main" id="{BFC63C1E-AADE-F54B-B3EC-6F6EC7498010}"/>
                </a:ext>
              </a:extLst>
            </p:cNvPr>
            <p:cNvSpPr txBox="1"/>
            <p:nvPr/>
          </p:nvSpPr>
          <p:spPr>
            <a:xfrm>
              <a:off x="5278658" y="2515119"/>
              <a:ext cx="1021834" cy="639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3. Consult with Stakeholders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58F72E-6D24-C04F-B62F-8CFF4C591C6D}"/>
              </a:ext>
            </a:extLst>
          </p:cNvPr>
          <p:cNvGrpSpPr/>
          <p:nvPr/>
        </p:nvGrpSpPr>
        <p:grpSpPr>
          <a:xfrm>
            <a:off x="5908567" y="5589188"/>
            <a:ext cx="1091074" cy="709198"/>
            <a:chOff x="4147218" y="3855867"/>
            <a:chExt cx="1091074" cy="709198"/>
          </a:xfrm>
        </p:grpSpPr>
        <p:sp>
          <p:nvSpPr>
            <p:cNvPr id="17" name="Rectangle: Rounded Corners 27">
              <a:extLst>
                <a:ext uri="{FF2B5EF4-FFF2-40B4-BE49-F238E27FC236}">
                  <a16:creationId xmlns:a16="http://schemas.microsoft.com/office/drawing/2014/main" id="{C7AF794E-6B68-4546-934C-22ACC929368D}"/>
                </a:ext>
              </a:extLst>
            </p:cNvPr>
            <p:cNvSpPr/>
            <p:nvPr/>
          </p:nvSpPr>
          <p:spPr>
            <a:xfrm>
              <a:off x="4147218" y="3855867"/>
              <a:ext cx="1091074" cy="70919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45D2D526-C35A-8246-81E9-9D8663E38476}"/>
                </a:ext>
              </a:extLst>
            </p:cNvPr>
            <p:cNvSpPr txBox="1"/>
            <p:nvPr/>
          </p:nvSpPr>
          <p:spPr>
            <a:xfrm>
              <a:off x="4181838" y="3890487"/>
              <a:ext cx="1021834" cy="639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4. Assess Necessity and Proportionality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27CABE-7D1F-2F42-AAC1-5E52D71F0A1F}"/>
              </a:ext>
            </a:extLst>
          </p:cNvPr>
          <p:cNvGrpSpPr/>
          <p:nvPr/>
        </p:nvGrpSpPr>
        <p:grpSpPr>
          <a:xfrm>
            <a:off x="4082371" y="5589188"/>
            <a:ext cx="1091074" cy="709198"/>
            <a:chOff x="2388056" y="3855867"/>
            <a:chExt cx="1091074" cy="709198"/>
          </a:xfrm>
        </p:grpSpPr>
        <p:sp>
          <p:nvSpPr>
            <p:cNvPr id="20" name="Rectangle: Rounded Corners 31">
              <a:extLst>
                <a:ext uri="{FF2B5EF4-FFF2-40B4-BE49-F238E27FC236}">
                  <a16:creationId xmlns:a16="http://schemas.microsoft.com/office/drawing/2014/main" id="{0471CAB3-503E-2640-BD16-BB615BBE43F1}"/>
                </a:ext>
              </a:extLst>
            </p:cNvPr>
            <p:cNvSpPr/>
            <p:nvPr/>
          </p:nvSpPr>
          <p:spPr>
            <a:xfrm>
              <a:off x="2388056" y="3855867"/>
              <a:ext cx="1091074" cy="70919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id="{5970A881-5DAF-FF43-8EF9-8CCC17BCEF9C}"/>
                </a:ext>
              </a:extLst>
            </p:cNvPr>
            <p:cNvSpPr txBox="1"/>
            <p:nvPr/>
          </p:nvSpPr>
          <p:spPr>
            <a:xfrm>
              <a:off x="2422676" y="3890487"/>
              <a:ext cx="1021834" cy="639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5. Identify and Assess Risks; identify solutions/controls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60D72F-A1DF-054F-AF4C-600593B291C5}"/>
              </a:ext>
            </a:extLst>
          </p:cNvPr>
          <p:cNvGrpSpPr/>
          <p:nvPr/>
        </p:nvGrpSpPr>
        <p:grpSpPr>
          <a:xfrm>
            <a:off x="2865485" y="4292187"/>
            <a:ext cx="1091074" cy="709198"/>
            <a:chOff x="1291236" y="2480499"/>
            <a:chExt cx="1091074" cy="709198"/>
          </a:xfrm>
        </p:grpSpPr>
        <p:sp>
          <p:nvSpPr>
            <p:cNvPr id="23" name="Rectangle: Rounded Corners 35">
              <a:extLst>
                <a:ext uri="{FF2B5EF4-FFF2-40B4-BE49-F238E27FC236}">
                  <a16:creationId xmlns:a16="http://schemas.microsoft.com/office/drawing/2014/main" id="{67825BDE-352E-F949-AE7D-43A7E5AA5BE6}"/>
                </a:ext>
              </a:extLst>
            </p:cNvPr>
            <p:cNvSpPr/>
            <p:nvPr/>
          </p:nvSpPr>
          <p:spPr>
            <a:xfrm>
              <a:off x="1291236" y="2480499"/>
              <a:ext cx="1091074" cy="70919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E5088529-2EF0-2A45-8970-E4F6931BBAC1}"/>
                </a:ext>
              </a:extLst>
            </p:cNvPr>
            <p:cNvSpPr txBox="1"/>
            <p:nvPr/>
          </p:nvSpPr>
          <p:spPr>
            <a:xfrm>
              <a:off x="1325856" y="2515119"/>
              <a:ext cx="1021834" cy="639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6. Record the DPIA outcomes and get sign-off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974EC4-05E9-AE4A-9417-57947CF6B8A0}"/>
              </a:ext>
            </a:extLst>
          </p:cNvPr>
          <p:cNvGrpSpPr/>
          <p:nvPr/>
        </p:nvGrpSpPr>
        <p:grpSpPr>
          <a:xfrm>
            <a:off x="3266152" y="2652603"/>
            <a:ext cx="1091074" cy="709198"/>
            <a:chOff x="1682687" y="765442"/>
            <a:chExt cx="1091074" cy="709198"/>
          </a:xfrm>
        </p:grpSpPr>
        <p:sp>
          <p:nvSpPr>
            <p:cNvPr id="26" name="Rectangle: Rounded Corners 40">
              <a:extLst>
                <a:ext uri="{FF2B5EF4-FFF2-40B4-BE49-F238E27FC236}">
                  <a16:creationId xmlns:a16="http://schemas.microsoft.com/office/drawing/2014/main" id="{7C7DC62B-B90D-7645-962E-1F1AD92E4EBD}"/>
                </a:ext>
              </a:extLst>
            </p:cNvPr>
            <p:cNvSpPr/>
            <p:nvPr/>
          </p:nvSpPr>
          <p:spPr>
            <a:xfrm>
              <a:off x="1682687" y="765442"/>
              <a:ext cx="1091074" cy="709198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5">
              <a:extLst>
                <a:ext uri="{FF2B5EF4-FFF2-40B4-BE49-F238E27FC236}">
                  <a16:creationId xmlns:a16="http://schemas.microsoft.com/office/drawing/2014/main" id="{339FF003-AD30-4244-96A8-CEA14EA0044F}"/>
                </a:ext>
              </a:extLst>
            </p:cNvPr>
            <p:cNvSpPr txBox="1"/>
            <p:nvPr/>
          </p:nvSpPr>
          <p:spPr>
            <a:xfrm>
              <a:off x="1717307" y="800062"/>
              <a:ext cx="1021834" cy="639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/>
                <a:t>7. Integrate the DPIA outcomes into the project </a:t>
              </a:r>
            </a:p>
          </p:txBody>
        </p:sp>
      </p:grpSp>
      <p:sp>
        <p:nvSpPr>
          <p:cNvPr id="28" name="Straight Connector 6">
            <a:extLst>
              <a:ext uri="{FF2B5EF4-FFF2-40B4-BE49-F238E27FC236}">
                <a16:creationId xmlns:a16="http://schemas.microsoft.com/office/drawing/2014/main" id="{5A269F90-B572-D540-B9CA-A9940D5DB342}"/>
              </a:ext>
            </a:extLst>
          </p:cNvPr>
          <p:cNvSpPr/>
          <p:nvPr/>
        </p:nvSpPr>
        <p:spPr>
          <a:xfrm>
            <a:off x="3231786" y="2238369"/>
            <a:ext cx="4054455" cy="405445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30121" y="322525"/>
                </a:moveTo>
                <a:arcTo wR="2027227" hR="2027227" stAng="14234136" swAng="773767"/>
              </a:path>
            </a:pathLst>
          </a:custGeom>
          <a:noFill/>
          <a:ln>
            <a:solidFill>
              <a:srgbClr val="C00000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Straight Connector 3">
            <a:extLst>
              <a:ext uri="{FF2B5EF4-FFF2-40B4-BE49-F238E27FC236}">
                <a16:creationId xmlns:a16="http://schemas.microsoft.com/office/drawing/2014/main" id="{6CA24C16-06D7-9848-869C-B025BFF8FA68}"/>
              </a:ext>
            </a:extLst>
          </p:cNvPr>
          <p:cNvSpPr/>
          <p:nvPr/>
        </p:nvSpPr>
        <p:spPr>
          <a:xfrm>
            <a:off x="3496469" y="2162918"/>
            <a:ext cx="4054455" cy="405445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921827" y="1306017"/>
                </a:moveTo>
                <a:arcTo wR="2027227" hR="2027227" stAng="20349592" swAng="1065399"/>
              </a:path>
            </a:pathLst>
          </a:custGeom>
          <a:noFill/>
          <a:ln>
            <a:solidFill>
              <a:srgbClr val="C00000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Straight Connector 3">
            <a:extLst>
              <a:ext uri="{FF2B5EF4-FFF2-40B4-BE49-F238E27FC236}">
                <a16:creationId xmlns:a16="http://schemas.microsoft.com/office/drawing/2014/main" id="{0BB29799-54B8-C941-8946-830DF17601CC}"/>
              </a:ext>
            </a:extLst>
          </p:cNvPr>
          <p:cNvSpPr/>
          <p:nvPr/>
        </p:nvSpPr>
        <p:spPr>
          <a:xfrm>
            <a:off x="3547296" y="2090091"/>
            <a:ext cx="4054455" cy="405445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816923" y="2979404"/>
                </a:moveTo>
                <a:arcTo wR="2027227" hR="2027227" stAng="1680866" swAng="836738"/>
              </a:path>
            </a:pathLst>
          </a:custGeom>
          <a:noFill/>
          <a:ln>
            <a:solidFill>
              <a:srgbClr val="C00000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Straight Connector 3">
            <a:extLst>
              <a:ext uri="{FF2B5EF4-FFF2-40B4-BE49-F238E27FC236}">
                <a16:creationId xmlns:a16="http://schemas.microsoft.com/office/drawing/2014/main" id="{934820B0-411C-E841-BB72-4B49EE203FC0}"/>
              </a:ext>
            </a:extLst>
          </p:cNvPr>
          <p:cNvSpPr/>
          <p:nvPr/>
        </p:nvSpPr>
        <p:spPr>
          <a:xfrm>
            <a:off x="3480262" y="2090091"/>
            <a:ext cx="4054455" cy="405445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28850" y="4044404"/>
                </a:moveTo>
                <a:arcTo wR="2027227" hR="2027227" stAng="5057524" swAng="684951"/>
              </a:path>
            </a:pathLst>
          </a:custGeom>
          <a:noFill/>
          <a:ln>
            <a:solidFill>
              <a:srgbClr val="C00000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Straight Connector 3">
            <a:extLst>
              <a:ext uri="{FF2B5EF4-FFF2-40B4-BE49-F238E27FC236}">
                <a16:creationId xmlns:a16="http://schemas.microsoft.com/office/drawing/2014/main" id="{FFCC43BC-64FC-F840-B65B-A5F4CC808DD9}"/>
              </a:ext>
            </a:extLst>
          </p:cNvPr>
          <p:cNvSpPr/>
          <p:nvPr/>
        </p:nvSpPr>
        <p:spPr>
          <a:xfrm>
            <a:off x="3360196" y="2168458"/>
            <a:ext cx="4054455" cy="405445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19758" y="3382657"/>
                </a:moveTo>
                <a:arcTo wR="2027227" hR="2027227" stAng="8282396" swAng="836738"/>
              </a:path>
            </a:pathLst>
          </a:custGeom>
          <a:noFill/>
          <a:ln>
            <a:solidFill>
              <a:srgbClr val="C00000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Straight Connector 3">
            <a:extLst>
              <a:ext uri="{FF2B5EF4-FFF2-40B4-BE49-F238E27FC236}">
                <a16:creationId xmlns:a16="http://schemas.microsoft.com/office/drawing/2014/main" id="{96DAE76C-50D0-D44E-A238-ABE5D0FAC295}"/>
              </a:ext>
            </a:extLst>
          </p:cNvPr>
          <p:cNvSpPr/>
          <p:nvPr/>
        </p:nvSpPr>
        <p:spPr>
          <a:xfrm>
            <a:off x="3369412" y="2243931"/>
            <a:ext cx="4054455" cy="405445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934" y="1918181"/>
                </a:moveTo>
                <a:arcTo wR="2027227" hR="2027227" stAng="10985009" swAng="1065399"/>
              </a:path>
            </a:pathLst>
          </a:custGeom>
          <a:noFill/>
          <a:ln>
            <a:solidFill>
              <a:srgbClr val="C00000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Straight Connector 3">
            <a:extLst>
              <a:ext uri="{FF2B5EF4-FFF2-40B4-BE49-F238E27FC236}">
                <a16:creationId xmlns:a16="http://schemas.microsoft.com/office/drawing/2014/main" id="{AC01EA90-E5CD-164D-A11C-48FFEBE3EB26}"/>
              </a:ext>
            </a:extLst>
          </p:cNvPr>
          <p:cNvSpPr/>
          <p:nvPr/>
        </p:nvSpPr>
        <p:spPr>
          <a:xfrm>
            <a:off x="3445642" y="2243931"/>
            <a:ext cx="4054455" cy="405445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716199" y="120667"/>
                </a:moveTo>
                <a:arcTo wR="2027227" hR="2027227" stAng="17392096" swAng="773767"/>
              </a:path>
            </a:pathLst>
          </a:custGeom>
          <a:noFill/>
          <a:ln>
            <a:solidFill>
              <a:srgbClr val="C00000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8765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Incident </a:t>
            </a:r>
            <a:r>
              <a:rPr lang="en-US" sz="3600" dirty="0"/>
              <a:t>Response</a:t>
            </a:r>
            <a:r>
              <a:rPr lang="en-US" dirty="0"/>
              <a:t> &amp; Breach Management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336153" y="2305615"/>
            <a:ext cx="1130003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 </a:t>
            </a:r>
            <a:r>
              <a:rPr lang="en-US" sz="3200" b="1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personal data breach </a:t>
            </a:r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means:</a:t>
            </a:r>
          </a:p>
          <a:p>
            <a:endParaRPr lang="en-US" sz="2400" i="1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3200" i="1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“a breach of security leading to the accidental or unlawful destruction, loss, alteration, </a:t>
            </a:r>
            <a:r>
              <a:rPr lang="en-US" sz="3200" i="1" dirty="0" err="1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unauthorised</a:t>
            </a:r>
            <a:r>
              <a:rPr lang="en-US" sz="3200" i="1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disclosure of, or access to, personal data transmitted, stored or otherwise processed”</a:t>
            </a:r>
          </a:p>
          <a:p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This includes breaches that are the result of </a:t>
            </a:r>
          </a:p>
          <a:p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both accidental and deliberate causes</a:t>
            </a:r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6" name="Picture 5" descr="Come gestire un Data Breach ai sensi del GDPR">
            <a:extLst>
              <a:ext uri="{FF2B5EF4-FFF2-40B4-BE49-F238E27FC236}">
                <a16:creationId xmlns:a16="http://schemas.microsoft.com/office/drawing/2014/main" id="{A2BE7D88-561B-6044-8FE1-4259B727C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46024" y="5302300"/>
            <a:ext cx="2545976" cy="15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10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Incident </a:t>
            </a:r>
            <a:r>
              <a:rPr lang="en-US" sz="3600" dirty="0"/>
              <a:t>Response</a:t>
            </a:r>
            <a:r>
              <a:rPr lang="en-US" dirty="0"/>
              <a:t> &amp; Breach Management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336153" y="2624643"/>
            <a:ext cx="1151969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If you suspect a data breach, you must report it asap 24/7</a:t>
            </a:r>
          </a:p>
          <a:p>
            <a:endParaRPr lang="en-US" sz="2800" b="1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To your Team lead/Manager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Via your internal breach reporting process</a:t>
            </a: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 descr="Come gestire un Data Breach ai sensi del GDPR">
            <a:extLst>
              <a:ext uri="{FF2B5EF4-FFF2-40B4-BE49-F238E27FC236}">
                <a16:creationId xmlns:a16="http://schemas.microsoft.com/office/drawing/2014/main" id="{64F264B4-B4E8-7A41-ACB9-082BB8969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63953" y="5302300"/>
            <a:ext cx="2528046" cy="15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28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Incident </a:t>
            </a:r>
            <a:r>
              <a:rPr lang="en-US" sz="3600" dirty="0"/>
              <a:t>Response</a:t>
            </a:r>
            <a:r>
              <a:rPr lang="en-US" dirty="0"/>
              <a:t> &amp; Breach Management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336153" y="2197911"/>
            <a:ext cx="1151969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If a breach is likely to result in a high risk to the rights and freedom of the individuals:</a:t>
            </a:r>
          </a:p>
          <a:p>
            <a:endParaRPr lang="en-US" sz="20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You must </a:t>
            </a:r>
            <a:r>
              <a:rPr lang="en-US" sz="2800" b="1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notify</a:t>
            </a:r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–</a:t>
            </a:r>
          </a:p>
          <a:p>
            <a:endParaRPr lang="en-US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The Supervisory Authority within </a:t>
            </a:r>
            <a:r>
              <a:rPr lang="en-US" sz="2800" b="1" u="sng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72 hours </a:t>
            </a: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of becoming aware of the breach (controller)</a:t>
            </a:r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b="1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The</a:t>
            </a:r>
            <a:r>
              <a:rPr lang="en-US" sz="2400" b="1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affected </a:t>
            </a: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individuals, without undue delay (controller) 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The Controller, without undue delay (processor) </a:t>
            </a:r>
          </a:p>
          <a:p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6" name="Picture 5" descr="Come gestire un Data Breach ai sensi del GDPR">
            <a:extLst>
              <a:ext uri="{FF2B5EF4-FFF2-40B4-BE49-F238E27FC236}">
                <a16:creationId xmlns:a16="http://schemas.microsoft.com/office/drawing/2014/main" id="{DA255FF1-9D5E-6044-981C-FD1C84A8C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46024" y="5302300"/>
            <a:ext cx="2545975" cy="15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0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Breach Quiz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336154" y="2236585"/>
            <a:ext cx="10242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	</a:t>
            </a:r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Which of the following is NOT a data breach?</a:t>
            </a:r>
          </a:p>
          <a:p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US" sz="30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Loss of a Laptop containing personal data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0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Receiving a list of customer contact details from a retailer in error, by email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0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Processing personal data collected with consent from your website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0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Keeping the list of your members contact </a:t>
            </a:r>
          </a:p>
          <a:p>
            <a:pPr lvl="1"/>
            <a:r>
              <a:rPr lang="en-US" sz="30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	details in an unlocked cabinet in your office</a:t>
            </a:r>
          </a:p>
          <a:p>
            <a:endParaRPr lang="en-US" sz="2800" b="1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3" descr="Come gestire un Data Breach ai sensi del GDPR">
            <a:extLst>
              <a:ext uri="{FF2B5EF4-FFF2-40B4-BE49-F238E27FC236}">
                <a16:creationId xmlns:a16="http://schemas.microsoft.com/office/drawing/2014/main" id="{64F264B4-B4E8-7A41-ACB9-082BB8969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63953" y="5302300"/>
            <a:ext cx="2528046" cy="15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78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Demonstrating Compliance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415635" y="2392218"/>
            <a:ext cx="94342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prstClr val="white"/>
                </a:solidFill>
                <a:latin typeface="Comic Sans MS" panose="030F0702030302020204" pitchFamily="66" charset="0"/>
              </a:rPr>
              <a:t>7</a:t>
            </a:r>
            <a:r>
              <a:rPr lang="en-GB" sz="2800" baseline="30000" dirty="0">
                <a:solidFill>
                  <a:prstClr val="white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>
                <a:solidFill>
                  <a:prstClr val="white"/>
                </a:solidFill>
                <a:latin typeface="Comic Sans MS" panose="030F0702030302020204" pitchFamily="66" charset="0"/>
              </a:rPr>
              <a:t> Principle: The organisation shall be responsible for and be able to demonstrate compliance with the Principles of the UK GDPR (Accountability)</a:t>
            </a:r>
          </a:p>
          <a:p>
            <a:pPr lvl="0"/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Evidence: </a:t>
            </a:r>
          </a:p>
          <a:p>
            <a:pPr lvl="0"/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457200" lvl="0" indent="-457200">
              <a:buAutoNum type="arabicPeriod"/>
            </a:pPr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Lawful basis and transparency for all personal data processing </a:t>
            </a:r>
          </a:p>
          <a:p>
            <a:pPr lvl="1"/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 </a:t>
            </a:r>
            <a:r>
              <a:rPr lang="en-GB" sz="2000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e.g</a:t>
            </a:r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Consent; 	Privacy Notice</a:t>
            </a:r>
          </a:p>
          <a:p>
            <a:pPr lvl="1"/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457200" lvl="0" indent="-457200">
              <a:buAutoNum type="arabicPeriod"/>
            </a:pPr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Technical and Organisational measures </a:t>
            </a:r>
          </a:p>
          <a:p>
            <a:pPr lvl="1"/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 IT Controls; Data Protection Policy; Information Security Policy; SAR Policy and Procedure etc</a:t>
            </a:r>
          </a:p>
          <a:p>
            <a:pPr lvl="0"/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8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Demonstrating Compliance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415635" y="2392218"/>
            <a:ext cx="94342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Data Protection Impact Assessments (DPIA) </a:t>
            </a:r>
          </a:p>
          <a:p>
            <a:pPr lvl="0"/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Record of Processing Activities (</a:t>
            </a:r>
            <a:r>
              <a:rPr lang="en-GB" sz="2000" dirty="0" err="1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RoPA</a:t>
            </a:r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pPr lvl="0"/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5. Training &amp; Awareness </a:t>
            </a:r>
          </a:p>
          <a:p>
            <a:pPr lvl="0"/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6. Processes to uphold Privacy rights - SAR; Breach Management; etc</a:t>
            </a:r>
          </a:p>
          <a:p>
            <a:pPr lvl="0"/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7. Keep a data breach register</a:t>
            </a:r>
          </a:p>
          <a:p>
            <a:pPr lvl="0"/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8. Appoint a DPO, where required (otherwise designate someone to be     	responsible for Data Protection) </a:t>
            </a:r>
          </a:p>
          <a:p>
            <a:pPr lvl="0"/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In Conclusion 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415635" y="2392218"/>
            <a:ext cx="943421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prstClr val="white"/>
                </a:solidFill>
                <a:latin typeface="Comic Sans MS" panose="030F0702030302020204" pitchFamily="66" charset="0"/>
              </a:rPr>
              <a:t>The GDPR is the legal framework that sets guidelines and rules for the collection and processing of personal data of individuals within the UK</a:t>
            </a:r>
          </a:p>
          <a:p>
            <a:pPr lvl="0"/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r>
              <a:rPr lang="en-GB" sz="32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 all have a duty to protect the personal data that we collect and use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GDPR compliance is EVERYONES responsibility!</a:t>
            </a:r>
          </a:p>
        </p:txBody>
      </p:sp>
    </p:spTree>
    <p:extLst>
      <p:ext uri="{BB962C8B-B14F-4D97-AF65-F5344CB8AC3E}">
        <p14:creationId xmlns:p14="http://schemas.microsoft.com/office/powerpoint/2010/main" val="40948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Key Takeaways 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415635" y="2392218"/>
            <a:ext cx="943421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Think security every time you handle personal data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Know where and who to go to for assistance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Do not collect personal data that you do not need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Recognise</a:t>
            </a:r>
            <a:r>
              <a:rPr lang="en-US" sz="30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when there is a subject access request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Delete personal data when no longer needed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Report data breaches asap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Do not share personal data without checking that you are allowed to do so</a:t>
            </a:r>
          </a:p>
          <a:p>
            <a:pPr lvl="0"/>
            <a:endParaRPr lang="en-US" sz="32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/>
            <a:endParaRPr lang="en-US" sz="32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1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C777-9EB9-DA46-80B4-418D42D9A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999" y="635717"/>
            <a:ext cx="10572000" cy="414209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DD7A8-0B13-364F-ADDD-C4AD98CD5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189838"/>
            <a:ext cx="10572000" cy="525983"/>
          </a:xfrm>
        </p:spPr>
        <p:txBody>
          <a:bodyPr>
            <a:normAutofit/>
          </a:bodyPr>
          <a:lstStyle/>
          <a:p>
            <a:r>
              <a:rPr lang="en-US" sz="2000" dirty="0"/>
              <a:t>Data Protection and Privacy Specialist</a:t>
            </a:r>
            <a:r>
              <a:rPr lang="en-US" dirty="0"/>
              <a:t>											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4CBEA1A-3FE1-FF48-9D24-3ED69E433C9E}"/>
              </a:ext>
            </a:extLst>
          </p:cNvPr>
          <p:cNvSpPr txBox="1">
            <a:spLocks/>
          </p:cNvSpPr>
          <p:nvPr/>
        </p:nvSpPr>
        <p:spPr>
          <a:xfrm>
            <a:off x="809999" y="5460448"/>
            <a:ext cx="10572000" cy="117924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6F807-1C16-BA43-A9B9-BBF6A4B88481}"/>
              </a:ext>
            </a:extLst>
          </p:cNvPr>
          <p:cNvSpPr txBox="1"/>
          <p:nvPr/>
        </p:nvSpPr>
        <p:spPr>
          <a:xfrm>
            <a:off x="5387546" y="51898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2DF07-F374-D449-B09F-AE204B6339D1}"/>
              </a:ext>
            </a:extLst>
          </p:cNvPr>
          <p:cNvSpPr txBox="1"/>
          <p:nvPr/>
        </p:nvSpPr>
        <p:spPr>
          <a:xfrm>
            <a:off x="5041557" y="49344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45B8D-BE9F-5640-ADC2-DF0B2F7E5121}"/>
              </a:ext>
            </a:extLst>
          </p:cNvPr>
          <p:cNvSpPr txBox="1"/>
          <p:nvPr/>
        </p:nvSpPr>
        <p:spPr>
          <a:xfrm>
            <a:off x="4827373" y="4736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 descr="Image result for data protection">
            <a:extLst>
              <a:ext uri="{FF2B5EF4-FFF2-40B4-BE49-F238E27FC236}">
                <a16:creationId xmlns:a16="http://schemas.microsoft.com/office/drawing/2014/main" id="{2C601D19-E893-974C-B0B3-196645FF0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12" y="5066054"/>
            <a:ext cx="3116823" cy="162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arrotondato 1">
            <a:extLst>
              <a:ext uri="{FF2B5EF4-FFF2-40B4-BE49-F238E27FC236}">
                <a16:creationId xmlns:a16="http://schemas.microsoft.com/office/drawing/2014/main" id="{762B121F-7E1F-FA4B-80CA-C955D6C770B8}"/>
              </a:ext>
            </a:extLst>
          </p:cNvPr>
          <p:cNvSpPr/>
          <p:nvPr/>
        </p:nvSpPr>
        <p:spPr>
          <a:xfrm>
            <a:off x="4153028" y="1399883"/>
            <a:ext cx="7917379" cy="2599293"/>
          </a:xfrm>
          <a:prstGeom prst="roundRect">
            <a:avLst/>
          </a:prstGeom>
          <a:solidFill>
            <a:schemeClr val="bg1"/>
          </a:solidFill>
          <a:ln w="28575" cap="flat">
            <a:solidFill>
              <a:srgbClr val="FFC000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C000"/>
                </a:solidFill>
              </a:rPr>
              <a:t>Certified Information Privacy Professional (CIPP/E)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C000"/>
                </a:solidFill>
              </a:rPr>
              <a:t>Certified Information Security Manager (CISM)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C000"/>
                </a:solidFill>
              </a:rPr>
              <a:t>Group Data Protection Officer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C000"/>
                </a:solidFill>
              </a:rPr>
              <a:t>Data Protection Lead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C000"/>
                </a:solidFill>
              </a:rPr>
              <a:t>Extensive experience in Data Protection, Risk &amp; Compliance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Member: International Association of Privacy Professionals </a:t>
            </a:r>
          </a:p>
        </p:txBody>
      </p:sp>
      <p:pic>
        <p:nvPicPr>
          <p:cNvPr id="11" name="Immagine 25">
            <a:extLst>
              <a:ext uri="{FF2B5EF4-FFF2-40B4-BE49-F238E27FC236}">
                <a16:creationId xmlns:a16="http://schemas.microsoft.com/office/drawing/2014/main" id="{EF8911EE-2ABA-4F49-89EC-1CAC8E066C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83"/>
          <a:stretch/>
        </p:blipFill>
        <p:spPr>
          <a:xfrm>
            <a:off x="849924" y="1362635"/>
            <a:ext cx="2553850" cy="2276046"/>
          </a:xfrm>
          <a:prstGeom prst="ellipse">
            <a:avLst/>
          </a:prstGeom>
        </p:spPr>
      </p:pic>
      <p:grpSp>
        <p:nvGrpSpPr>
          <p:cNvPr id="13" name="Gruppo 16">
            <a:extLst>
              <a:ext uri="{FF2B5EF4-FFF2-40B4-BE49-F238E27FC236}">
                <a16:creationId xmlns:a16="http://schemas.microsoft.com/office/drawing/2014/main" id="{B794436B-24DC-954C-B27D-7704A2D6840E}"/>
              </a:ext>
            </a:extLst>
          </p:cNvPr>
          <p:cNvGrpSpPr/>
          <p:nvPr/>
        </p:nvGrpSpPr>
        <p:grpSpPr>
          <a:xfrm>
            <a:off x="172285" y="1225951"/>
            <a:ext cx="3907999" cy="2856838"/>
            <a:chOff x="4518970" y="5300560"/>
            <a:chExt cx="3960881" cy="2859892"/>
          </a:xfrm>
        </p:grpSpPr>
        <p:sp>
          <p:nvSpPr>
            <p:cNvPr id="14" name="Anello 12">
              <a:extLst>
                <a:ext uri="{FF2B5EF4-FFF2-40B4-BE49-F238E27FC236}">
                  <a16:creationId xmlns:a16="http://schemas.microsoft.com/office/drawing/2014/main" id="{73ECFF97-787B-8C49-9784-5BF218AC48DD}"/>
                </a:ext>
              </a:extLst>
            </p:cNvPr>
            <p:cNvSpPr/>
            <p:nvPr/>
          </p:nvSpPr>
          <p:spPr>
            <a:xfrm>
              <a:off x="4968347" y="5300560"/>
              <a:ext cx="3062129" cy="2556710"/>
            </a:xfrm>
            <a:prstGeom prst="donut">
              <a:avLst>
                <a:gd name="adj" fmla="val 9276"/>
              </a:avLst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" name="Rettangolo arrotondato 33">
              <a:extLst>
                <a:ext uri="{FF2B5EF4-FFF2-40B4-BE49-F238E27FC236}">
                  <a16:creationId xmlns:a16="http://schemas.microsoft.com/office/drawing/2014/main" id="{6F382831-BCF5-E449-8B6A-F2F607B1E7C8}"/>
                </a:ext>
              </a:extLst>
            </p:cNvPr>
            <p:cNvSpPr/>
            <p:nvPr/>
          </p:nvSpPr>
          <p:spPr>
            <a:xfrm>
              <a:off x="4518970" y="7705942"/>
              <a:ext cx="3960881" cy="454510"/>
            </a:xfrm>
            <a:prstGeom prst="roundRect">
              <a:avLst/>
            </a:prstGeom>
            <a:solidFill>
              <a:srgbClr val="FFC000"/>
            </a:solidFill>
            <a:ln w="28575" cap="flat">
              <a:solidFill>
                <a:schemeClr val="bg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             </a:t>
              </a:r>
              <a:r>
                <a:rPr lang="en-US" sz="2000" b="1" dirty="0">
                  <a:solidFill>
                    <a:schemeClr val="bg1"/>
                  </a:solidFill>
                </a:rPr>
                <a:t>John Adegoke</a:t>
              </a:r>
            </a:p>
          </p:txBody>
        </p:sp>
      </p:grpSp>
      <p:sp>
        <p:nvSpPr>
          <p:cNvPr id="16" name="Rettangolo arrotondato 33">
            <a:extLst>
              <a:ext uri="{FF2B5EF4-FFF2-40B4-BE49-F238E27FC236}">
                <a16:creationId xmlns:a16="http://schemas.microsoft.com/office/drawing/2014/main" id="{D54E93E3-44F6-6247-9638-4BC8DF02F349}"/>
              </a:ext>
            </a:extLst>
          </p:cNvPr>
          <p:cNvSpPr/>
          <p:nvPr/>
        </p:nvSpPr>
        <p:spPr>
          <a:xfrm>
            <a:off x="245029" y="733308"/>
            <a:ext cx="3907999" cy="522129"/>
          </a:xfrm>
          <a:prstGeom prst="roundRect">
            <a:avLst/>
          </a:prstGeom>
          <a:solidFill>
            <a:srgbClr val="FFC000"/>
          </a:solidFill>
          <a:ln w="28575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                   </a:t>
            </a:r>
            <a:r>
              <a:rPr lang="en-US" sz="2400" b="1" dirty="0">
                <a:solidFill>
                  <a:schemeClr val="bg1"/>
                </a:solidFill>
              </a:rPr>
              <a:t>Trainer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04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Useful Resources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415636" y="2231797"/>
            <a:ext cx="943421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</a:pPr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</a:rPr>
              <a:t>Information Commissioner’s Office (ICO) </a:t>
            </a:r>
          </a:p>
          <a:p>
            <a:pPr lvl="1"/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hlinkClick r:id="rId5"/>
              </a:rPr>
              <a:t>www.ico.org.uk</a:t>
            </a:r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lvl="1"/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marL="514350" lvl="0" indent="-514350">
              <a:buAutoNum type="arabicPeriod"/>
            </a:pPr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Fundraising and Data Protection - ICO</a:t>
            </a:r>
          </a:p>
          <a:p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 </a:t>
            </a:r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  <a:hlinkClick r:id="rId6"/>
              </a:rPr>
              <a:t>https://ico.org.uk/for-organisations/fundraising-and-data-protection/</a:t>
            </a:r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</a:p>
          <a:p>
            <a:pPr lvl="0"/>
            <a:endParaRPr lang="en-GB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rabicPeriod" startAt="3"/>
            </a:pPr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Direct Marketing Guidelines: - ICO </a:t>
            </a:r>
          </a:p>
          <a:p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  <a:hlinkClick r:id="rId7"/>
              </a:rPr>
              <a:t>	https://ico.org.uk/media/for-	organisations/documents/1555/direct-marketing-guidance.pdf</a:t>
            </a:r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</a:p>
          <a:p>
            <a:endParaRPr lang="en-GB" sz="20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Charity Digital </a:t>
            </a:r>
          </a:p>
          <a:p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  <a:hlinkClick r:id="rId8"/>
              </a:rPr>
              <a:t>	www.charitydigital.org.uk</a:t>
            </a:r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GB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5. Voluntary Action Camden (VAC) </a:t>
            </a:r>
          </a:p>
          <a:p>
            <a:pPr lvl="0"/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  <a:hlinkClick r:id="rId9"/>
              </a:rPr>
              <a:t> 	https://vac.org.uk/</a:t>
            </a:r>
            <a:r>
              <a:rPr lang="en-GB" sz="20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</a:t>
            </a:r>
          </a:p>
          <a:p>
            <a:pPr lvl="0"/>
            <a:endParaRPr lang="en-GB" sz="24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endParaRPr lang="en-GB" sz="28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endParaRPr lang="en-GB" sz="28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63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C777-9EB9-DA46-80B4-418D42D9A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646" y="-9476"/>
            <a:ext cx="8982635" cy="917952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THANK YOU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DD7A8-0B13-364F-ADDD-C4AD98CD5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189838"/>
            <a:ext cx="10572000" cy="525983"/>
          </a:xfrm>
        </p:spPr>
        <p:txBody>
          <a:bodyPr>
            <a:normAutofit/>
          </a:bodyPr>
          <a:lstStyle/>
          <a:p>
            <a:r>
              <a:rPr lang="en-US" dirty="0"/>
              <a:t>													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4CBEA1A-3FE1-FF48-9D24-3ED69E433C9E}"/>
              </a:ext>
            </a:extLst>
          </p:cNvPr>
          <p:cNvSpPr txBox="1">
            <a:spLocks/>
          </p:cNvSpPr>
          <p:nvPr/>
        </p:nvSpPr>
        <p:spPr>
          <a:xfrm>
            <a:off x="809999" y="5460448"/>
            <a:ext cx="10572000" cy="117924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6F807-1C16-BA43-A9B9-BBF6A4B88481}"/>
              </a:ext>
            </a:extLst>
          </p:cNvPr>
          <p:cNvSpPr txBox="1"/>
          <p:nvPr/>
        </p:nvSpPr>
        <p:spPr>
          <a:xfrm>
            <a:off x="5387546" y="51898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12DF07-F374-D449-B09F-AE204B6339D1}"/>
              </a:ext>
            </a:extLst>
          </p:cNvPr>
          <p:cNvSpPr txBox="1"/>
          <p:nvPr/>
        </p:nvSpPr>
        <p:spPr>
          <a:xfrm>
            <a:off x="5041557" y="49344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45B8D-BE9F-5640-ADC2-DF0B2F7E5121}"/>
              </a:ext>
            </a:extLst>
          </p:cNvPr>
          <p:cNvSpPr txBox="1"/>
          <p:nvPr/>
        </p:nvSpPr>
        <p:spPr>
          <a:xfrm>
            <a:off x="4827373" y="4736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 descr="Image result for data protection">
            <a:extLst>
              <a:ext uri="{FF2B5EF4-FFF2-40B4-BE49-F238E27FC236}">
                <a16:creationId xmlns:a16="http://schemas.microsoft.com/office/drawing/2014/main" id="{2C601D19-E893-974C-B0B3-196645FF0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12" y="4934465"/>
            <a:ext cx="3247787" cy="192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3" descr="Malwarebytes | Simone Losi IT Consulting">
            <a:extLst>
              <a:ext uri="{FF2B5EF4-FFF2-40B4-BE49-F238E27FC236}">
                <a16:creationId xmlns:a16="http://schemas.microsoft.com/office/drawing/2014/main" id="{AB12F76B-5205-584A-8B14-B190A50597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8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64659" y="914400"/>
            <a:ext cx="8301316" cy="386746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127F03A-6708-3A4F-A582-BC1C3FD0EEBD}"/>
              </a:ext>
            </a:extLst>
          </p:cNvPr>
          <p:cNvSpPr txBox="1">
            <a:spLocks/>
          </p:cNvSpPr>
          <p:nvPr/>
        </p:nvSpPr>
        <p:spPr>
          <a:xfrm>
            <a:off x="1613646" y="839854"/>
            <a:ext cx="8982635" cy="91795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24087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INTRODUCTIONS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415635" y="2829270"/>
            <a:ext cx="94342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prstClr val="white"/>
                </a:solidFill>
                <a:latin typeface="Comic Sans MS" panose="030F0702030302020204" pitchFamily="66" charset="0"/>
              </a:rPr>
              <a:t>YOUR name</a:t>
            </a:r>
          </a:p>
          <a:p>
            <a:pPr lvl="0"/>
            <a:endParaRPr lang="en-GB" sz="3200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/>
            <a:r>
              <a:rPr lang="en-GB" sz="320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YOUR organisation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32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YOUR role</a:t>
            </a:r>
          </a:p>
          <a:p>
            <a:pPr lvl="0"/>
            <a:endParaRPr lang="en-US" sz="32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Anything else about you? (Optional </a:t>
            </a:r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 ) </a:t>
            </a:r>
            <a:endParaRPr lang="en-US" sz="32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60A55-0BF8-2B4B-B0CD-CF757DBD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Recap Part 1 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415635" y="2252996"/>
            <a:ext cx="943421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3200" dirty="0">
                <a:latin typeface="Comic Sans MS" panose="030F0902030302020204" pitchFamily="66" charset="0"/>
                <a:cs typeface="Arial" panose="020B0604020202020204" pitchFamily="34" charset="0"/>
              </a:rPr>
              <a:t>GDPR - Why? Who? Penalties? 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Comic Sans MS" panose="030F0902030302020204" pitchFamily="66" charset="0"/>
                <a:cs typeface="Arial" panose="020B0604020202020204" pitchFamily="34" charset="0"/>
              </a:rPr>
              <a:t>Definition of Personal Data – Special Categories</a:t>
            </a:r>
          </a:p>
          <a:p>
            <a:pPr marL="457200" indent="-457200">
              <a:buAutoNum type="arabicPeriod" startAt="3"/>
            </a:pPr>
            <a:r>
              <a:rPr lang="en-US" sz="3200" dirty="0">
                <a:latin typeface="Comic Sans MS" panose="030F0902030302020204" pitchFamily="66" charset="0"/>
                <a:cs typeface="Arial" panose="020B0604020202020204" pitchFamily="34" charset="0"/>
              </a:rPr>
              <a:t>Key Roles – Controller, Processor, DPO, ICO</a:t>
            </a:r>
          </a:p>
          <a:p>
            <a:pPr marL="457200" indent="-457200">
              <a:buAutoNum type="arabicPeriod" startAt="3"/>
            </a:pPr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Data Protection Principles</a:t>
            </a:r>
          </a:p>
          <a:p>
            <a:pPr marL="457200" indent="-457200">
              <a:buAutoNum type="arabicPeriod" startAt="3"/>
            </a:pPr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Lawful basis for Processing</a:t>
            </a:r>
          </a:p>
          <a:p>
            <a:pPr marL="514350" lvl="0" indent="-514350">
              <a:buAutoNum type="arabicPeriod" startAt="4"/>
            </a:pPr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Consent</a:t>
            </a:r>
          </a:p>
          <a:p>
            <a:pPr marL="514350" indent="-514350">
              <a:buFontTx/>
              <a:buAutoNum type="arabicPeriod" startAt="4"/>
            </a:pPr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Your Rights/Data Subject Rights</a:t>
            </a:r>
          </a:p>
          <a:p>
            <a:pPr lvl="0"/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 startAt="4"/>
            </a:pPr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Privacy Notice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415635" y="2252996"/>
            <a:ext cx="943421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Individuals have the right to be informed about the collection and use of their personal data. This information is typically conveyed in a </a:t>
            </a:r>
            <a:r>
              <a:rPr lang="en-US" sz="3200" b="1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Privacy Notice</a:t>
            </a:r>
          </a:p>
          <a:p>
            <a:pPr lvl="0"/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Privacy information must be provided at the time you collect the Personal Data</a:t>
            </a:r>
          </a:p>
          <a:p>
            <a:pPr lvl="0"/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 startAt="4"/>
            </a:pPr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Privacy Notice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49853" y="5302301"/>
            <a:ext cx="2342146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303340" y="2023251"/>
            <a:ext cx="94342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The information you supply about the processing of personal data in your Privacy Notice must be: </a:t>
            </a:r>
          </a:p>
          <a:p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concise, transparent, intelligible and easily accessible;</a:t>
            </a:r>
            <a:endParaRPr lang="en-US" sz="28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written in clear and plain language, particularly if addressed to a child; and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free of charge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5E4CFA-F0F0-1A43-A592-ED3D994B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094" y="-38037"/>
            <a:ext cx="10571998" cy="970450"/>
          </a:xfrm>
        </p:spPr>
        <p:txBody>
          <a:bodyPr/>
          <a:lstStyle/>
          <a:p>
            <a:r>
              <a:rPr lang="en-US" dirty="0"/>
              <a:t>Data Privacy Notice</a:t>
            </a:r>
          </a:p>
        </p:txBody>
      </p:sp>
      <p:pic>
        <p:nvPicPr>
          <p:cNvPr id="5" name="Content Placeholder 4" descr="Personal Data Privacy Concerns Multiplied in 2018 ...">
            <a:extLst>
              <a:ext uri="{FF2B5EF4-FFF2-40B4-BE49-F238E27FC236}">
                <a16:creationId xmlns:a16="http://schemas.microsoft.com/office/drawing/2014/main" id="{959CF3C7-82B9-AD48-828D-D9189A2C5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65895" y="5302301"/>
            <a:ext cx="2326105" cy="14726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415636" y="2392218"/>
            <a:ext cx="85990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111E6-BAD1-EC4A-A7A7-9E2B9A2E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584AAFB-F7CA-6F45-845B-75A615794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565" y="932412"/>
            <a:ext cx="9046062" cy="59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6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B385-D400-2244-8C5C-361C9A8D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447188"/>
            <a:ext cx="10571998" cy="970450"/>
          </a:xfrm>
        </p:spPr>
        <p:txBody>
          <a:bodyPr/>
          <a:lstStyle/>
          <a:p>
            <a:r>
              <a:rPr lang="en-US" dirty="0"/>
              <a:t>Subject Access Request (SAR)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5F1A8-6B49-E04E-B469-901A4FBEAE62}"/>
              </a:ext>
            </a:extLst>
          </p:cNvPr>
          <p:cNvSpPr txBox="1"/>
          <p:nvPr/>
        </p:nvSpPr>
        <p:spPr>
          <a:xfrm>
            <a:off x="293066" y="2413669"/>
            <a:ext cx="94342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The right of Access gives individuals the right to obtain a copy of their personal data as well as other supplementary information </a:t>
            </a:r>
          </a:p>
          <a:p>
            <a:endParaRPr lang="en-US" sz="20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An individual can make a subject access request to you verbally or in writing</a:t>
            </a:r>
          </a:p>
          <a:p>
            <a:endParaRPr lang="en-US" sz="2000" dirty="0">
              <a:solidFill>
                <a:prstClr val="white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prstClr val="white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An individual is only entitled to their own personal data, and not to information relating to other people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C0A9F-DC43-914A-B487-8EFAF338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284" y="5302301"/>
            <a:ext cx="2464716" cy="1555699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A5B862A-EE45-064C-A62B-3C3154BF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E6226DD6EAB440A95E065492CA2812" ma:contentTypeVersion="13" ma:contentTypeDescription="Create a new document." ma:contentTypeScope="" ma:versionID="a83787747a5ddd645308a226ff7a23df">
  <xsd:schema xmlns:xsd="http://www.w3.org/2001/XMLSchema" xmlns:xs="http://www.w3.org/2001/XMLSchema" xmlns:p="http://schemas.microsoft.com/office/2006/metadata/properties" xmlns:ns2="c4cc709f-c984-4546-98d1-c6115b940415" xmlns:ns3="84b33044-6c14-4f60-9bd5-bbb1516d67f8" targetNamespace="http://schemas.microsoft.com/office/2006/metadata/properties" ma:root="true" ma:fieldsID="85a661d0a69bff5382e861f9642dfe6f" ns2:_="" ns3:_="">
    <xsd:import namespace="c4cc709f-c984-4546-98d1-c6115b940415"/>
    <xsd:import namespace="84b33044-6c14-4f60-9bd5-bbb1516d67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c709f-c984-4546-98d1-c6115b9404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33044-6c14-4f60-9bd5-bbb1516d67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2B8D93-658F-46C1-9D5C-F05B0C6AB474}"/>
</file>

<file path=customXml/itemProps2.xml><?xml version="1.0" encoding="utf-8"?>
<ds:datastoreItem xmlns:ds="http://schemas.openxmlformats.org/officeDocument/2006/customXml" ds:itemID="{BE56DA89-9DF2-479C-B696-38D1FC61A8C2}"/>
</file>

<file path=customXml/itemProps3.xml><?xml version="1.0" encoding="utf-8"?>
<ds:datastoreItem xmlns:ds="http://schemas.openxmlformats.org/officeDocument/2006/customXml" ds:itemID="{76B4FCB7-4411-4DF6-96B5-12576D7F895C}"/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11473</TotalTime>
  <Words>1760</Words>
  <Application>Microsoft Macintosh PowerPoint</Application>
  <PresentationFormat>Widescreen</PresentationFormat>
  <Paragraphs>288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Gothic</vt:lpstr>
      <vt:lpstr>Comic Sans MS</vt:lpstr>
      <vt:lpstr>Courier New</vt:lpstr>
      <vt:lpstr>Wingdings</vt:lpstr>
      <vt:lpstr>Wingdings 2</vt:lpstr>
      <vt:lpstr>Quotable</vt:lpstr>
      <vt:lpstr>UK General Data Protection Regulation (GDPR)  An Introduction  PART 2</vt:lpstr>
      <vt:lpstr>Agenda</vt:lpstr>
      <vt:lpstr> </vt:lpstr>
      <vt:lpstr>INTRODUCTIONS</vt:lpstr>
      <vt:lpstr>Recap Part 1 </vt:lpstr>
      <vt:lpstr>Privacy Notice</vt:lpstr>
      <vt:lpstr>Privacy Notice</vt:lpstr>
      <vt:lpstr>Data Privacy Notice</vt:lpstr>
      <vt:lpstr>Subject Access Request (SAR)</vt:lpstr>
      <vt:lpstr>Subject Access Request (SAR)</vt:lpstr>
      <vt:lpstr>Subject Access Request (SAR)</vt:lpstr>
      <vt:lpstr>Subject Access Request (SAR)</vt:lpstr>
      <vt:lpstr>Subject Access Request (SAR)</vt:lpstr>
      <vt:lpstr>Subject Access Request (SAR)</vt:lpstr>
      <vt:lpstr>Subject Access Request (SAR)</vt:lpstr>
      <vt:lpstr>Subject Access Request (SAR)</vt:lpstr>
      <vt:lpstr>Subject Access Request (SAR)</vt:lpstr>
      <vt:lpstr>Data Protection Impact Assessment (DPIA)</vt:lpstr>
      <vt:lpstr>Data Protection Impact Assessment (DPIA)</vt:lpstr>
      <vt:lpstr>EXAMPLES OF WHEN A DPIA MAY BE REQUIRED</vt:lpstr>
      <vt:lpstr>Data Protection Impact Assessment (DPIA)</vt:lpstr>
      <vt:lpstr>Incident Response &amp; Breach Management</vt:lpstr>
      <vt:lpstr>Incident Response &amp; Breach Management</vt:lpstr>
      <vt:lpstr>Incident Response &amp; Breach Management</vt:lpstr>
      <vt:lpstr>Breach Quiz</vt:lpstr>
      <vt:lpstr>Demonstrating Compliance</vt:lpstr>
      <vt:lpstr>Demonstrating Compliance</vt:lpstr>
      <vt:lpstr>In Conclusion </vt:lpstr>
      <vt:lpstr>Key Takeaways </vt:lpstr>
      <vt:lpstr>Useful Resources</vt:lpstr>
      <vt:lpstr>        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GDPR – An Introduction  General Data Protection Regulation</dc:title>
  <dc:creator>Microsoft Office User</dc:creator>
  <cp:lastModifiedBy>Microsoft Office User</cp:lastModifiedBy>
  <cp:revision>202</cp:revision>
  <cp:lastPrinted>2020-02-23T17:36:18Z</cp:lastPrinted>
  <dcterms:created xsi:type="dcterms:W3CDTF">2020-02-22T09:46:18Z</dcterms:created>
  <dcterms:modified xsi:type="dcterms:W3CDTF">2021-10-12T18:33:00Z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0x010100ABE6226DD6EAB440A95E065492CA2812</vt:lpwstr>
  </property>
</Properties>
</file>