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64" r:id="rId7"/>
    <p:sldId id="265" r:id="rId8"/>
    <p:sldId id="266" r:id="rId9"/>
    <p:sldId id="267" r:id="rId10"/>
    <p:sldId id="268" r:id="rId11"/>
    <p:sldId id="269" r:id="rId12"/>
    <p:sldId id="270" r:id="rId13"/>
    <p:sldId id="271" r:id="rId14"/>
    <p:sldId id="25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DF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1C28A0-4781-704F-B6B8-E89DF15492E2}"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0C928-B81C-334E-A9EC-0FD4849C4B82}" type="slidenum">
              <a:rPr lang="en-US" smtClean="0"/>
              <a:t>‹#›</a:t>
            </a:fld>
            <a:endParaRPr lang="en-US"/>
          </a:p>
        </p:txBody>
      </p:sp>
    </p:spTree>
    <p:extLst>
      <p:ext uri="{BB962C8B-B14F-4D97-AF65-F5344CB8AC3E}">
        <p14:creationId xmlns:p14="http://schemas.microsoft.com/office/powerpoint/2010/main" val="80407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1C28A0-4781-704F-B6B8-E89DF15492E2}"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0C928-B81C-334E-A9EC-0FD4849C4B82}" type="slidenum">
              <a:rPr lang="en-US" smtClean="0"/>
              <a:t>‹#›</a:t>
            </a:fld>
            <a:endParaRPr lang="en-US"/>
          </a:p>
        </p:txBody>
      </p:sp>
    </p:spTree>
    <p:extLst>
      <p:ext uri="{BB962C8B-B14F-4D97-AF65-F5344CB8AC3E}">
        <p14:creationId xmlns:p14="http://schemas.microsoft.com/office/powerpoint/2010/main" val="62760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1C28A0-4781-704F-B6B8-E89DF15492E2}"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0C928-B81C-334E-A9EC-0FD4849C4B82}" type="slidenum">
              <a:rPr lang="en-US" smtClean="0"/>
              <a:t>‹#›</a:t>
            </a:fld>
            <a:endParaRPr lang="en-US"/>
          </a:p>
        </p:txBody>
      </p:sp>
    </p:spTree>
    <p:extLst>
      <p:ext uri="{BB962C8B-B14F-4D97-AF65-F5344CB8AC3E}">
        <p14:creationId xmlns:p14="http://schemas.microsoft.com/office/powerpoint/2010/main" val="404395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1C28A0-4781-704F-B6B8-E89DF15492E2}"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0C928-B81C-334E-A9EC-0FD4849C4B82}" type="slidenum">
              <a:rPr lang="en-US" smtClean="0"/>
              <a:t>‹#›</a:t>
            </a:fld>
            <a:endParaRPr lang="en-US"/>
          </a:p>
        </p:txBody>
      </p:sp>
    </p:spTree>
    <p:extLst>
      <p:ext uri="{BB962C8B-B14F-4D97-AF65-F5344CB8AC3E}">
        <p14:creationId xmlns:p14="http://schemas.microsoft.com/office/powerpoint/2010/main" val="2138947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1C28A0-4781-704F-B6B8-E89DF15492E2}"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0C928-B81C-334E-A9EC-0FD4849C4B82}" type="slidenum">
              <a:rPr lang="en-US" smtClean="0"/>
              <a:t>‹#›</a:t>
            </a:fld>
            <a:endParaRPr lang="en-US"/>
          </a:p>
        </p:txBody>
      </p:sp>
    </p:spTree>
    <p:extLst>
      <p:ext uri="{BB962C8B-B14F-4D97-AF65-F5344CB8AC3E}">
        <p14:creationId xmlns:p14="http://schemas.microsoft.com/office/powerpoint/2010/main" val="419037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1C28A0-4781-704F-B6B8-E89DF15492E2}"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0C928-B81C-334E-A9EC-0FD4849C4B82}" type="slidenum">
              <a:rPr lang="en-US" smtClean="0"/>
              <a:t>‹#›</a:t>
            </a:fld>
            <a:endParaRPr lang="en-US"/>
          </a:p>
        </p:txBody>
      </p:sp>
    </p:spTree>
    <p:extLst>
      <p:ext uri="{BB962C8B-B14F-4D97-AF65-F5344CB8AC3E}">
        <p14:creationId xmlns:p14="http://schemas.microsoft.com/office/powerpoint/2010/main" val="1160333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1C28A0-4781-704F-B6B8-E89DF15492E2}" type="datetimeFigureOut">
              <a:rPr lang="en-US" smtClean="0"/>
              <a:t>11/17/2021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90C928-B81C-334E-A9EC-0FD4849C4B82}" type="slidenum">
              <a:rPr lang="en-US" smtClean="0"/>
              <a:t>‹#›</a:t>
            </a:fld>
            <a:endParaRPr lang="en-US"/>
          </a:p>
        </p:txBody>
      </p:sp>
    </p:spTree>
    <p:extLst>
      <p:ext uri="{BB962C8B-B14F-4D97-AF65-F5344CB8AC3E}">
        <p14:creationId xmlns:p14="http://schemas.microsoft.com/office/powerpoint/2010/main" val="426136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1C28A0-4781-704F-B6B8-E89DF15492E2}" type="datetimeFigureOut">
              <a:rPr lang="en-US" smtClean="0"/>
              <a:t>11/17/2021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90C928-B81C-334E-A9EC-0FD4849C4B82}" type="slidenum">
              <a:rPr lang="en-US" smtClean="0"/>
              <a:t>‹#›</a:t>
            </a:fld>
            <a:endParaRPr lang="en-US"/>
          </a:p>
        </p:txBody>
      </p:sp>
    </p:spTree>
    <p:extLst>
      <p:ext uri="{BB962C8B-B14F-4D97-AF65-F5344CB8AC3E}">
        <p14:creationId xmlns:p14="http://schemas.microsoft.com/office/powerpoint/2010/main" val="211352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C28A0-4781-704F-B6B8-E89DF15492E2}" type="datetimeFigureOut">
              <a:rPr lang="en-US" smtClean="0"/>
              <a:t>11/17/2021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90C928-B81C-334E-A9EC-0FD4849C4B82}" type="slidenum">
              <a:rPr lang="en-US" smtClean="0"/>
              <a:t>‹#›</a:t>
            </a:fld>
            <a:endParaRPr lang="en-US"/>
          </a:p>
        </p:txBody>
      </p:sp>
    </p:spTree>
    <p:extLst>
      <p:ext uri="{BB962C8B-B14F-4D97-AF65-F5344CB8AC3E}">
        <p14:creationId xmlns:p14="http://schemas.microsoft.com/office/powerpoint/2010/main" val="260254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1C28A0-4781-704F-B6B8-E89DF15492E2}"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0C928-B81C-334E-A9EC-0FD4849C4B82}" type="slidenum">
              <a:rPr lang="en-US" smtClean="0"/>
              <a:t>‹#›</a:t>
            </a:fld>
            <a:endParaRPr lang="en-US"/>
          </a:p>
        </p:txBody>
      </p:sp>
    </p:spTree>
    <p:extLst>
      <p:ext uri="{BB962C8B-B14F-4D97-AF65-F5344CB8AC3E}">
        <p14:creationId xmlns:p14="http://schemas.microsoft.com/office/powerpoint/2010/main" val="1825785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1C28A0-4781-704F-B6B8-E89DF15492E2}"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0C928-B81C-334E-A9EC-0FD4849C4B82}" type="slidenum">
              <a:rPr lang="en-US" smtClean="0"/>
              <a:t>‹#›</a:t>
            </a:fld>
            <a:endParaRPr lang="en-US"/>
          </a:p>
        </p:txBody>
      </p:sp>
    </p:spTree>
    <p:extLst>
      <p:ext uri="{BB962C8B-B14F-4D97-AF65-F5344CB8AC3E}">
        <p14:creationId xmlns:p14="http://schemas.microsoft.com/office/powerpoint/2010/main" val="583671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C28A0-4781-704F-B6B8-E89DF15492E2}" type="datetimeFigureOut">
              <a:rPr lang="en-US" smtClean="0"/>
              <a:t>11/17/2021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0C928-B81C-334E-A9EC-0FD4849C4B82}" type="slidenum">
              <a:rPr lang="en-US" smtClean="0"/>
              <a:t>‹#›</a:t>
            </a:fld>
            <a:endParaRPr lang="en-US"/>
          </a:p>
        </p:txBody>
      </p:sp>
    </p:spTree>
    <p:extLst>
      <p:ext uri="{BB962C8B-B14F-4D97-AF65-F5344CB8AC3E}">
        <p14:creationId xmlns:p14="http://schemas.microsoft.com/office/powerpoint/2010/main" val="787002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200" y="1901424"/>
            <a:ext cx="6858000" cy="726969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47890" y="40105"/>
            <a:ext cx="3200400" cy="1745561"/>
          </a:xfrm>
          <a:prstGeom prst="rect">
            <a:avLst/>
          </a:prstGeom>
        </p:spPr>
      </p:pic>
      <p:sp>
        <p:nvSpPr>
          <p:cNvPr id="2" name="Title 1"/>
          <p:cNvSpPr>
            <a:spLocks noGrp="1"/>
          </p:cNvSpPr>
          <p:nvPr>
            <p:ph type="ctrTitle"/>
          </p:nvPr>
        </p:nvSpPr>
        <p:spPr/>
        <p:txBody>
          <a:bodyPr>
            <a:normAutofit/>
          </a:bodyPr>
          <a:lstStyle/>
          <a:p>
            <a:pPr algn="l"/>
            <a:br>
              <a:rPr lang="en-US" sz="4400" b="1">
                <a:latin typeface="Calibri"/>
                <a:ea typeface="Calibri" charset="0"/>
                <a:cs typeface="Calibri"/>
              </a:rPr>
            </a:br>
            <a:endParaRPr lang="en-US" sz="4400" b="1">
              <a:latin typeface="Calibri"/>
              <a:ea typeface="Calibri" charset="0"/>
              <a:cs typeface="Calibri" charset="0"/>
            </a:endParaRPr>
          </a:p>
        </p:txBody>
      </p:sp>
      <p:sp>
        <p:nvSpPr>
          <p:cNvPr id="3" name="Subtitle 2"/>
          <p:cNvSpPr>
            <a:spLocks noGrp="1"/>
          </p:cNvSpPr>
          <p:nvPr>
            <p:ph type="subTitle" idx="1"/>
          </p:nvPr>
        </p:nvSpPr>
        <p:spPr>
          <a:xfrm>
            <a:off x="1524000" y="3602038"/>
            <a:ext cx="9144000" cy="2170768"/>
          </a:xfrm>
        </p:spPr>
        <p:txBody>
          <a:bodyPr vert="horz" lIns="91440" tIns="45720" rIns="91440" bIns="45720" rtlCol="0" anchor="t">
            <a:normAutofit/>
          </a:bodyPr>
          <a:lstStyle/>
          <a:p>
            <a:pPr algn="l"/>
            <a:endParaRPr lang="en-US">
              <a:cs typeface="Calibri"/>
            </a:endParaRPr>
          </a:p>
          <a:p>
            <a:pPr algn="l"/>
            <a:endParaRPr lang="en-US"/>
          </a:p>
          <a:p>
            <a:pPr algn="l"/>
            <a:endParaRPr lang="en-US">
              <a:cs typeface="Calibri"/>
            </a:endParaRPr>
          </a:p>
          <a:p>
            <a:pPr algn="l"/>
            <a:endParaRPr lang="en-US">
              <a:cs typeface="Calibri"/>
            </a:endParaRPr>
          </a:p>
          <a:p>
            <a:pPr algn="l"/>
            <a:endParaRPr lang="en-US">
              <a:cs typeface="Calibri"/>
            </a:endParaRPr>
          </a:p>
        </p:txBody>
      </p:sp>
      <p:sp>
        <p:nvSpPr>
          <p:cNvPr id="6" name="TextBox 5"/>
          <p:cNvSpPr txBox="1"/>
          <p:nvPr/>
        </p:nvSpPr>
        <p:spPr>
          <a:xfrm>
            <a:off x="-412750" y="1784350"/>
            <a:ext cx="184731" cy="369332"/>
          </a:xfrm>
          <a:prstGeom prst="rect">
            <a:avLst/>
          </a:prstGeom>
          <a:noFill/>
        </p:spPr>
        <p:txBody>
          <a:bodyPr wrap="none" rtlCol="0">
            <a:spAutoFit/>
          </a:bodyPr>
          <a:lstStyle/>
          <a:p>
            <a:endParaRPr lang="en-US"/>
          </a:p>
        </p:txBody>
      </p:sp>
      <p:sp>
        <p:nvSpPr>
          <p:cNvPr id="7" name="TextBox 6">
            <a:extLst>
              <a:ext uri="{FF2B5EF4-FFF2-40B4-BE49-F238E27FC236}">
                <a16:creationId xmlns:a16="http://schemas.microsoft.com/office/drawing/2014/main" id="{E85CA48C-18E8-4234-BDEB-CC29521FFFC9}"/>
              </a:ext>
            </a:extLst>
          </p:cNvPr>
          <p:cNvSpPr txBox="1"/>
          <p:nvPr/>
        </p:nvSpPr>
        <p:spPr>
          <a:xfrm>
            <a:off x="888423" y="576696"/>
            <a:ext cx="7670222"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5400" dirty="0">
                <a:solidFill>
                  <a:schemeClr val="accent1"/>
                </a:solidFill>
                <a:latin typeface="Trebuchet MS"/>
                <a:ea typeface="+mj-ea"/>
                <a:cs typeface="+mj-cs"/>
              </a:rPr>
              <a:t>Camden Community Impacts Resilience Fund</a:t>
            </a:r>
          </a:p>
          <a:p>
            <a:endParaRPr lang="en-US" dirty="0"/>
          </a:p>
        </p:txBody>
      </p:sp>
      <p:sp>
        <p:nvSpPr>
          <p:cNvPr id="8" name="TextBox 7">
            <a:extLst>
              <a:ext uri="{FF2B5EF4-FFF2-40B4-BE49-F238E27FC236}">
                <a16:creationId xmlns:a16="http://schemas.microsoft.com/office/drawing/2014/main" id="{78CCC3C1-D85D-4B60-AE75-8571609FC2E7}"/>
              </a:ext>
            </a:extLst>
          </p:cNvPr>
          <p:cNvSpPr txBox="1"/>
          <p:nvPr/>
        </p:nvSpPr>
        <p:spPr>
          <a:xfrm>
            <a:off x="949037" y="3200400"/>
            <a:ext cx="9419358"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solidFill>
                <a:srgbClr val="000000"/>
              </a:solidFill>
              <a:latin typeface="Calibri" panose="020F0502020204030204"/>
              <a:ea typeface="+mj-ea"/>
              <a:cs typeface="Calibri" panose="020F0502020204030204"/>
            </a:endParaRPr>
          </a:p>
          <a:p>
            <a:endParaRPr lang="en-US" dirty="0">
              <a:solidFill>
                <a:srgbClr val="000000"/>
              </a:solidFill>
              <a:latin typeface="Calibri" panose="020F0502020204030204"/>
              <a:ea typeface="+mj-ea"/>
              <a:cs typeface="Calibri" panose="020F0502020204030204"/>
            </a:endParaRPr>
          </a:p>
          <a:p>
            <a:endParaRPr lang="en-GB" sz="5400" dirty="0">
              <a:solidFill>
                <a:schemeClr val="accent1"/>
              </a:solidFill>
              <a:latin typeface="Trebuchet MS"/>
            </a:endParaRPr>
          </a:p>
        </p:txBody>
      </p:sp>
    </p:spTree>
    <p:extLst>
      <p:ext uri="{BB962C8B-B14F-4D97-AF65-F5344CB8AC3E}">
        <p14:creationId xmlns:p14="http://schemas.microsoft.com/office/powerpoint/2010/main" val="2040808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92D050"/>
                </a:solidFill>
                <a:latin typeface="Calibri"/>
                <a:cs typeface="Calibri"/>
              </a:rPr>
              <a:t>Your application must address the following: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2850" y="5791845"/>
            <a:ext cx="1943100" cy="1059805"/>
          </a:xfrm>
          <a:prstGeom prst="rect">
            <a:avLst/>
          </a:prstGeom>
        </p:spPr>
      </p:pic>
      <p:cxnSp>
        <p:nvCxnSpPr>
          <p:cNvPr id="6" name="Straight Connector 5"/>
          <p:cNvCxnSpPr/>
          <p:nvPr/>
        </p:nvCxnSpPr>
        <p:spPr>
          <a:xfrm>
            <a:off x="952500" y="1181100"/>
            <a:ext cx="10775950" cy="6350"/>
          </a:xfrm>
          <a:prstGeom prst="line">
            <a:avLst/>
          </a:prstGeom>
          <a:ln w="12700">
            <a:solidFill>
              <a:srgbClr val="8EDF5C"/>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30B7C5F-F01C-4B4E-9AEC-A76206A0135D}"/>
              </a:ext>
            </a:extLst>
          </p:cNvPr>
          <p:cNvSpPr txBox="1"/>
          <p:nvPr/>
        </p:nvSpPr>
        <p:spPr>
          <a:xfrm>
            <a:off x="867422" y="1709941"/>
            <a:ext cx="10890249" cy="4247317"/>
          </a:xfrm>
          <a:prstGeom prst="rect">
            <a:avLst/>
          </a:prstGeom>
          <a:noFill/>
        </p:spPr>
        <p:txBody>
          <a:bodyPr wrap="square" rtlCol="0">
            <a:spAutoFit/>
          </a:bodyPr>
          <a:lstStyle/>
          <a:p>
            <a:endParaRPr lang="en-GB" dirty="0"/>
          </a:p>
          <a:p>
            <a:endParaRPr lang="en-GB" dirty="0"/>
          </a:p>
          <a:p>
            <a:r>
              <a:rPr lang="en-GB" dirty="0"/>
              <a:t>• Whether the organisation meets the eligibility criteria </a:t>
            </a:r>
          </a:p>
          <a:p>
            <a:endParaRPr lang="en-GB" dirty="0"/>
          </a:p>
          <a:p>
            <a:r>
              <a:rPr lang="en-GB" dirty="0"/>
              <a:t>• Demonstrates a clear need and a proposed response/ solution </a:t>
            </a:r>
          </a:p>
          <a:p>
            <a:endParaRPr lang="en-GB" dirty="0"/>
          </a:p>
          <a:p>
            <a:r>
              <a:rPr lang="en-GB" dirty="0"/>
              <a:t>• The difference the funding will make to the organisation(s) and Camden residents </a:t>
            </a:r>
          </a:p>
          <a:p>
            <a:endParaRPr lang="en-GB" dirty="0"/>
          </a:p>
          <a:p>
            <a:r>
              <a:rPr lang="en-GB" dirty="0"/>
              <a:t>• Ability to contribute to renewal and renewal missions </a:t>
            </a:r>
          </a:p>
          <a:p>
            <a:endParaRPr lang="en-GB" dirty="0"/>
          </a:p>
          <a:p>
            <a:r>
              <a:rPr lang="en-GB" dirty="0"/>
              <a:t>• Organisations response supporting residents during the Covid pandemic </a:t>
            </a:r>
          </a:p>
          <a:p>
            <a:endParaRPr lang="en-GB" dirty="0"/>
          </a:p>
          <a:p>
            <a:r>
              <a:rPr lang="en-GB" dirty="0"/>
              <a:t>• Financial viability of organisation </a:t>
            </a:r>
          </a:p>
          <a:p>
            <a:endParaRPr lang="en-GB" dirty="0"/>
          </a:p>
          <a:p>
            <a:r>
              <a:rPr lang="en-GB" dirty="0"/>
              <a:t>• Financial impact of Covid on the organisation</a:t>
            </a:r>
          </a:p>
        </p:txBody>
      </p:sp>
    </p:spTree>
    <p:extLst>
      <p:ext uri="{BB962C8B-B14F-4D97-AF65-F5344CB8AC3E}">
        <p14:creationId xmlns:p14="http://schemas.microsoft.com/office/powerpoint/2010/main" val="43122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200" y="1745561"/>
            <a:ext cx="6858000"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8100" y="0"/>
            <a:ext cx="3200400" cy="1745561"/>
          </a:xfrm>
          <a:prstGeom prst="rect">
            <a:avLst/>
          </a:prstGeom>
        </p:spPr>
      </p:pic>
      <p:sp>
        <p:nvSpPr>
          <p:cNvPr id="6" name="Title 1"/>
          <p:cNvSpPr txBox="1">
            <a:spLocks/>
          </p:cNvSpPr>
          <p:nvPr/>
        </p:nvSpPr>
        <p:spPr>
          <a:xfrm>
            <a:off x="1524000" y="2390931"/>
            <a:ext cx="9144000" cy="19936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Calibri"/>
                <a:ea typeface="Calibri" charset="0"/>
                <a:cs typeface="Calibri"/>
              </a:rPr>
              <a:t>Q&amp;A</a:t>
            </a:r>
            <a:endParaRPr lang="en-US" b="1" dirty="0">
              <a:latin typeface="Calibri"/>
              <a:ea typeface="+mj-lt"/>
              <a:cs typeface="Calibri"/>
            </a:endParaRPr>
          </a:p>
          <a:p>
            <a:endParaRPr lang="en-US" sz="3200" b="1" dirty="0">
              <a:latin typeface="Calibri"/>
              <a:cs typeface="Calibri"/>
            </a:endParaRPr>
          </a:p>
        </p:txBody>
      </p:sp>
    </p:spTree>
    <p:extLst>
      <p:ext uri="{BB962C8B-B14F-4D97-AF65-F5344CB8AC3E}">
        <p14:creationId xmlns:p14="http://schemas.microsoft.com/office/powerpoint/2010/main" val="25026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300971"/>
            <a:ext cx="10515600" cy="1012825"/>
          </a:xfrm>
        </p:spPr>
        <p:txBody>
          <a:bodyPr>
            <a:normAutofit/>
          </a:bodyPr>
          <a:lstStyle/>
          <a:p>
            <a:r>
              <a:rPr lang="en-GB" sz="2400" b="0" i="0" dirty="0">
                <a:solidFill>
                  <a:srgbClr val="0B0C0C"/>
                </a:solidFill>
                <a:effectLst/>
                <a:latin typeface="Arial" panose="020B0604020202020204" pitchFamily="34" charset="0"/>
              </a:rPr>
              <a:t>Two grants are now open for applications with a total value of £750,000</a:t>
            </a:r>
            <a:endParaRPr lang="en-US" sz="2400" b="1" dirty="0">
              <a:solidFill>
                <a:srgbClr val="92D050"/>
              </a:solidFill>
              <a:latin typeface="Calibri"/>
              <a:cs typeface="Calibri"/>
            </a:endParaRPr>
          </a:p>
        </p:txBody>
      </p:sp>
      <p:sp>
        <p:nvSpPr>
          <p:cNvPr id="3" name="Content Placeholder 2"/>
          <p:cNvSpPr>
            <a:spLocks noGrp="1"/>
          </p:cNvSpPr>
          <p:nvPr>
            <p:ph idx="1"/>
          </p:nvPr>
        </p:nvSpPr>
        <p:spPr>
          <a:xfrm>
            <a:off x="838200" y="1440143"/>
            <a:ext cx="10515600" cy="4880255"/>
          </a:xfrm>
        </p:spPr>
        <p:txBody>
          <a:bodyPr vert="horz" lIns="91440" tIns="45720" rIns="91440" bIns="45720" rtlCol="0" anchor="t">
            <a:normAutofit/>
          </a:bodyPr>
          <a:lstStyle/>
          <a:p>
            <a:pPr marL="0" indent="0">
              <a:buClr>
                <a:srgbClr val="92D050"/>
              </a:buClr>
              <a:buNone/>
            </a:pPr>
            <a:endParaRPr lang="en-US" b="1" dirty="0">
              <a:ea typeface="+mn-lt"/>
              <a:cs typeface="+mn-lt"/>
            </a:endParaRPr>
          </a:p>
          <a:p>
            <a:pPr lvl="1">
              <a:buClr>
                <a:srgbClr val="92D050"/>
              </a:buClr>
            </a:pPr>
            <a:endParaRPr lang="en-US" dirty="0">
              <a:cs typeface="Calibri"/>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2850" y="5791845"/>
            <a:ext cx="1943100" cy="1059805"/>
          </a:xfrm>
          <a:prstGeom prst="rect">
            <a:avLst/>
          </a:prstGeom>
        </p:spPr>
      </p:pic>
      <p:cxnSp>
        <p:nvCxnSpPr>
          <p:cNvPr id="6" name="Straight Connector 5"/>
          <p:cNvCxnSpPr/>
          <p:nvPr/>
        </p:nvCxnSpPr>
        <p:spPr>
          <a:xfrm>
            <a:off x="952500" y="1181100"/>
            <a:ext cx="10775950" cy="6350"/>
          </a:xfrm>
          <a:prstGeom prst="line">
            <a:avLst/>
          </a:prstGeom>
          <a:ln w="12700">
            <a:solidFill>
              <a:srgbClr val="8EDF5C"/>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F32C5B8-0175-467B-BEEA-6D03D11F236C}"/>
              </a:ext>
            </a:extLst>
          </p:cNvPr>
          <p:cNvSpPr txBox="1"/>
          <p:nvPr/>
        </p:nvSpPr>
        <p:spPr>
          <a:xfrm>
            <a:off x="3828495" y="2580727"/>
            <a:ext cx="6094520" cy="369332"/>
          </a:xfrm>
          <a:prstGeom prst="rect">
            <a:avLst/>
          </a:prstGeom>
          <a:noFill/>
        </p:spPr>
        <p:txBody>
          <a:bodyPr wrap="square">
            <a:spAutoFit/>
          </a:bodyPr>
          <a:lstStyle/>
          <a:p>
            <a:r>
              <a:rPr lang="en-GB" sz="1800" b="1" i="0" dirty="0">
                <a:solidFill>
                  <a:srgbClr val="0B0C0C"/>
                </a:solidFill>
                <a:effectLst/>
                <a:latin typeface="Arial" panose="020B0604020202020204" pitchFamily="34" charset="0"/>
              </a:rPr>
              <a:t>The Recovery Fund- £600,000 in total</a:t>
            </a:r>
            <a:endParaRPr lang="en-GB" dirty="0"/>
          </a:p>
        </p:txBody>
      </p:sp>
      <p:sp>
        <p:nvSpPr>
          <p:cNvPr id="9" name="TextBox 8">
            <a:extLst>
              <a:ext uri="{FF2B5EF4-FFF2-40B4-BE49-F238E27FC236}">
                <a16:creationId xmlns:a16="http://schemas.microsoft.com/office/drawing/2014/main" id="{4FB5C286-CA92-4EE2-9FB3-BE6AC024EDF5}"/>
              </a:ext>
            </a:extLst>
          </p:cNvPr>
          <p:cNvSpPr txBox="1"/>
          <p:nvPr/>
        </p:nvSpPr>
        <p:spPr>
          <a:xfrm>
            <a:off x="3293215" y="3880270"/>
            <a:ext cx="6094520" cy="369332"/>
          </a:xfrm>
          <a:prstGeom prst="rect">
            <a:avLst/>
          </a:prstGeom>
          <a:noFill/>
        </p:spPr>
        <p:txBody>
          <a:bodyPr wrap="square">
            <a:spAutoFit/>
          </a:bodyPr>
          <a:lstStyle/>
          <a:p>
            <a:r>
              <a:rPr lang="en-GB" sz="1800" b="1" i="0" dirty="0">
                <a:solidFill>
                  <a:srgbClr val="0B0C0C"/>
                </a:solidFill>
                <a:effectLst/>
                <a:latin typeface="Arial" panose="020B0604020202020204" pitchFamily="34" charset="0"/>
              </a:rPr>
              <a:t>Partnership and Networks Fund- £150,000 in total </a:t>
            </a:r>
            <a:endParaRPr lang="en-GB" dirty="0"/>
          </a:p>
        </p:txBody>
      </p:sp>
    </p:spTree>
    <p:extLst>
      <p:ext uri="{BB962C8B-B14F-4D97-AF65-F5344CB8AC3E}">
        <p14:creationId xmlns:p14="http://schemas.microsoft.com/office/powerpoint/2010/main" val="1660809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2825"/>
          </a:xfrm>
        </p:spPr>
        <p:txBody>
          <a:bodyPr>
            <a:normAutofit/>
          </a:bodyPr>
          <a:lstStyle/>
          <a:p>
            <a:r>
              <a:rPr lang="en-GB" sz="1800" b="1" i="0" dirty="0">
                <a:solidFill>
                  <a:srgbClr val="0B0C0C"/>
                </a:solidFill>
                <a:effectLst/>
                <a:latin typeface="Arial" panose="020B0604020202020204" pitchFamily="34" charset="0"/>
              </a:rPr>
              <a:t>The Recovery Fund- £600,000 in total</a:t>
            </a:r>
            <a:endParaRPr lang="en-US" sz="3200" b="1" dirty="0">
              <a:solidFill>
                <a:srgbClr val="92D050"/>
              </a:solidFill>
              <a:latin typeface="Calibri"/>
              <a:cs typeface="Calibri"/>
            </a:endParaRPr>
          </a:p>
        </p:txBody>
      </p:sp>
      <p:sp>
        <p:nvSpPr>
          <p:cNvPr id="3" name="Content Placeholder 2"/>
          <p:cNvSpPr>
            <a:spLocks noGrp="1"/>
          </p:cNvSpPr>
          <p:nvPr>
            <p:ph idx="1"/>
          </p:nvPr>
        </p:nvSpPr>
        <p:spPr>
          <a:xfrm>
            <a:off x="642892" y="2700772"/>
            <a:ext cx="10515600" cy="4880255"/>
          </a:xfrm>
        </p:spPr>
        <p:txBody>
          <a:bodyPr vert="horz" lIns="91440" tIns="45720" rIns="91440" bIns="45720" rtlCol="0" anchor="t">
            <a:normAutofit/>
          </a:bodyPr>
          <a:lstStyle/>
          <a:p>
            <a:pPr marL="0" indent="0">
              <a:buClr>
                <a:srgbClr val="92D050"/>
              </a:buClr>
              <a:buNone/>
            </a:pPr>
            <a:endParaRPr lang="en-US" b="1" dirty="0">
              <a:ea typeface="+mn-lt"/>
              <a:cs typeface="+mn-lt"/>
            </a:endParaRPr>
          </a:p>
          <a:p>
            <a:pPr lvl="1">
              <a:buClr>
                <a:srgbClr val="92D050"/>
              </a:buClr>
            </a:pPr>
            <a:r>
              <a:rPr lang="en-GB" b="0" i="0" dirty="0">
                <a:solidFill>
                  <a:srgbClr val="0B0C0C"/>
                </a:solidFill>
                <a:effectLst/>
                <a:latin typeface="Arial" panose="020B0604020202020204" pitchFamily="34" charset="0"/>
              </a:rPr>
              <a:t>Offering a grant of up to £15,000 to support organisations to return to business as usual. Funding can be used to cover day-to-day costs such as staffing, rent and utility bills.</a:t>
            </a:r>
            <a:endParaRPr lang="en-US" dirty="0">
              <a:cs typeface="Calibri"/>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2850" y="5791845"/>
            <a:ext cx="1943100" cy="1059805"/>
          </a:xfrm>
          <a:prstGeom prst="rect">
            <a:avLst/>
          </a:prstGeom>
        </p:spPr>
      </p:pic>
      <p:cxnSp>
        <p:nvCxnSpPr>
          <p:cNvPr id="6" name="Straight Connector 5"/>
          <p:cNvCxnSpPr/>
          <p:nvPr/>
        </p:nvCxnSpPr>
        <p:spPr>
          <a:xfrm>
            <a:off x="952500" y="1181100"/>
            <a:ext cx="10775950" cy="6350"/>
          </a:xfrm>
          <a:prstGeom prst="line">
            <a:avLst/>
          </a:prstGeom>
          <a:ln w="12700">
            <a:solidFill>
              <a:srgbClr val="8EDF5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5578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i="0" dirty="0">
                <a:solidFill>
                  <a:srgbClr val="0B0C0C"/>
                </a:solidFill>
                <a:effectLst/>
                <a:latin typeface="Arial" panose="020B0604020202020204" pitchFamily="34" charset="0"/>
              </a:rPr>
              <a:t>Partnership and Networks Fund- £150,000 in total </a:t>
            </a:r>
            <a:endParaRPr lang="en-US" sz="3200" b="1" dirty="0">
              <a:solidFill>
                <a:srgbClr val="92D050"/>
              </a:solidFill>
              <a:latin typeface="Calibri"/>
              <a:cs typeface="Calibri"/>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2850" y="5791845"/>
            <a:ext cx="1943100" cy="1059805"/>
          </a:xfrm>
          <a:prstGeom prst="rect">
            <a:avLst/>
          </a:prstGeom>
        </p:spPr>
      </p:pic>
      <p:cxnSp>
        <p:nvCxnSpPr>
          <p:cNvPr id="6" name="Straight Connector 5"/>
          <p:cNvCxnSpPr/>
          <p:nvPr/>
        </p:nvCxnSpPr>
        <p:spPr>
          <a:xfrm>
            <a:off x="952500" y="1181100"/>
            <a:ext cx="10775950" cy="6350"/>
          </a:xfrm>
          <a:prstGeom prst="line">
            <a:avLst/>
          </a:prstGeom>
          <a:ln w="12700">
            <a:solidFill>
              <a:srgbClr val="8EDF5C"/>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E2B311B-03DD-4D34-A249-195CC37C0E31}"/>
              </a:ext>
            </a:extLst>
          </p:cNvPr>
          <p:cNvSpPr txBox="1"/>
          <p:nvPr/>
        </p:nvSpPr>
        <p:spPr>
          <a:xfrm>
            <a:off x="1074198" y="2415557"/>
            <a:ext cx="10515600" cy="1477328"/>
          </a:xfrm>
          <a:prstGeom prst="rect">
            <a:avLst/>
          </a:prstGeom>
          <a:noFill/>
        </p:spPr>
        <p:txBody>
          <a:bodyPr wrap="square">
            <a:spAutoFit/>
          </a:bodyPr>
          <a:lstStyle/>
          <a:p>
            <a:r>
              <a:rPr lang="en-GB" b="0" i="0" dirty="0">
                <a:solidFill>
                  <a:srgbClr val="0B0C0C"/>
                </a:solidFill>
                <a:effectLst/>
                <a:latin typeface="Arial" panose="020B0604020202020204" pitchFamily="34" charset="0"/>
              </a:rPr>
              <a:t>Offering a grant of up to £10,000 to support organisations to continue developing or to establish new partnerships and collaborations within the community. </a:t>
            </a:r>
          </a:p>
          <a:p>
            <a:endParaRPr lang="en-GB" dirty="0">
              <a:solidFill>
                <a:srgbClr val="0B0C0C"/>
              </a:solidFill>
              <a:latin typeface="Arial" panose="020B0604020202020204" pitchFamily="34" charset="0"/>
            </a:endParaRPr>
          </a:p>
          <a:p>
            <a:r>
              <a:rPr lang="en-GB" b="0" i="0" dirty="0">
                <a:solidFill>
                  <a:srgbClr val="0B0C0C"/>
                </a:solidFill>
                <a:effectLst/>
                <a:latin typeface="Arial" panose="020B0604020202020204" pitchFamily="34" charset="0"/>
              </a:rPr>
              <a:t>Applications can be made as individual organisations, partnerships or networks and the fund can also be used to cover core costs associated with this work such as staffing, rent and utility bills.</a:t>
            </a:r>
            <a:endParaRPr lang="en-GB" dirty="0"/>
          </a:p>
        </p:txBody>
      </p:sp>
    </p:spTree>
    <p:extLst>
      <p:ext uri="{BB962C8B-B14F-4D97-AF65-F5344CB8AC3E}">
        <p14:creationId xmlns:p14="http://schemas.microsoft.com/office/powerpoint/2010/main" val="2407744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2850" y="5791845"/>
            <a:ext cx="1943100" cy="1059805"/>
          </a:xfrm>
          <a:prstGeom prst="rect">
            <a:avLst/>
          </a:prstGeom>
        </p:spPr>
      </p:pic>
      <p:cxnSp>
        <p:nvCxnSpPr>
          <p:cNvPr id="6" name="Straight Connector 5"/>
          <p:cNvCxnSpPr/>
          <p:nvPr/>
        </p:nvCxnSpPr>
        <p:spPr>
          <a:xfrm>
            <a:off x="952500" y="1181100"/>
            <a:ext cx="10775950" cy="6350"/>
          </a:xfrm>
          <a:prstGeom prst="line">
            <a:avLst/>
          </a:prstGeom>
          <a:ln w="12700">
            <a:solidFill>
              <a:srgbClr val="8EDF5C"/>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30B7C5F-F01C-4B4E-9AEC-A76206A0135D}"/>
              </a:ext>
            </a:extLst>
          </p:cNvPr>
          <p:cNvSpPr txBox="1"/>
          <p:nvPr/>
        </p:nvSpPr>
        <p:spPr>
          <a:xfrm>
            <a:off x="838200" y="2840854"/>
            <a:ext cx="9249648" cy="2031325"/>
          </a:xfrm>
          <a:prstGeom prst="rect">
            <a:avLst/>
          </a:prstGeom>
          <a:noFill/>
        </p:spPr>
        <p:txBody>
          <a:bodyPr wrap="none" rtlCol="0">
            <a:spAutoFit/>
          </a:bodyPr>
          <a:lstStyle/>
          <a:p>
            <a:r>
              <a:rPr lang="en-GB" dirty="0"/>
              <a:t>It’s a 2 stage process for both funds.  First stage is an expression of interest by 29th of November.</a:t>
            </a:r>
          </a:p>
          <a:p>
            <a:endParaRPr lang="en-GB" dirty="0"/>
          </a:p>
          <a:p>
            <a:r>
              <a:rPr lang="en-GB" dirty="0"/>
              <a:t>2</a:t>
            </a:r>
            <a:r>
              <a:rPr lang="en-GB" baseline="30000" dirty="0"/>
              <a:t>nd</a:t>
            </a:r>
            <a:r>
              <a:rPr lang="en-GB" dirty="0"/>
              <a:t> Stage will be in January 2022</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512287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92D050"/>
                </a:solidFill>
                <a:latin typeface="Calibri"/>
                <a:cs typeface="Calibri"/>
              </a:rPr>
              <a:t>Overall Purpose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2850" y="5791845"/>
            <a:ext cx="1943100" cy="1059805"/>
          </a:xfrm>
          <a:prstGeom prst="rect">
            <a:avLst/>
          </a:prstGeom>
        </p:spPr>
      </p:pic>
      <p:cxnSp>
        <p:nvCxnSpPr>
          <p:cNvPr id="6" name="Straight Connector 5"/>
          <p:cNvCxnSpPr/>
          <p:nvPr/>
        </p:nvCxnSpPr>
        <p:spPr>
          <a:xfrm>
            <a:off x="952500" y="1181100"/>
            <a:ext cx="10775950" cy="6350"/>
          </a:xfrm>
          <a:prstGeom prst="line">
            <a:avLst/>
          </a:prstGeom>
          <a:ln w="12700">
            <a:solidFill>
              <a:srgbClr val="8EDF5C"/>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30B7C5F-F01C-4B4E-9AEC-A76206A0135D}"/>
              </a:ext>
            </a:extLst>
          </p:cNvPr>
          <p:cNvSpPr txBox="1"/>
          <p:nvPr/>
        </p:nvSpPr>
        <p:spPr>
          <a:xfrm>
            <a:off x="838200" y="2003425"/>
            <a:ext cx="10711649" cy="4524315"/>
          </a:xfrm>
          <a:prstGeom prst="rect">
            <a:avLst/>
          </a:prstGeom>
          <a:noFill/>
        </p:spPr>
        <p:txBody>
          <a:bodyPr wrap="square" rtlCol="0">
            <a:spAutoFit/>
          </a:bodyPr>
          <a:lstStyle/>
          <a:p>
            <a:r>
              <a:rPr lang="en-GB" dirty="0"/>
              <a:t>The overarching aims of the Community Impacts Resilience Fund, </a:t>
            </a:r>
            <a:r>
              <a:rPr lang="en-GB" dirty="0">
                <a:highlight>
                  <a:srgbClr val="FFFF00"/>
                </a:highlight>
              </a:rPr>
              <a:t>which your application should address</a:t>
            </a:r>
            <a:r>
              <a:rPr lang="en-GB" dirty="0"/>
              <a:t> are to increase your ability to contribute to Camden’s Renewal Missions:</a:t>
            </a:r>
          </a:p>
          <a:p>
            <a:endParaRPr lang="en-GB" dirty="0"/>
          </a:p>
          <a:p>
            <a:r>
              <a:rPr lang="en-GB" dirty="0"/>
              <a:t>➢ Food poverty and sustainability: By 2030, everyone eats well every day with nutritious, affordable, sustainable food. </a:t>
            </a:r>
          </a:p>
          <a:p>
            <a:endParaRPr lang="en-GB" dirty="0"/>
          </a:p>
          <a:p>
            <a:r>
              <a:rPr lang="en-GB" dirty="0"/>
              <a:t>➢ Diversity in positions of power: By 2030, those holding positions of power in Camden are as diverse as our community – and the next generation is ready to follow. Page 3 of 7 </a:t>
            </a:r>
          </a:p>
          <a:p>
            <a:endParaRPr lang="en-GB" dirty="0"/>
          </a:p>
          <a:p>
            <a:r>
              <a:rPr lang="en-GB" dirty="0"/>
              <a:t>➢ Health and sustainability of estates: By 2030, Camden’s estates and streets are creative and sustainable. </a:t>
            </a:r>
          </a:p>
          <a:p>
            <a:endParaRPr lang="en-GB" dirty="0"/>
          </a:p>
          <a:p>
            <a:r>
              <a:rPr lang="en-GB" dirty="0"/>
              <a:t>➢ Opportunities for young people: By 2025, every young person has access to economic opportunity that enables them to be safe and secure. </a:t>
            </a:r>
          </a:p>
          <a:p>
            <a:endParaRPr lang="en-GB" dirty="0"/>
          </a:p>
          <a:p>
            <a:endParaRPr lang="en-GB" dirty="0"/>
          </a:p>
          <a:p>
            <a:endParaRPr lang="en-GB" dirty="0"/>
          </a:p>
        </p:txBody>
      </p:sp>
    </p:spTree>
    <p:extLst>
      <p:ext uri="{BB962C8B-B14F-4D97-AF65-F5344CB8AC3E}">
        <p14:creationId xmlns:p14="http://schemas.microsoft.com/office/powerpoint/2010/main" val="1927462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92D050"/>
                </a:solidFill>
                <a:latin typeface="Calibri"/>
                <a:cs typeface="Calibri"/>
              </a:rPr>
              <a:t>2 ways the resilience fund can support you</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2850" y="5791845"/>
            <a:ext cx="1943100" cy="1059805"/>
          </a:xfrm>
          <a:prstGeom prst="rect">
            <a:avLst/>
          </a:prstGeom>
        </p:spPr>
      </p:pic>
      <p:cxnSp>
        <p:nvCxnSpPr>
          <p:cNvPr id="6" name="Straight Connector 5"/>
          <p:cNvCxnSpPr/>
          <p:nvPr/>
        </p:nvCxnSpPr>
        <p:spPr>
          <a:xfrm>
            <a:off x="952500" y="1181100"/>
            <a:ext cx="10775950" cy="6350"/>
          </a:xfrm>
          <a:prstGeom prst="line">
            <a:avLst/>
          </a:prstGeom>
          <a:ln w="12700">
            <a:solidFill>
              <a:srgbClr val="8EDF5C"/>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30B7C5F-F01C-4B4E-9AEC-A76206A0135D}"/>
              </a:ext>
            </a:extLst>
          </p:cNvPr>
          <p:cNvSpPr txBox="1"/>
          <p:nvPr/>
        </p:nvSpPr>
        <p:spPr>
          <a:xfrm>
            <a:off x="838201" y="2840854"/>
            <a:ext cx="10890249" cy="2308324"/>
          </a:xfrm>
          <a:prstGeom prst="rect">
            <a:avLst/>
          </a:prstGeom>
          <a:noFill/>
        </p:spPr>
        <p:txBody>
          <a:bodyPr wrap="square" rtlCol="0">
            <a:spAutoFit/>
          </a:bodyPr>
          <a:lstStyle/>
          <a:p>
            <a:r>
              <a:rPr lang="en-GB" dirty="0"/>
              <a:t>• Increasing your organisation’s financial resilience: For example, to provide training to trustees; to develop a new business plan; to develop and deliver a fundraising strategy; maximise the use of a building you manage; or to increase your organisation’s digital capacity.</a:t>
            </a:r>
          </a:p>
          <a:p>
            <a:endParaRPr lang="en-GB" dirty="0"/>
          </a:p>
          <a:p>
            <a:r>
              <a:rPr lang="en-GB" dirty="0"/>
              <a:t>• Enabling your organisation to respond to new and emerging needs: For example, you may have had to respond to a new community need; to form new partnerships; to reach out to different parts of the community; to deliver services in a different way such as online or through outreach; or establish new provision</a:t>
            </a:r>
          </a:p>
          <a:p>
            <a:endParaRPr lang="en-GB" dirty="0"/>
          </a:p>
        </p:txBody>
      </p:sp>
    </p:spTree>
    <p:extLst>
      <p:ext uri="{BB962C8B-B14F-4D97-AF65-F5344CB8AC3E}">
        <p14:creationId xmlns:p14="http://schemas.microsoft.com/office/powerpoint/2010/main" val="3942653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92D050"/>
                </a:solidFill>
                <a:latin typeface="Calibri"/>
                <a:cs typeface="Calibri"/>
              </a:rPr>
              <a:t>Some examples of ways the Partnerships fund could be used: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2850" y="5791845"/>
            <a:ext cx="1943100" cy="1059805"/>
          </a:xfrm>
          <a:prstGeom prst="rect">
            <a:avLst/>
          </a:prstGeom>
        </p:spPr>
      </p:pic>
      <p:cxnSp>
        <p:nvCxnSpPr>
          <p:cNvPr id="6" name="Straight Connector 5"/>
          <p:cNvCxnSpPr/>
          <p:nvPr/>
        </p:nvCxnSpPr>
        <p:spPr>
          <a:xfrm>
            <a:off x="952500" y="1181100"/>
            <a:ext cx="10775950" cy="6350"/>
          </a:xfrm>
          <a:prstGeom prst="line">
            <a:avLst/>
          </a:prstGeom>
          <a:ln w="12700">
            <a:solidFill>
              <a:srgbClr val="8EDF5C"/>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30B7C5F-F01C-4B4E-9AEC-A76206A0135D}"/>
              </a:ext>
            </a:extLst>
          </p:cNvPr>
          <p:cNvSpPr txBox="1"/>
          <p:nvPr/>
        </p:nvSpPr>
        <p:spPr>
          <a:xfrm>
            <a:off x="838200" y="1690688"/>
            <a:ext cx="10890249" cy="3693319"/>
          </a:xfrm>
          <a:prstGeom prst="rect">
            <a:avLst/>
          </a:prstGeom>
          <a:noFill/>
        </p:spPr>
        <p:txBody>
          <a:bodyPr wrap="square" rtlCol="0">
            <a:spAutoFit/>
          </a:bodyPr>
          <a:lstStyle/>
          <a:p>
            <a:r>
              <a:rPr lang="en-GB" dirty="0"/>
              <a:t>• To develop or establish a partnership to recognise the role and value of smaller and Black, Asian and minority led organisations and challenge the traditional power imbalances of partnership working. </a:t>
            </a:r>
          </a:p>
          <a:p>
            <a:endParaRPr lang="en-GB" dirty="0"/>
          </a:p>
          <a:p>
            <a:r>
              <a:rPr lang="en-GB" dirty="0"/>
              <a:t>• A youth organisation may need to develop partnerships with local corporates to support its mentoring scheme. This funding could be used to fund additional staff time to identify and work with local corporates to develop and embed these partnerships. </a:t>
            </a:r>
          </a:p>
          <a:p>
            <a:endParaRPr lang="en-GB" dirty="0"/>
          </a:p>
          <a:p>
            <a:r>
              <a:rPr lang="en-GB" dirty="0"/>
              <a:t>• A local food provider has been making regular referrals into a local advice service. This funding could be used to develop a formal partnership agreement and identify ways in which the two organisations can work more closely together in the future. </a:t>
            </a:r>
          </a:p>
          <a:p>
            <a:endParaRPr lang="en-GB" dirty="0"/>
          </a:p>
          <a:p>
            <a:r>
              <a:rPr lang="en-GB" dirty="0"/>
              <a:t>• An existing network of organisations meet regularly to discuss challenges in their neighbourhood or community. They have developed several action plans but lack the resource and capacity to progress the work.</a:t>
            </a:r>
          </a:p>
        </p:txBody>
      </p:sp>
    </p:spTree>
    <p:extLst>
      <p:ext uri="{BB962C8B-B14F-4D97-AF65-F5344CB8AC3E}">
        <p14:creationId xmlns:p14="http://schemas.microsoft.com/office/powerpoint/2010/main" val="268902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92D050"/>
                </a:solidFill>
                <a:latin typeface="Calibri"/>
                <a:cs typeface="Calibri"/>
              </a:rPr>
              <a:t>Eligibility: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2850" y="5791845"/>
            <a:ext cx="1943100" cy="1059805"/>
          </a:xfrm>
          <a:prstGeom prst="rect">
            <a:avLst/>
          </a:prstGeom>
        </p:spPr>
      </p:pic>
      <p:cxnSp>
        <p:nvCxnSpPr>
          <p:cNvPr id="6" name="Straight Connector 5"/>
          <p:cNvCxnSpPr/>
          <p:nvPr/>
        </p:nvCxnSpPr>
        <p:spPr>
          <a:xfrm>
            <a:off x="952500" y="1181100"/>
            <a:ext cx="10775950" cy="6350"/>
          </a:xfrm>
          <a:prstGeom prst="line">
            <a:avLst/>
          </a:prstGeom>
          <a:ln w="12700">
            <a:solidFill>
              <a:srgbClr val="8EDF5C"/>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30B7C5F-F01C-4B4E-9AEC-A76206A0135D}"/>
              </a:ext>
            </a:extLst>
          </p:cNvPr>
          <p:cNvSpPr txBox="1"/>
          <p:nvPr/>
        </p:nvSpPr>
        <p:spPr>
          <a:xfrm>
            <a:off x="867422" y="1709941"/>
            <a:ext cx="10890249" cy="3970318"/>
          </a:xfrm>
          <a:prstGeom prst="rect">
            <a:avLst/>
          </a:prstGeom>
          <a:noFill/>
        </p:spPr>
        <p:txBody>
          <a:bodyPr wrap="square" rtlCol="0">
            <a:spAutoFit/>
          </a:bodyPr>
          <a:lstStyle/>
          <a:p>
            <a:endParaRPr lang="en-GB" dirty="0"/>
          </a:p>
          <a:p>
            <a:r>
              <a:rPr lang="en-GB" dirty="0"/>
              <a:t>• Is a registered charity or ‘not for profit’ which is what we have said for previous funding) </a:t>
            </a:r>
          </a:p>
          <a:p>
            <a:endParaRPr lang="en-GB" dirty="0"/>
          </a:p>
          <a:p>
            <a:r>
              <a:rPr lang="en-GB" dirty="0"/>
              <a:t>• Has a focus and a track record of delivering to Camden residents </a:t>
            </a:r>
          </a:p>
          <a:p>
            <a:endParaRPr lang="en-GB" dirty="0"/>
          </a:p>
          <a:p>
            <a:r>
              <a:rPr lang="en-GB" dirty="0"/>
              <a:t>• Has its own bank account with at least two unrelated signatories, or has an organisation that is willing to hold funds for them </a:t>
            </a:r>
          </a:p>
          <a:p>
            <a:endParaRPr lang="en-GB" dirty="0"/>
          </a:p>
          <a:p>
            <a:r>
              <a:rPr lang="en-GB" dirty="0"/>
              <a:t>• Has a minimum of three trustees or is an unincorporated organisation with an agreement/ articles of association in place </a:t>
            </a:r>
          </a:p>
          <a:p>
            <a:endParaRPr lang="en-GB" dirty="0"/>
          </a:p>
          <a:p>
            <a:r>
              <a:rPr lang="en-GB" dirty="0"/>
              <a:t>• Has recent annual accounts </a:t>
            </a:r>
          </a:p>
          <a:p>
            <a:endParaRPr lang="en-GB" dirty="0"/>
          </a:p>
          <a:p>
            <a:r>
              <a:rPr lang="en-GB" dirty="0"/>
              <a:t>• Has a turnover of less than £2m</a:t>
            </a:r>
          </a:p>
        </p:txBody>
      </p:sp>
    </p:spTree>
    <p:extLst>
      <p:ext uri="{BB962C8B-B14F-4D97-AF65-F5344CB8AC3E}">
        <p14:creationId xmlns:p14="http://schemas.microsoft.com/office/powerpoint/2010/main" val="2333862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BE6226DD6EAB440A95E065492CA2812" ma:contentTypeVersion="13" ma:contentTypeDescription="Create a new document." ma:contentTypeScope="" ma:versionID="a83787747a5ddd645308a226ff7a23df">
  <xsd:schema xmlns:xsd="http://www.w3.org/2001/XMLSchema" xmlns:xs="http://www.w3.org/2001/XMLSchema" xmlns:p="http://schemas.microsoft.com/office/2006/metadata/properties" xmlns:ns2="c4cc709f-c984-4546-98d1-c6115b940415" xmlns:ns3="84b33044-6c14-4f60-9bd5-bbb1516d67f8" targetNamespace="http://schemas.microsoft.com/office/2006/metadata/properties" ma:root="true" ma:fieldsID="85a661d0a69bff5382e861f9642dfe6f" ns2:_="" ns3:_="">
    <xsd:import namespace="c4cc709f-c984-4546-98d1-c6115b940415"/>
    <xsd:import namespace="84b33044-6c14-4f60-9bd5-bbb1516d67f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cc709f-c984-4546-98d1-c6115b9404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4b33044-6c14-4f60-9bd5-bbb1516d67f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D24E50-1F8C-4705-8B92-7F91DB352DC6}">
  <ds:schemaRefs>
    <ds:schemaRef ds:uri="http://schemas.microsoft.com/sharepoint/v3/contenttype/forms"/>
  </ds:schemaRefs>
</ds:datastoreItem>
</file>

<file path=customXml/itemProps2.xml><?xml version="1.0" encoding="utf-8"?>
<ds:datastoreItem xmlns:ds="http://schemas.openxmlformats.org/officeDocument/2006/customXml" ds:itemID="{D60AB00B-B84B-4D3B-8474-4535C2802874}">
  <ds:schemaRefs>
    <ds:schemaRef ds:uri="http://purl.org/dc/elements/1.1/"/>
    <ds:schemaRef ds:uri="http://purl.org/dc/terms/"/>
    <ds:schemaRef ds:uri="84b33044-6c14-4f60-9bd5-bbb1516d67f8"/>
    <ds:schemaRef ds:uri="http://schemas.microsoft.com/office/2006/documentManagement/types"/>
    <ds:schemaRef ds:uri="c4cc709f-c984-4546-98d1-c6115b940415"/>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EED44E2-0EE5-41EB-A98C-837F535CA195}">
  <ds:schemaRefs>
    <ds:schemaRef ds:uri="84b33044-6c14-4f60-9bd5-bbb1516d67f8"/>
    <ds:schemaRef ds:uri="c4cc709f-c984-4546-98d1-c6115b94041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52</TotalTime>
  <Words>758</Words>
  <Application>Microsoft Office PowerPoint</Application>
  <PresentationFormat>Widescreen</PresentationFormat>
  <Paragraphs>74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Trebuchet MS</vt:lpstr>
      <vt:lpstr>Office Theme</vt:lpstr>
      <vt:lpstr> </vt:lpstr>
      <vt:lpstr>Two grants are now open for applications with a total value of £750,000</vt:lpstr>
      <vt:lpstr>The Recovery Fund- £600,000 in total</vt:lpstr>
      <vt:lpstr>Partnership and Networks Fund- £150,000 in total </vt:lpstr>
      <vt:lpstr>PowerPoint Presentation</vt:lpstr>
      <vt:lpstr>Overall Purpose</vt:lpstr>
      <vt:lpstr>2 ways the resilience fund can support you</vt:lpstr>
      <vt:lpstr>Some examples of ways the Partnerships fund could be used:</vt:lpstr>
      <vt:lpstr>Eligibility:</vt:lpstr>
      <vt:lpstr>Your application must address the following: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title</dc:title>
  <dc:creator>Microsoft Office User</dc:creator>
  <cp:lastModifiedBy>Kevin Nunan</cp:lastModifiedBy>
  <cp:revision>14</cp:revision>
  <dcterms:created xsi:type="dcterms:W3CDTF">2021-07-13T10:46:29Z</dcterms:created>
  <dcterms:modified xsi:type="dcterms:W3CDTF">2021-11-17T16:56:51Z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0x010100ABE6226DD6EAB440A95E065492CA2812</vt:lpwstr>
  </property>
</Properties>
</file>