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3" r:id="rId7"/>
    <p:sldId id="261" r:id="rId8"/>
    <p:sldId id="262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B2E63-BF82-1DE2-7A77-EA75A060214E}" v="1822" dt="2022-01-05T10:53:52.600"/>
    <p1510:client id="{5AF26A06-88F1-EDA1-D792-022C5D205461}" v="2" dt="2021-09-29T12:21:21.173"/>
    <p1510:client id="{5C208A91-D406-150A-8127-0FB421673D52}" v="45" dt="2021-09-29T11:31:12.913"/>
    <p1510:client id="{6ECC6EEF-7D4A-14B8-7DAE-7B0191BC3280}" v="9" dt="2021-09-29T11:26:33.724"/>
    <p1510:client id="{7481A425-6EBE-8E87-6904-2C2122C9E85B}" v="50" dt="2021-10-14T12:04:00.842"/>
    <p1510:client id="{79740229-DE12-52B2-9D53-D4FF3560E9EF}" v="2941" dt="2021-09-29T15:55:57.460"/>
    <p1510:client id="{7DF68E5E-428E-1FD6-2821-760680F4FB6C}" v="30" dt="2021-09-29T12:05:37.090"/>
    <p1510:client id="{8410BB49-9531-47D8-A7A8-C6A2CBD390CD}" v="26" dt="2021-10-12T15:05:01.806"/>
    <p1510:client id="{A88948CE-0F1E-44B9-C27D-48F96AB6DEBD}" v="88" dt="2021-10-05T08:48:33.206"/>
    <p1510:client id="{C0D494EE-F968-475A-8BF7-69C386FB7F50}" v="190" dt="2021-10-06T09:05:11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7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3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8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28A0-4781-704F-B6B8-E89DF15492E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C928-B81C-334E-A9EC-0FD4849C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ommunitylinks@vac.org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turnbull@vac.org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vac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latin typeface="Calibri"/>
                <a:ea typeface="Calibri" charset="0"/>
                <a:cs typeface="Calibri"/>
              </a:rPr>
              <a:t>Camden's Social Prescribing Landscape</a:t>
            </a:r>
            <a:endParaRPr lang="en-US" sz="4400" b="1" dirty="0"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70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cs typeface="Calibri"/>
              </a:rPr>
              <a:t>12th January 2022</a:t>
            </a:r>
          </a:p>
          <a:p>
            <a:pPr algn="l"/>
            <a:endParaRPr lang="en-US"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12750" y="178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FCB0262-1D50-465D-82CC-2962EE79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29" y="4850082"/>
            <a:ext cx="11412780" cy="18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0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82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92D050"/>
                </a:solidFill>
                <a:latin typeface="Calibri"/>
                <a:ea typeface="Calibri" charset="0"/>
                <a:cs typeface="Calibri"/>
              </a:rPr>
              <a:t>The social prescribing landscape in Camden</a:t>
            </a:r>
            <a:endParaRPr lang="en-US" sz="3200" b="1">
              <a:solidFill>
                <a:srgbClr val="92D050"/>
              </a:solidFill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rgbClr val="92D050"/>
              </a:buClr>
            </a:pPr>
            <a:r>
              <a:rPr lang="en-US" dirty="0"/>
              <a:t>A Care Navigation and Social Prescribing Service delivered by Age UK Camden, VAC and LB Camden's Wish Plus:</a:t>
            </a:r>
          </a:p>
          <a:p>
            <a:pPr lvl="1">
              <a:buClr>
                <a:srgbClr val="92D050"/>
              </a:buClr>
            </a:pPr>
            <a:r>
              <a:rPr lang="en-US" dirty="0"/>
              <a:t>Single point of access</a:t>
            </a:r>
            <a:endParaRPr lang="en-US" dirty="0">
              <a:cs typeface="Calibri"/>
            </a:endParaRPr>
          </a:p>
          <a:p>
            <a:pPr lvl="1">
              <a:buClr>
                <a:srgbClr val="92D050"/>
              </a:buClr>
            </a:pPr>
            <a:r>
              <a:rPr lang="en-US" dirty="0"/>
              <a:t>Not confined to GP referrals</a:t>
            </a:r>
            <a:endParaRPr lang="en-US" dirty="0">
              <a:cs typeface="Calibri"/>
            </a:endParaRPr>
          </a:p>
          <a:p>
            <a:pPr lvl="1">
              <a:buClr>
                <a:srgbClr val="92D050"/>
              </a:buClr>
            </a:pPr>
            <a:r>
              <a:rPr lang="en-US" dirty="0">
                <a:cs typeface="Calibri"/>
              </a:rPr>
              <a:t>Supports health prevention, health improvement and managing long term health conditions.</a:t>
            </a:r>
            <a:endParaRPr lang="en-US" dirty="0"/>
          </a:p>
          <a:p>
            <a:pPr lvl="1">
              <a:buClr>
                <a:srgbClr val="92D050"/>
              </a:buClr>
            </a:pPr>
            <a:r>
              <a:rPr lang="en-US" dirty="0">
                <a:cs typeface="Calibri"/>
              </a:rPr>
              <a:t>Supports integrated system building through connecting with different sectors (hospitals, VCSEs, housing.....); service development; identifying and filling gaps.</a:t>
            </a:r>
          </a:p>
          <a:p>
            <a:pPr>
              <a:buClr>
                <a:srgbClr val="92D050"/>
              </a:buClr>
            </a:pPr>
            <a:r>
              <a:rPr lang="en-US" dirty="0"/>
              <a:t>Primary Care Network (PCN) employed link workers who take referrals from GPs. </a:t>
            </a:r>
            <a:endParaRPr lang="en-US"/>
          </a:p>
          <a:p>
            <a:pPr>
              <a:buClr>
                <a:srgbClr val="92D050"/>
              </a:buClr>
            </a:pPr>
            <a:r>
              <a:rPr lang="en-US" dirty="0"/>
              <a:t>Potential increase in link workers employed in different settings e.g. other VCSEs, hospital outpatients / discharge, veterans social prescribing, etc. Also Care Coordinators and Wellbeing Coaches making referrals.</a:t>
            </a:r>
            <a:endParaRPr lang="en-US" dirty="0">
              <a:cs typeface="Calibri"/>
            </a:endParaRPr>
          </a:p>
          <a:p>
            <a:pPr>
              <a:buClr>
                <a:srgbClr val="92D050"/>
              </a:buClr>
            </a:pPr>
            <a:r>
              <a:rPr lang="en-US" dirty="0">
                <a:cs typeface="Calibri"/>
              </a:rPr>
              <a:t>Mental Health Social Prescribing delivered by Mind in Camden. Complex cases referred by GPs and other clinicians.</a:t>
            </a:r>
          </a:p>
          <a:p>
            <a:pPr lvl="1">
              <a:buClr>
                <a:srgbClr val="92D050"/>
              </a:buClr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52500" y="1181100"/>
            <a:ext cx="10775950" cy="6350"/>
          </a:xfrm>
          <a:prstGeom prst="line">
            <a:avLst/>
          </a:prstGeom>
          <a:ln w="12700">
            <a:solidFill>
              <a:srgbClr val="8ED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C44B392-9044-4256-98A5-FF8D2EF1D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26" y="6014016"/>
            <a:ext cx="6655729" cy="7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76FA0CF7-D428-4A7D-89F1-5CC706BD8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24" y="1202173"/>
            <a:ext cx="10501166" cy="5159515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82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92D050"/>
                </a:solidFill>
                <a:latin typeface="Calibri"/>
                <a:ea typeface="Calibri" charset="0"/>
                <a:cs typeface="Calibri"/>
              </a:rPr>
              <a:t>Reach of Care Navigation and Social Prescribing Service</a:t>
            </a:r>
            <a:endParaRPr lang="en-US" sz="3200" b="1" dirty="0">
              <a:solidFill>
                <a:srgbClr val="92D050"/>
              </a:solidFill>
              <a:latin typeface="Calibri"/>
              <a:ea typeface="Calibri" charset="0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52500" y="1181100"/>
            <a:ext cx="10775950" cy="6350"/>
          </a:xfrm>
          <a:prstGeom prst="line">
            <a:avLst/>
          </a:prstGeom>
          <a:ln w="12700">
            <a:solidFill>
              <a:srgbClr val="8ED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1755FF1-17F7-4261-B0C8-11718381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826" y="6014016"/>
            <a:ext cx="6329989" cy="7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4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82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92D050"/>
                </a:solidFill>
                <a:latin typeface="Calibri"/>
                <a:ea typeface="Calibri" charset="0"/>
                <a:cs typeface="Calibri"/>
              </a:rPr>
              <a:t>Important stuff to know</a:t>
            </a:r>
            <a:endParaRPr lang="en-US" sz="3200" b="1" dirty="0">
              <a:solidFill>
                <a:srgbClr val="92D050"/>
              </a:solidFill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173"/>
            <a:ext cx="10515600" cy="457179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Clr>
                <a:srgbClr val="92D050"/>
              </a:buClr>
            </a:pPr>
            <a:r>
              <a:rPr lang="en-US" dirty="0"/>
              <a:t>Social prescribing is person-</a:t>
            </a:r>
            <a:r>
              <a:rPr lang="en-US" dirty="0" err="1"/>
              <a:t>centred</a:t>
            </a:r>
            <a:r>
              <a:rPr lang="en-US" dirty="0"/>
              <a:t>: </a:t>
            </a:r>
          </a:p>
          <a:p>
            <a:pPr lvl="1">
              <a:buClr>
                <a:srgbClr val="92D050"/>
              </a:buClr>
            </a:pPr>
            <a:r>
              <a:rPr lang="en-US" dirty="0">
                <a:ea typeface="+mn-lt"/>
                <a:cs typeface="+mn-lt"/>
              </a:rPr>
              <a:t>A 'link worker' will explore what interests and motivates someone as well as establishing what they need.</a:t>
            </a:r>
          </a:p>
          <a:p>
            <a:pPr lvl="1">
              <a:buClr>
                <a:srgbClr val="92D050"/>
              </a:buClr>
            </a:pPr>
            <a:r>
              <a:rPr lang="en-US" dirty="0">
                <a:cs typeface="Calibri"/>
              </a:rPr>
              <a:t>Referrals are not tied to specific types of activity. Referrals can also be made to places that present opportunities e.g. to </a:t>
            </a:r>
            <a:r>
              <a:rPr lang="en-US" dirty="0" err="1">
                <a:cs typeface="Calibri"/>
              </a:rPr>
              <a:t>socialise</a:t>
            </a:r>
            <a:r>
              <a:rPr lang="en-US" dirty="0">
                <a:cs typeface="Calibri"/>
              </a:rPr>
              <a:t>, learn, stimulate sense of purpose or make a contribution. </a:t>
            </a:r>
          </a:p>
          <a:p>
            <a:pPr>
              <a:buClr>
                <a:srgbClr val="92D050"/>
              </a:buClr>
            </a:pPr>
            <a:r>
              <a:rPr lang="en-US" dirty="0">
                <a:cs typeface="Calibri"/>
              </a:rPr>
              <a:t>GPs and other health and care professionals often make general referrals e.g. for social connection, exercise etc. The knowledge of a link worker or social prescribing service will influence where people are eventually referred.</a:t>
            </a:r>
          </a:p>
          <a:p>
            <a:pPr>
              <a:buClr>
                <a:srgbClr val="92D050"/>
              </a:buClr>
            </a:pPr>
            <a:r>
              <a:rPr lang="en-US" dirty="0">
                <a:cs typeface="Calibri"/>
              </a:rPr>
              <a:t>A warm and welcoming social environment is an important part of most referrals to VCSEs. </a:t>
            </a:r>
          </a:p>
          <a:p>
            <a:pPr>
              <a:buClr>
                <a:srgbClr val="92D050"/>
              </a:buClr>
            </a:pPr>
            <a:r>
              <a:rPr lang="en-US" dirty="0">
                <a:cs typeface="Calibri"/>
              </a:rPr>
              <a:t>Opportunities and activities that are close to where people live and GP practices that champion social prescribing may receive more referrals.</a:t>
            </a:r>
          </a:p>
          <a:p>
            <a:pPr>
              <a:buClr>
                <a:srgbClr val="92D050"/>
              </a:buClr>
            </a:pPr>
            <a:r>
              <a:rPr lang="en-US" dirty="0">
                <a:cs typeface="Calibri"/>
              </a:rPr>
              <a:t>Connect with your local Council for Voluntary Services: knowledge and involvement in local social prescribing; hold service directories; give development support. </a:t>
            </a:r>
          </a:p>
          <a:p>
            <a:pPr>
              <a:buClr>
                <a:srgbClr val="92D050"/>
              </a:buClr>
            </a:pPr>
            <a:endParaRPr lang="en-US" dirty="0"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52500" y="1181100"/>
            <a:ext cx="10775950" cy="6350"/>
          </a:xfrm>
          <a:prstGeom prst="line">
            <a:avLst/>
          </a:prstGeom>
          <a:ln w="12700">
            <a:solidFill>
              <a:srgbClr val="8ED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E9BABAA-B1AC-463F-96C8-9A3757FA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92" y="5759483"/>
            <a:ext cx="6329989" cy="9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82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92D050"/>
                </a:solidFill>
                <a:latin typeface="Calibri"/>
                <a:ea typeface="Calibri" charset="0"/>
                <a:cs typeface="Calibri"/>
              </a:rPr>
              <a:t>How groups in Camden connect with social prescribing </a:t>
            </a:r>
            <a:endParaRPr lang="en-US" sz="3200" b="1" dirty="0">
              <a:solidFill>
                <a:srgbClr val="92D050"/>
              </a:solidFill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Clr>
                <a:srgbClr val="92D050"/>
              </a:buClr>
            </a:pPr>
            <a:r>
              <a:rPr lang="en-US" dirty="0"/>
              <a:t>Make contact with Community Links, the front door for the Care Navigation and Social Prescribing Service, and contact PCN employed link workers. Including: </a:t>
            </a:r>
          </a:p>
          <a:p>
            <a:pPr lvl="1">
              <a:buClr>
                <a:srgbClr val="92D050"/>
              </a:buClr>
            </a:pPr>
            <a:r>
              <a:rPr lang="en-US" dirty="0">
                <a:cs typeface="Calibri"/>
              </a:rPr>
              <a:t>Keep records up to date in VAC's </a:t>
            </a:r>
            <a:r>
              <a:rPr lang="en-US" dirty="0" err="1">
                <a:cs typeface="Calibri"/>
              </a:rPr>
              <a:t>OneCamden</a:t>
            </a:r>
            <a:r>
              <a:rPr lang="en-US" dirty="0">
                <a:cs typeface="Calibri"/>
              </a:rPr>
              <a:t> directory.</a:t>
            </a:r>
          </a:p>
          <a:p>
            <a:pPr lvl="1">
              <a:buClr>
                <a:srgbClr val="92D050"/>
              </a:buClr>
            </a:pPr>
            <a:r>
              <a:rPr lang="en-US" dirty="0">
                <a:cs typeface="Calibri"/>
              </a:rPr>
              <a:t>Send updates on current activities via </a:t>
            </a:r>
            <a:r>
              <a:rPr lang="en-US" dirty="0">
                <a:cs typeface="Calibri"/>
                <a:hlinkClick r:id="rId2"/>
              </a:rPr>
              <a:t>communitylinks@vac.org.uk</a:t>
            </a:r>
            <a:r>
              <a:rPr lang="en-US" dirty="0">
                <a:cs typeface="Calibri"/>
              </a:rPr>
              <a:t> and to the PCN link workers.</a:t>
            </a:r>
          </a:p>
          <a:p>
            <a:pPr>
              <a:buClr>
                <a:srgbClr val="92D050"/>
              </a:buClr>
            </a:pPr>
            <a:r>
              <a:rPr lang="en-US" dirty="0">
                <a:cs typeface="Calibri"/>
              </a:rPr>
              <a:t>VAC shares social prescribing referral data and insights with groups, to highlight gaps, develop activities and opportunities, and as evidence for funding applications.</a:t>
            </a:r>
          </a:p>
          <a:p>
            <a:pPr>
              <a:buClr>
                <a:srgbClr val="92D050"/>
              </a:buClr>
            </a:pPr>
            <a:r>
              <a:rPr lang="en-US" dirty="0">
                <a:cs typeface="Calibri"/>
              </a:rPr>
              <a:t>Volunteers play a key role in connecting 'prescribers and providers' and promoting the range of local VCSE led opportunity.</a:t>
            </a:r>
          </a:p>
          <a:p>
            <a:pPr>
              <a:buClr>
                <a:srgbClr val="92D050"/>
              </a:buClr>
            </a:pPr>
            <a:r>
              <a:rPr lang="en-US" dirty="0">
                <a:cs typeface="Calibri"/>
              </a:rPr>
              <a:t>Take up networking opportunities e.g. attending local health related events. Keep an eye on newsletters and social media.</a:t>
            </a:r>
            <a:endParaRPr lang="en-US" dirty="0"/>
          </a:p>
          <a:p>
            <a:pPr>
              <a:buClr>
                <a:srgbClr val="92D050"/>
              </a:buClr>
            </a:pPr>
            <a:endParaRPr lang="en-US" dirty="0"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52500" y="1181100"/>
            <a:ext cx="10775950" cy="6350"/>
          </a:xfrm>
          <a:prstGeom prst="line">
            <a:avLst/>
          </a:prstGeom>
          <a:ln w="12700">
            <a:solidFill>
              <a:srgbClr val="8ED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C847636-63D9-4DDC-A80D-77D443F5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02" y="6048917"/>
            <a:ext cx="6737164" cy="7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2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8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Calibri"/>
                <a:ea typeface="Calibri" charset="0"/>
                <a:cs typeface="Calibri"/>
              </a:rPr>
              <a:t>Social Prescribing and development / system building</a:t>
            </a:r>
            <a:endParaRPr lang="en-US" sz="3200" b="1" dirty="0">
              <a:solidFill>
                <a:srgbClr val="92D050"/>
              </a:solidFill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70" y="1507428"/>
            <a:ext cx="10632830" cy="46695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92D050"/>
              </a:buClr>
            </a:pPr>
            <a:r>
              <a:rPr lang="en-US" sz="1800" b="1" dirty="0"/>
              <a:t>Social Prescribing is a new service area for the NHS, and in some cases councils. It is facilitating new professions e.g. Social Prescribing Link Workers, Care Navigators, Health Coaches etc.</a:t>
            </a:r>
            <a:endParaRPr lang="en-US" sz="1800" b="1" dirty="0">
              <a:cs typeface="Calibri"/>
            </a:endParaRPr>
          </a:p>
          <a:p>
            <a:pPr>
              <a:buClr>
                <a:srgbClr val="92D050"/>
              </a:buClr>
            </a:pPr>
            <a:r>
              <a:rPr lang="en-US" sz="1800" b="1" dirty="0">
                <a:cs typeface="Calibri"/>
              </a:rPr>
              <a:t>Social Prescribing is integral to systemic change: self-care; holistic approach to health; includes all sectors; NHS transformation 'from an illness to wellness service'.</a:t>
            </a:r>
          </a:p>
          <a:p>
            <a:pPr>
              <a:buClr>
                <a:srgbClr val="92D050"/>
              </a:buClr>
            </a:pPr>
            <a:r>
              <a:rPr lang="en-US" sz="1800" b="1" dirty="0"/>
              <a:t>The Social Prescribing landscape will develop, learn, and change  to reflect the complexity of local population needs.</a:t>
            </a:r>
            <a:endParaRPr lang="en-US" sz="1800" b="1" dirty="0">
              <a:cs typeface="Calibri"/>
            </a:endParaRPr>
          </a:p>
          <a:p>
            <a:pPr marL="0" indent="0">
              <a:buClr>
                <a:srgbClr val="92D050"/>
              </a:buClr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b="1" dirty="0"/>
              <a:t>Development can include </a:t>
            </a:r>
            <a:r>
              <a:rPr lang="en-US" sz="1800" b="1" dirty="0" err="1"/>
              <a:t>focussed</a:t>
            </a:r>
            <a:r>
              <a:rPr lang="en-US" sz="1800" b="1" dirty="0"/>
              <a:t> projects. In Camden this currently includes:</a:t>
            </a:r>
            <a:endParaRPr lang="en-US" sz="1800" b="1" dirty="0">
              <a:cs typeface="Calibri" panose="020F0502020204030204"/>
            </a:endParaRPr>
          </a:p>
          <a:p>
            <a:pPr marL="457200" indent="-457200">
              <a:buClr>
                <a:srgbClr val="92D050"/>
              </a:buClr>
            </a:pPr>
            <a:r>
              <a:rPr lang="en-US" sz="1800" dirty="0">
                <a:cs typeface="Calibri" panose="020F0502020204030204"/>
              </a:rPr>
              <a:t>Green Social Prescribing, part of the DEFRA Parks for Health </a:t>
            </a:r>
            <a:r>
              <a:rPr lang="en-US" sz="1800" dirty="0" err="1">
                <a:cs typeface="Calibri" panose="020F0502020204030204"/>
              </a:rPr>
              <a:t>Programme</a:t>
            </a:r>
            <a:r>
              <a:rPr lang="en-US" sz="1800" dirty="0">
                <a:cs typeface="Calibri" panose="020F0502020204030204"/>
              </a:rPr>
              <a:t> led by Camden and Islington Parks and Public Health.</a:t>
            </a:r>
          </a:p>
          <a:p>
            <a:pPr marL="457200" indent="-457200">
              <a:buClr>
                <a:srgbClr val="92D050"/>
              </a:buClr>
            </a:pPr>
            <a:r>
              <a:rPr lang="en-US" sz="1800" dirty="0">
                <a:cs typeface="Calibri" panose="020F0502020204030204"/>
              </a:rPr>
              <a:t>UCLH Outpatients Social Prescribing for Arts and Culture. </a:t>
            </a:r>
          </a:p>
          <a:p>
            <a:pPr marL="457200" indent="-457200">
              <a:buClr>
                <a:srgbClr val="92D050"/>
              </a:buClr>
            </a:pPr>
            <a:r>
              <a:rPr lang="en-US" sz="1800" dirty="0">
                <a:cs typeface="Calibri" panose="020F0502020204030204"/>
              </a:rPr>
              <a:t>National Academy for Social Prescribing Thriving Communities Learning </a:t>
            </a:r>
            <a:r>
              <a:rPr lang="en-US" sz="1800" dirty="0" err="1">
                <a:cs typeface="Calibri" panose="020F0502020204030204"/>
              </a:rPr>
              <a:t>Programme</a:t>
            </a:r>
            <a:r>
              <a:rPr lang="en-US" sz="1800" dirty="0">
                <a:cs typeface="Calibri" panose="020F0502020204030204"/>
              </a:rPr>
              <a:t>. </a:t>
            </a:r>
          </a:p>
          <a:p>
            <a:pPr marL="0" indent="0">
              <a:buNone/>
            </a:pPr>
            <a:r>
              <a:rPr lang="en-US" sz="1800" b="1" dirty="0">
                <a:cs typeface="Calibri" panose="020F0502020204030204"/>
              </a:rPr>
              <a:t>These initiatives present further opportunities to connect 'prescribers and providers', collaborate, and explore health benefits of engaging in different types of nonclinical activity.</a:t>
            </a:r>
            <a:endParaRPr lang="en-US" sz="1800" dirty="0"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52500" y="1181100"/>
            <a:ext cx="10775950" cy="6350"/>
          </a:xfrm>
          <a:prstGeom prst="line">
            <a:avLst/>
          </a:prstGeom>
          <a:ln w="12700">
            <a:solidFill>
              <a:srgbClr val="8ED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69D65E-AE4A-41AB-A445-EA88C24B9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26" y="6107084"/>
            <a:ext cx="6934935" cy="6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0"/>
            <a:ext cx="3200400" cy="17455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2390931"/>
            <a:ext cx="9144000" cy="199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/>
                <a:ea typeface="Calibri" charset="0"/>
                <a:cs typeface="Calibri"/>
              </a:rPr>
              <a:t>Thank you</a:t>
            </a:r>
          </a:p>
          <a:p>
            <a:r>
              <a:rPr lang="en-US" sz="3200" b="1" dirty="0">
                <a:latin typeface="Calibri"/>
                <a:ea typeface="Calibri" charset="0"/>
                <a:cs typeface="Calibri"/>
                <a:hlinkClick r:id="rId3"/>
              </a:rPr>
              <a:t>dturnbull@vac.org.uk</a:t>
            </a:r>
            <a:endParaRPr lang="en-US" b="1" dirty="0">
              <a:latin typeface="Calibri"/>
              <a:ea typeface="Calibri" charset="0"/>
              <a:cs typeface="Calibri" charset="0"/>
            </a:endParaRPr>
          </a:p>
          <a:p>
            <a:r>
              <a:rPr lang="en-US" sz="3200" b="1" dirty="0">
                <a:latin typeface="Calibri"/>
                <a:ea typeface="Calibri" charset="0"/>
                <a:cs typeface="Calibri"/>
                <a:hlinkClick r:id="rId4"/>
              </a:rPr>
              <a:t>www.vac.org.uk</a:t>
            </a:r>
            <a:r>
              <a:rPr lang="en-US" sz="3200" b="1" dirty="0">
                <a:latin typeface="Calibri"/>
                <a:ea typeface="Calibri" charset="0"/>
                <a:cs typeface="Calibri"/>
              </a:rPr>
              <a:t> </a:t>
            </a:r>
            <a:endParaRPr lang="en-US" sz="3200" b="1" dirty="0">
              <a:latin typeface="Calibri"/>
              <a:ea typeface="Calibri" charset="0"/>
              <a:cs typeface="Calibri" charset="0"/>
            </a:endParaRPr>
          </a:p>
        </p:txBody>
      </p:sp>
      <p:pic>
        <p:nvPicPr>
          <p:cNvPr id="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EDB9E3C-BA99-4007-9739-84A85384B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299" y="4858455"/>
            <a:ext cx="8373153" cy="18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6226DD6EAB440A95E065492CA2812" ma:contentTypeVersion="13" ma:contentTypeDescription="Create a new document." ma:contentTypeScope="" ma:versionID="a83787747a5ddd645308a226ff7a23df">
  <xsd:schema xmlns:xsd="http://www.w3.org/2001/XMLSchema" xmlns:xs="http://www.w3.org/2001/XMLSchema" xmlns:p="http://schemas.microsoft.com/office/2006/metadata/properties" xmlns:ns2="c4cc709f-c984-4546-98d1-c6115b940415" xmlns:ns3="84b33044-6c14-4f60-9bd5-bbb1516d67f8" targetNamespace="http://schemas.microsoft.com/office/2006/metadata/properties" ma:root="true" ma:fieldsID="85a661d0a69bff5382e861f9642dfe6f" ns2:_="" ns3:_="">
    <xsd:import namespace="c4cc709f-c984-4546-98d1-c6115b940415"/>
    <xsd:import namespace="84b33044-6c14-4f60-9bd5-bbb1516d6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c709f-c984-4546-98d1-c6115b9404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33044-6c14-4f60-9bd5-bbb1516d6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ED44E2-0EE5-41EB-A98C-837F535CA195}">
  <ds:schemaRefs>
    <ds:schemaRef ds:uri="84b33044-6c14-4f60-9bd5-bbb1516d67f8"/>
    <ds:schemaRef ds:uri="c4cc709f-c984-4546-98d1-c6115b9404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D24E50-1F8C-4705-8B92-7F91DB352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AB00B-B84B-4D3B-8474-4535C28028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Camden's Social Prescribing Landscape</vt:lpstr>
      <vt:lpstr>The social prescribing landscape in Camden</vt:lpstr>
      <vt:lpstr>Reach of Care Navigation and Social Prescribing Service</vt:lpstr>
      <vt:lpstr>Important stuff to know</vt:lpstr>
      <vt:lpstr>How groups in Camden connect with social prescribing </vt:lpstr>
      <vt:lpstr>Social Prescribing and development / system building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</dc:title>
  <dc:creator>Microsoft Office User</dc:creator>
  <cp:lastModifiedBy>Alex Charles</cp:lastModifiedBy>
  <cp:revision>718</cp:revision>
  <dcterms:created xsi:type="dcterms:W3CDTF">2021-07-13T10:46:29Z</dcterms:created>
  <dcterms:modified xsi:type="dcterms:W3CDTF">2022-02-04T16:28:58Z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0x010100ABE6226DD6EAB440A95E065492CA2812</vt:lpwstr>
  </property>
</Properties>
</file>