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8" r:id="rId4"/>
    <p:sldId id="283" r:id="rId5"/>
    <p:sldId id="262" r:id="rId6"/>
    <p:sldId id="284" r:id="rId7"/>
    <p:sldId id="285" r:id="rId8"/>
    <p:sldId id="286" r:id="rId9"/>
    <p:sldId id="264" r:id="rId10"/>
    <p:sldId id="287" r:id="rId11"/>
    <p:sldId id="288" r:id="rId12"/>
    <p:sldId id="289" r:id="rId13"/>
    <p:sldId id="261" r:id="rId14"/>
    <p:sldId id="290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5" y="2545237"/>
            <a:ext cx="8578679" cy="1752600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38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5" y="1370143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609599" y="4944859"/>
            <a:ext cx="5166455" cy="439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5384587"/>
            <a:ext cx="4240696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255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70" y="620726"/>
            <a:ext cx="366606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36" y="2204864"/>
            <a:ext cx="10972800" cy="57643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1240" y="2781302"/>
            <a:ext cx="10975016" cy="647700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50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121" y="332656"/>
            <a:ext cx="11570087" cy="849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12617" y="1268761"/>
            <a:ext cx="11564816" cy="48240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8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36" y="2132864"/>
            <a:ext cx="10900904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48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7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96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20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4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768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592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236" y="1143940"/>
            <a:ext cx="10900904" cy="9889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262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128" y="1268760"/>
            <a:ext cx="5342139" cy="4824536"/>
          </a:xfrm>
        </p:spPr>
        <p:txBody>
          <a:bodyPr/>
          <a:lstStyle>
            <a:lvl1pPr marL="180980" indent="-180980">
              <a:spcAft>
                <a:spcPts val="300"/>
              </a:spcAft>
              <a:defRPr sz="2000" b="0">
                <a:latin typeface="Arial" pitchFamily="34" charset="0"/>
                <a:cs typeface="Arial" pitchFamily="34" charset="0"/>
              </a:defRPr>
            </a:lvl1pPr>
            <a:lvl2pPr marL="361959" indent="-180980">
              <a:defRPr sz="20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12119" y="1266814"/>
            <a:ext cx="6114461" cy="482648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21" y="332664"/>
            <a:ext cx="11565104" cy="849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75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6137" y="1268760"/>
            <a:ext cx="3215132" cy="4824536"/>
          </a:xfrm>
        </p:spPr>
        <p:txBody>
          <a:bodyPr/>
          <a:lstStyle>
            <a:lvl1pPr marL="180980" indent="-180980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9" indent="-180980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35360" y="1268760"/>
            <a:ext cx="8238083" cy="4824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0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093" y="1268768"/>
            <a:ext cx="5665683" cy="639763"/>
          </a:xfrm>
        </p:spPr>
        <p:txBody>
          <a:bodyPr anchor="t" anchorCtr="0"/>
          <a:lstStyle>
            <a:lvl1pPr marL="0" indent="0">
              <a:buNone/>
              <a:defRPr sz="1700" b="1"/>
            </a:lvl1pPr>
            <a:lvl2pPr marL="382411" indent="0">
              <a:buNone/>
              <a:defRPr sz="1700" b="1"/>
            </a:lvl2pPr>
            <a:lvl3pPr marL="764823" indent="0">
              <a:buNone/>
              <a:defRPr sz="1500" b="1"/>
            </a:lvl3pPr>
            <a:lvl4pPr marL="1147235" indent="0">
              <a:buNone/>
              <a:defRPr sz="1300" b="1"/>
            </a:lvl4pPr>
            <a:lvl5pPr marL="1529647" indent="0">
              <a:buNone/>
              <a:defRPr sz="1300" b="1"/>
            </a:lvl5pPr>
            <a:lvl6pPr marL="1912058" indent="0">
              <a:buNone/>
              <a:defRPr sz="1300" b="1"/>
            </a:lvl6pPr>
            <a:lvl7pPr marL="2294469" indent="0">
              <a:buNone/>
              <a:defRPr sz="1300" b="1"/>
            </a:lvl7pPr>
            <a:lvl8pPr marL="2676882" indent="0">
              <a:buNone/>
              <a:defRPr sz="1300" b="1"/>
            </a:lvl8pPr>
            <a:lvl9pPr marL="305929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093" y="1916840"/>
            <a:ext cx="5665683" cy="417646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31" y="1268768"/>
            <a:ext cx="5693400" cy="639763"/>
          </a:xfrm>
        </p:spPr>
        <p:txBody>
          <a:bodyPr anchor="t" anchorCtr="0"/>
          <a:lstStyle>
            <a:lvl1pPr marL="0" indent="0">
              <a:buNone/>
              <a:defRPr sz="1700" b="1"/>
            </a:lvl1pPr>
            <a:lvl2pPr marL="382411" indent="0">
              <a:buNone/>
              <a:defRPr sz="1700" b="1"/>
            </a:lvl2pPr>
            <a:lvl3pPr marL="764823" indent="0">
              <a:buNone/>
              <a:defRPr sz="1500" b="1"/>
            </a:lvl3pPr>
            <a:lvl4pPr marL="1147235" indent="0">
              <a:buNone/>
              <a:defRPr sz="1300" b="1"/>
            </a:lvl4pPr>
            <a:lvl5pPr marL="1529647" indent="0">
              <a:buNone/>
              <a:defRPr sz="1300" b="1"/>
            </a:lvl5pPr>
            <a:lvl6pPr marL="1912058" indent="0">
              <a:buNone/>
              <a:defRPr sz="1300" b="1"/>
            </a:lvl6pPr>
            <a:lvl7pPr marL="2294469" indent="0">
              <a:buNone/>
              <a:defRPr sz="1300" b="1"/>
            </a:lvl7pPr>
            <a:lvl8pPr marL="2676882" indent="0">
              <a:buNone/>
              <a:defRPr sz="1300" b="1"/>
            </a:lvl8pPr>
            <a:lvl9pPr marL="305929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59" y="1916840"/>
            <a:ext cx="5693539" cy="417646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121" y="332664"/>
            <a:ext cx="11565104" cy="849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49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144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1961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2864"/>
            <a:ext cx="10363200" cy="1022353"/>
          </a:xfrm>
        </p:spPr>
        <p:txBody>
          <a:bodyPr/>
          <a:lstStyle>
            <a:lvl1pPr marL="0" indent="0">
              <a:buNone/>
              <a:defRPr sz="2500" b="1" cap="all" baseline="0">
                <a:solidFill>
                  <a:schemeClr val="accent4"/>
                </a:solidFill>
                <a:latin typeface="Arial" pitchFamily="34" charset="0"/>
              </a:defRPr>
            </a:lvl1pPr>
            <a:lvl2pPr marL="382411" indent="0">
              <a:buNone/>
              <a:defRPr sz="1500"/>
            </a:lvl2pPr>
            <a:lvl3pPr marL="764823" indent="0">
              <a:buNone/>
              <a:defRPr sz="1300"/>
            </a:lvl3pPr>
            <a:lvl4pPr marL="1147235" indent="0">
              <a:buNone/>
              <a:defRPr sz="1200"/>
            </a:lvl4pPr>
            <a:lvl5pPr marL="1529647" indent="0">
              <a:buNone/>
              <a:defRPr sz="1200"/>
            </a:lvl5pPr>
            <a:lvl6pPr marL="1912058" indent="0">
              <a:buNone/>
              <a:defRPr sz="1200"/>
            </a:lvl6pPr>
            <a:lvl7pPr marL="2294469" indent="0">
              <a:buNone/>
              <a:defRPr sz="1200"/>
            </a:lvl7pPr>
            <a:lvl8pPr marL="2676882" indent="0">
              <a:buNone/>
              <a:defRPr sz="1200"/>
            </a:lvl8pPr>
            <a:lvl9pPr marL="305929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155213"/>
            <a:ext cx="10363200" cy="2071687"/>
          </a:xfrm>
        </p:spPr>
        <p:txBody>
          <a:bodyPr/>
          <a:lstStyle>
            <a:lvl1pPr marL="0" indent="0">
              <a:buNone/>
              <a:defRPr sz="2000" b="0"/>
            </a:lvl1pPr>
            <a:lvl2pPr>
              <a:buFont typeface="Wingdings" pitchFamily="2" charset="2"/>
              <a:buChar char="§"/>
              <a:defRPr sz="17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27812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98533"/>
            <a:ext cx="12192000" cy="6594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480" tIns="38240" rIns="76480" bIns="38240"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121" y="332664"/>
            <a:ext cx="11565104" cy="8498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121" y="1268761"/>
            <a:ext cx="11565104" cy="482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5002" y="6435929"/>
            <a:ext cx="251186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76480" bIns="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"/>
              </a:rPr>
              <a:t>camden.gov.uk</a:t>
            </a:r>
            <a:endParaRPr lang="en-US" sz="1200" b="1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16" name="Picture 15" descr="camde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75" y="6386537"/>
            <a:ext cx="1708399" cy="2834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7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82411" rtl="0" eaLnBrk="1" latinLnBrk="0" hangingPunct="1">
        <a:spcBef>
          <a:spcPct val="0"/>
        </a:spcBef>
        <a:buNone/>
        <a:defRPr sz="2900" b="1" kern="1200">
          <a:ln>
            <a:noFill/>
          </a:ln>
          <a:solidFill>
            <a:schemeClr val="accent4"/>
          </a:solidFill>
          <a:latin typeface="Arial"/>
          <a:ea typeface="+mj-ea"/>
          <a:cs typeface="Arial"/>
        </a:defRPr>
      </a:lvl1pPr>
    </p:titleStyle>
    <p:bodyStyle>
      <a:lvl1pPr marL="286809" indent="-286809" algn="l" defTabSz="382411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621419" indent="-239007" algn="l" defTabSz="38241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56029" indent="-191206" algn="l" defTabSz="3824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38440" indent="-191206" algn="l" defTabSz="38241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720852" indent="-191206" algn="l" defTabSz="38241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103264" indent="-191206" algn="l" defTabSz="38241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676" indent="-191206" algn="l" defTabSz="38241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088" indent="-191206" algn="l" defTabSz="38241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499" indent="-191206" algn="l" defTabSz="38241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411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823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235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647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058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469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882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293" algn="l" defTabSz="3824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10th of January 2022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Vaccination uptake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Camden Public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8" y="723649"/>
            <a:ext cx="5776461" cy="4919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759" y="615390"/>
            <a:ext cx="5829805" cy="4564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931" y="156754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Vaccination uptake of 12-29 </a:t>
            </a:r>
            <a:r>
              <a:rPr lang="en-GB" dirty="0" smtClean="0"/>
              <a:t>year </a:t>
            </a:r>
            <a:r>
              <a:rPr lang="en-GB" dirty="0" smtClean="0"/>
              <a:t>olds by 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8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6" y="437950"/>
            <a:ext cx="5707875" cy="581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903" y="525035"/>
            <a:ext cx="5791200" cy="4640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931" y="156754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Vaccination uptake of 30-49 </a:t>
            </a:r>
            <a:r>
              <a:rPr lang="en-GB" dirty="0" smtClean="0"/>
              <a:t>year </a:t>
            </a:r>
            <a:r>
              <a:rPr lang="en-GB" dirty="0" smtClean="0"/>
              <a:t>olds by 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95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2" y="635724"/>
            <a:ext cx="5784081" cy="5326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78" y="441759"/>
            <a:ext cx="5875529" cy="4633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931" y="156754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Vaccination uptake of 50</a:t>
            </a:r>
            <a:r>
              <a:rPr lang="en-GB" dirty="0" smtClean="0"/>
              <a:t>+ year </a:t>
            </a:r>
            <a:r>
              <a:rPr lang="en-GB" dirty="0" smtClean="0"/>
              <a:t>olds by 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8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390" y="6339646"/>
            <a:ext cx="713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Source: PHE COVID19 situational awareness portal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0" y="6296297"/>
            <a:ext cx="608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PHE COVID19 Situational awareness portal 8</a:t>
            </a:r>
            <a:r>
              <a:rPr lang="en-GB" baseline="30000" dirty="0" smtClean="0"/>
              <a:t>th</a:t>
            </a:r>
            <a:r>
              <a:rPr lang="en-GB" dirty="0" smtClean="0"/>
              <a:t> of January 2022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6" y="217459"/>
            <a:ext cx="10143099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71291"/>
              </p:ext>
            </p:extLst>
          </p:nvPr>
        </p:nvGraphicFramePr>
        <p:xfrm>
          <a:off x="1003491" y="1309840"/>
          <a:ext cx="7347162" cy="2275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7364">
                  <a:extLst>
                    <a:ext uri="{9D8B030D-6E8A-4147-A177-3AD203B41FA5}">
                      <a16:colId xmlns:a16="http://schemas.microsoft.com/office/drawing/2014/main" val="2615665545"/>
                    </a:ext>
                  </a:extLst>
                </a:gridCol>
                <a:gridCol w="2159899">
                  <a:extLst>
                    <a:ext uri="{9D8B030D-6E8A-4147-A177-3AD203B41FA5}">
                      <a16:colId xmlns:a16="http://schemas.microsoft.com/office/drawing/2014/main" val="1883393954"/>
                    </a:ext>
                  </a:extLst>
                </a:gridCol>
                <a:gridCol w="2159899">
                  <a:extLst>
                    <a:ext uri="{9D8B030D-6E8A-4147-A177-3AD203B41FA5}">
                      <a16:colId xmlns:a16="http://schemas.microsoft.com/office/drawing/2014/main" val="2959224340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Priority</a:t>
                      </a:r>
                      <a:r>
                        <a:rPr lang="en-GB" sz="1600" baseline="0" dirty="0" smtClean="0"/>
                        <a:t> group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Overall uptake 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dirty="0" smtClean="0"/>
                        <a:t> Dose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Overall uptake 2</a:t>
                      </a:r>
                      <a:r>
                        <a:rPr lang="en-GB" sz="1600" baseline="30000" dirty="0" smtClean="0"/>
                        <a:t>nd</a:t>
                      </a:r>
                      <a:r>
                        <a:rPr lang="en-GB" sz="1600" dirty="0" smtClean="0"/>
                        <a:t> Dose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2857391"/>
                  </a:ext>
                </a:extLst>
              </a:tr>
              <a:tr h="5689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Pregnant</a:t>
                      </a:r>
                      <a:r>
                        <a:rPr lang="en-GB" sz="1600" baseline="0" dirty="0" smtClean="0"/>
                        <a:t> women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68.6%</a:t>
                      </a:r>
                      <a:endParaRPr lang="en-GB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61.3%</a:t>
                      </a:r>
                      <a:endParaRPr lang="en-GB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8506952"/>
                  </a:ext>
                </a:extLst>
              </a:tr>
              <a:tr h="5689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Learning disability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73.0%</a:t>
                      </a:r>
                      <a:endParaRPr lang="en-GB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66.2%</a:t>
                      </a:r>
                      <a:endParaRPr lang="en-GB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402839"/>
                  </a:ext>
                </a:extLst>
              </a:tr>
              <a:tr h="5689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Severe Mental illness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75.5%</a:t>
                      </a:r>
                      <a:endParaRPr lang="en-GB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none" strike="noStrike" kern="1200" dirty="0" smtClean="0">
                          <a:effectLst/>
                        </a:rPr>
                        <a:t>70.5%</a:t>
                      </a:r>
                      <a:endParaRPr lang="en-GB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251849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04695" y="509842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First  and second Covid19 dose; vulnerable groups </a:t>
            </a:r>
          </a:p>
        </p:txBody>
      </p:sp>
    </p:spTree>
    <p:extLst>
      <p:ext uri="{BB962C8B-B14F-4D97-AF65-F5344CB8AC3E}">
        <p14:creationId xmlns:p14="http://schemas.microsoft.com/office/powerpoint/2010/main" val="422751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509" y="240297"/>
            <a:ext cx="11565104" cy="517086"/>
          </a:xfrm>
          <a:prstGeom prst="rect">
            <a:avLst/>
          </a:prstGeom>
        </p:spPr>
        <p:txBody>
          <a:bodyPr/>
          <a:lstStyle>
            <a:lvl1pPr algn="l" defTabSz="382411" rtl="0" eaLnBrk="1" latinLnBrk="0" hangingPunct="1">
              <a:spcBef>
                <a:spcPct val="0"/>
              </a:spcBef>
              <a:buNone/>
              <a:defRPr sz="2900" b="1" kern="1200">
                <a:ln>
                  <a:noFill/>
                </a:ln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65.27% of Camden residents aged 18 and over have received 1</a:t>
            </a:r>
            <a:r>
              <a:rPr lang="en-GB" baseline="30000" dirty="0" smtClean="0"/>
              <a:t>st</a:t>
            </a:r>
            <a:r>
              <a:rPr lang="en-GB" dirty="0" smtClean="0"/>
              <a:t> dose of COVID19 Vaccine</a:t>
            </a:r>
            <a:endParaRPr lang="en-GB" dirty="0"/>
          </a:p>
        </p:txBody>
      </p:sp>
      <p:sp>
        <p:nvSpPr>
          <p:cNvPr id="6" name="TextBox 1"/>
          <p:cNvSpPr txBox="1"/>
          <p:nvPr/>
        </p:nvSpPr>
        <p:spPr>
          <a:xfrm>
            <a:off x="332509" y="5936876"/>
            <a:ext cx="4568944" cy="2182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Source: UK Government, </a:t>
            </a:r>
            <a:r>
              <a:rPr lang="en-GB" sz="1100" b="0" i="0" u="none" strike="noStrike" dirty="0">
                <a:effectLst/>
                <a:latin typeface="+mn-lt"/>
                <a:ea typeface="+mn-ea"/>
                <a:cs typeface="+mn-cs"/>
                <a:hlinkClick r:id=""/>
              </a:rPr>
              <a:t>Coronavirus (COVID-19) in the UK</a:t>
            </a: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7" y="1262546"/>
            <a:ext cx="10790855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509" y="231588"/>
            <a:ext cx="11565104" cy="517086"/>
          </a:xfrm>
          <a:prstGeom prst="rect">
            <a:avLst/>
          </a:prstGeom>
        </p:spPr>
        <p:txBody>
          <a:bodyPr/>
          <a:lstStyle>
            <a:lvl1pPr algn="l" defTabSz="382411" rtl="0" eaLnBrk="1" latinLnBrk="0" hangingPunct="1">
              <a:spcBef>
                <a:spcPct val="0"/>
              </a:spcBef>
              <a:buNone/>
              <a:defRPr sz="2900" b="1" kern="1200">
                <a:ln>
                  <a:noFill/>
                </a:ln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59.15% of Camden residents aged 16 and over have received two doses of COVID19 Vaccine</a:t>
            </a:r>
            <a:endParaRPr lang="en-GB" dirty="0"/>
          </a:p>
        </p:txBody>
      </p:sp>
      <p:sp>
        <p:nvSpPr>
          <p:cNvPr id="6" name="TextBox 1"/>
          <p:cNvSpPr txBox="1"/>
          <p:nvPr/>
        </p:nvSpPr>
        <p:spPr>
          <a:xfrm>
            <a:off x="332509" y="5936876"/>
            <a:ext cx="4568944" cy="2182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Source: UK Government, </a:t>
            </a:r>
            <a:r>
              <a:rPr lang="en-GB" sz="1100" b="0" i="0" u="none" strike="noStrike" dirty="0">
                <a:effectLst/>
                <a:latin typeface="+mn-lt"/>
                <a:ea typeface="+mn-ea"/>
                <a:cs typeface="+mn-cs"/>
                <a:hlinkClick r:id=""/>
              </a:rPr>
              <a:t>Coronavirus (COVID-19) in the UK</a:t>
            </a: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261458"/>
            <a:ext cx="10770920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21" y="426720"/>
            <a:ext cx="11565104" cy="905691"/>
          </a:xfrm>
        </p:spPr>
        <p:txBody>
          <a:bodyPr/>
          <a:lstStyle/>
          <a:p>
            <a:r>
              <a:rPr lang="en-GB" dirty="0" smtClean="0"/>
              <a:t>35.97% </a:t>
            </a:r>
            <a:r>
              <a:rPr lang="en-GB" dirty="0"/>
              <a:t>of Camden residents aged </a:t>
            </a:r>
            <a:r>
              <a:rPr lang="en-GB" dirty="0" smtClean="0"/>
              <a:t>18 and </a:t>
            </a:r>
            <a:r>
              <a:rPr lang="en-GB" dirty="0"/>
              <a:t>over have received two doses of COVID19 Vaccine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1" y="1414401"/>
            <a:ext cx="10745131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390" y="6339646"/>
            <a:ext cx="713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Source: PHE COVID19 situational awareness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4" y="407964"/>
            <a:ext cx="9967824" cy="57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3" y="353533"/>
            <a:ext cx="10089754" cy="5550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920" y="6296297"/>
            <a:ext cx="608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PHE COVID19 Situational awareness portal 8</a:t>
            </a:r>
            <a:r>
              <a:rPr lang="en-GB" baseline="30000" dirty="0" smtClean="0"/>
              <a:t>th</a:t>
            </a:r>
            <a:r>
              <a:rPr lang="en-GB" dirty="0" smtClean="0"/>
              <a:t> of January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1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7" y="222899"/>
            <a:ext cx="10082134" cy="56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390" y="6339646"/>
            <a:ext cx="7135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Source: PHE COVID19 situational awareness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30" y="304550"/>
            <a:ext cx="10044030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88" y="209297"/>
            <a:ext cx="10066892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7" y="245225"/>
            <a:ext cx="10089754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7" y="449332"/>
            <a:ext cx="10082134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5" y="321967"/>
            <a:ext cx="5875529" cy="576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19" y="431417"/>
            <a:ext cx="5763553" cy="4523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6296297"/>
            <a:ext cx="608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PHE COVID19 Situational awareness portal 8</a:t>
            </a:r>
            <a:r>
              <a:rPr lang="en-GB" baseline="30000" dirty="0" smtClean="0"/>
              <a:t>th</a:t>
            </a:r>
            <a:r>
              <a:rPr lang="en-GB" dirty="0" smtClean="0"/>
              <a:t> of January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794199"/>
      </p:ext>
    </p:extLst>
  </p:cSld>
  <p:clrMapOvr>
    <a:masterClrMapping/>
  </p:clrMapOvr>
</p:sld>
</file>

<file path=ppt/theme/theme1.xml><?xml version="1.0" encoding="utf-8"?>
<a:theme xmlns:a="http://schemas.openxmlformats.org/drawingml/2006/main" name="Camden Council">
  <a:themeElements>
    <a:clrScheme name="Camden colours">
      <a:dk1>
        <a:srgbClr val="000000"/>
      </a:dk1>
      <a:lt1>
        <a:sysClr val="window" lastClr="FFFFFF"/>
      </a:lt1>
      <a:dk2>
        <a:srgbClr val="5F6062"/>
      </a:dk2>
      <a:lt2>
        <a:srgbClr val="EEECE1"/>
      </a:lt2>
      <a:accent1>
        <a:srgbClr val="00B259"/>
      </a:accent1>
      <a:accent2>
        <a:srgbClr val="5F6062"/>
      </a:accent2>
      <a:accent3>
        <a:srgbClr val="F16D9A"/>
      </a:accent3>
      <a:accent4>
        <a:srgbClr val="F5866C"/>
      </a:accent4>
      <a:accent5>
        <a:srgbClr val="A04276"/>
      </a:accent5>
      <a:accent6>
        <a:srgbClr val="522E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6226DD6EAB440A95E065492CA2812" ma:contentTypeVersion="15" ma:contentTypeDescription="Create a new document." ma:contentTypeScope="" ma:versionID="3313ba7fd8e21eabaefae825cd7477ef">
  <xsd:schema xmlns:xsd="http://www.w3.org/2001/XMLSchema" xmlns:xs="http://www.w3.org/2001/XMLSchema" xmlns:p="http://schemas.microsoft.com/office/2006/metadata/properties" xmlns:ns1="http://schemas.microsoft.com/sharepoint/v3" xmlns:ns2="c4cc709f-c984-4546-98d1-c6115b940415" xmlns:ns3="84b33044-6c14-4f60-9bd5-bbb1516d67f8" targetNamespace="http://schemas.microsoft.com/office/2006/metadata/properties" ma:root="true" ma:fieldsID="05ea0179264ab05c92d5c4554fbdb080" ns1:_="" ns2:_="" ns3:_="">
    <xsd:import namespace="http://schemas.microsoft.com/sharepoint/v3"/>
    <xsd:import namespace="c4cc709f-c984-4546-98d1-c6115b940415"/>
    <xsd:import namespace="84b33044-6c14-4f60-9bd5-bbb1516d6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709f-c984-4546-98d1-c6115b940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3044-6c14-4f60-9bd5-bbb1516d6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08A63C-9515-4DD2-B02B-AEFA11670A96}"/>
</file>

<file path=customXml/itemProps2.xml><?xml version="1.0" encoding="utf-8"?>
<ds:datastoreItem xmlns:ds="http://schemas.openxmlformats.org/officeDocument/2006/customXml" ds:itemID="{243171D7-188D-489A-A444-44D381F637CE}"/>
</file>

<file path=customXml/itemProps3.xml><?xml version="1.0" encoding="utf-8"?>
<ds:datastoreItem xmlns:ds="http://schemas.openxmlformats.org/officeDocument/2006/customXml" ds:itemID="{A83A9495-ACDC-43EE-A4DD-B1E2E5FC166B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193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Camden Council</vt:lpstr>
      <vt:lpstr>COVID-19 Vaccination uptake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35.97% of Camden residents aged 18 and over have received two doses of COVID19 Vaccine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Shaukat, Mahnaz</dc:creator>
  <cp:lastModifiedBy>Shaukat, Mahnaz</cp:lastModifiedBy>
  <cp:revision>28</cp:revision>
  <dcterms:created xsi:type="dcterms:W3CDTF">2021-09-21T11:40:53Z</dcterms:created>
  <dcterms:modified xsi:type="dcterms:W3CDTF">2022-01-10T15:09:29Z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0x010100ABE6226DD6EAB440A95E065492CA2812</vt:lpwstr>
  </property>
</Properties>
</file>