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0" r:id="rId5"/>
    <p:sldId id="272" r:id="rId6"/>
    <p:sldId id="270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50968C-0164-483B-B4AC-DAD59C2F1947}" v="9" dt="2022-11-28T10:25:50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71" autoAdjust="0"/>
    <p:restoredTop sz="67895" autoAdjust="0"/>
  </p:normalViewPr>
  <p:slideViewPr>
    <p:cSldViewPr snapToGrid="0">
      <p:cViewPr varScale="1">
        <p:scale>
          <a:sx n="52" d="100"/>
          <a:sy n="52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22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Norgate" userId="cbb8272d-23bc-46e2-af6d-261fa8678f28" providerId="ADAL" clId="{5D50968C-0164-483B-B4AC-DAD59C2F1947}"/>
    <pc:docChg chg="undo custSel addSld delSld modSld">
      <pc:chgData name="Hannah Norgate" userId="cbb8272d-23bc-46e2-af6d-261fa8678f28" providerId="ADAL" clId="{5D50968C-0164-483B-B4AC-DAD59C2F1947}" dt="2022-11-28T10:52:18.215" v="2431" actId="20577"/>
      <pc:docMkLst>
        <pc:docMk/>
      </pc:docMkLst>
      <pc:sldChg chg="delSp modSp mod">
        <pc:chgData name="Hannah Norgate" userId="cbb8272d-23bc-46e2-af6d-261fa8678f28" providerId="ADAL" clId="{5D50968C-0164-483B-B4AC-DAD59C2F1947}" dt="2022-11-28T10:06:07.895" v="103" actId="1076"/>
        <pc:sldMkLst>
          <pc:docMk/>
          <pc:sldMk cId="3586973017" sldId="260"/>
        </pc:sldMkLst>
        <pc:spChg chg="mod">
          <ac:chgData name="Hannah Norgate" userId="cbb8272d-23bc-46e2-af6d-261fa8678f28" providerId="ADAL" clId="{5D50968C-0164-483B-B4AC-DAD59C2F1947}" dt="2022-11-28T10:05:30.838" v="95" actId="1076"/>
          <ac:spMkLst>
            <pc:docMk/>
            <pc:sldMk cId="3586973017" sldId="260"/>
            <ac:spMk id="2" creationId="{0CE017E6-A1CB-40E3-AE44-E8588FD3198D}"/>
          </ac:spMkLst>
        </pc:spChg>
        <pc:spChg chg="mod">
          <ac:chgData name="Hannah Norgate" userId="cbb8272d-23bc-46e2-af6d-261fa8678f28" providerId="ADAL" clId="{5D50968C-0164-483B-B4AC-DAD59C2F1947}" dt="2022-11-28T10:06:07.895" v="103" actId="1076"/>
          <ac:spMkLst>
            <pc:docMk/>
            <pc:sldMk cId="3586973017" sldId="260"/>
            <ac:spMk id="3" creationId="{18C419B2-838A-4EF9-832B-3C5F14D181AB}"/>
          </ac:spMkLst>
        </pc:spChg>
        <pc:spChg chg="del">
          <ac:chgData name="Hannah Norgate" userId="cbb8272d-23bc-46e2-af6d-261fa8678f28" providerId="ADAL" clId="{5D50968C-0164-483B-B4AC-DAD59C2F1947}" dt="2022-11-28T10:05:18.196" v="93" actId="478"/>
          <ac:spMkLst>
            <pc:docMk/>
            <pc:sldMk cId="3586973017" sldId="260"/>
            <ac:spMk id="7" creationId="{99F1AF17-2249-4271-A4BB-2739A63D06DE}"/>
          </ac:spMkLst>
        </pc:spChg>
      </pc:sldChg>
      <pc:sldChg chg="modSp mod modNotesTx">
        <pc:chgData name="Hannah Norgate" userId="cbb8272d-23bc-46e2-af6d-261fa8678f28" providerId="ADAL" clId="{5D50968C-0164-483B-B4AC-DAD59C2F1947}" dt="2022-11-28T10:48:29.783" v="2032" actId="20577"/>
        <pc:sldMkLst>
          <pc:docMk/>
          <pc:sldMk cId="3782269874" sldId="270"/>
        </pc:sldMkLst>
        <pc:spChg chg="mod">
          <ac:chgData name="Hannah Norgate" userId="cbb8272d-23bc-46e2-af6d-261fa8678f28" providerId="ADAL" clId="{5D50968C-0164-483B-B4AC-DAD59C2F1947}" dt="2022-11-28T10:12:34.855" v="396" actId="20577"/>
          <ac:spMkLst>
            <pc:docMk/>
            <pc:sldMk cId="3782269874" sldId="270"/>
            <ac:spMk id="2" creationId="{8E73315B-CCB6-4322-AF53-0AC817DE3FF6}"/>
          </ac:spMkLst>
        </pc:spChg>
        <pc:spChg chg="mod">
          <ac:chgData name="Hannah Norgate" userId="cbb8272d-23bc-46e2-af6d-261fa8678f28" providerId="ADAL" clId="{5D50968C-0164-483B-B4AC-DAD59C2F1947}" dt="2022-11-28T10:23:34.304" v="1192" actId="14100"/>
          <ac:spMkLst>
            <pc:docMk/>
            <pc:sldMk cId="3782269874" sldId="270"/>
            <ac:spMk id="3" creationId="{D21A015D-5C20-4931-A9AF-A3C3DCE0A598}"/>
          </ac:spMkLst>
        </pc:spChg>
        <pc:picChg chg="mod">
          <ac:chgData name="Hannah Norgate" userId="cbb8272d-23bc-46e2-af6d-261fa8678f28" providerId="ADAL" clId="{5D50968C-0164-483B-B4AC-DAD59C2F1947}" dt="2022-11-28T10:13:11.335" v="405" actId="1076"/>
          <ac:picMkLst>
            <pc:docMk/>
            <pc:sldMk cId="3782269874" sldId="270"/>
            <ac:picMk id="8" creationId="{E51AC257-ED91-7A48-B69E-5ED28A5F5BC9}"/>
          </ac:picMkLst>
        </pc:picChg>
      </pc:sldChg>
      <pc:sldChg chg="del">
        <pc:chgData name="Hannah Norgate" userId="cbb8272d-23bc-46e2-af6d-261fa8678f28" providerId="ADAL" clId="{5D50968C-0164-483B-B4AC-DAD59C2F1947}" dt="2022-11-28T10:25:36.002" v="1237" actId="47"/>
        <pc:sldMkLst>
          <pc:docMk/>
          <pc:sldMk cId="580104652" sldId="271"/>
        </pc:sldMkLst>
      </pc:sldChg>
      <pc:sldChg chg="modSp mod">
        <pc:chgData name="Hannah Norgate" userId="cbb8272d-23bc-46e2-af6d-261fa8678f28" providerId="ADAL" clId="{5D50968C-0164-483B-B4AC-DAD59C2F1947}" dt="2022-11-28T10:23:21.896" v="1190" actId="20577"/>
        <pc:sldMkLst>
          <pc:docMk/>
          <pc:sldMk cId="3482778034" sldId="272"/>
        </pc:sldMkLst>
        <pc:spChg chg="mod">
          <ac:chgData name="Hannah Norgate" userId="cbb8272d-23bc-46e2-af6d-261fa8678f28" providerId="ADAL" clId="{5D50968C-0164-483B-B4AC-DAD59C2F1947}" dt="2022-11-28T10:07:58.171" v="146" actId="20577"/>
          <ac:spMkLst>
            <pc:docMk/>
            <pc:sldMk cId="3482778034" sldId="272"/>
            <ac:spMk id="2" creationId="{C9CB4BEB-6392-CB45-AB5F-30150ADBCB29}"/>
          </ac:spMkLst>
        </pc:spChg>
        <pc:spChg chg="mod">
          <ac:chgData name="Hannah Norgate" userId="cbb8272d-23bc-46e2-af6d-261fa8678f28" providerId="ADAL" clId="{5D50968C-0164-483B-B4AC-DAD59C2F1947}" dt="2022-11-28T10:23:21.896" v="1190" actId="20577"/>
          <ac:spMkLst>
            <pc:docMk/>
            <pc:sldMk cId="3482778034" sldId="272"/>
            <ac:spMk id="3" creationId="{74E530F0-63C0-D042-8BD7-3270293EE814}"/>
          </ac:spMkLst>
        </pc:spChg>
      </pc:sldChg>
      <pc:sldChg chg="modSp add del mod">
        <pc:chgData name="Hannah Norgate" userId="cbb8272d-23bc-46e2-af6d-261fa8678f28" providerId="ADAL" clId="{5D50968C-0164-483B-B4AC-DAD59C2F1947}" dt="2022-11-28T10:15:52.533" v="715" actId="47"/>
        <pc:sldMkLst>
          <pc:docMk/>
          <pc:sldMk cId="161070591" sldId="273"/>
        </pc:sldMkLst>
        <pc:spChg chg="mod">
          <ac:chgData name="Hannah Norgate" userId="cbb8272d-23bc-46e2-af6d-261fa8678f28" providerId="ADAL" clId="{5D50968C-0164-483B-B4AC-DAD59C2F1947}" dt="2022-11-28T10:15:20.203" v="697" actId="20577"/>
          <ac:spMkLst>
            <pc:docMk/>
            <pc:sldMk cId="161070591" sldId="273"/>
            <ac:spMk id="3" creationId="{D21A015D-5C20-4931-A9AF-A3C3DCE0A598}"/>
          </ac:spMkLst>
        </pc:spChg>
      </pc:sldChg>
      <pc:sldChg chg="modSp add mod modNotesTx">
        <pc:chgData name="Hannah Norgate" userId="cbb8272d-23bc-46e2-af6d-261fa8678f28" providerId="ADAL" clId="{5D50968C-0164-483B-B4AC-DAD59C2F1947}" dt="2022-11-28T10:52:18.215" v="2431" actId="20577"/>
        <pc:sldMkLst>
          <pc:docMk/>
          <pc:sldMk cId="202453631" sldId="273"/>
        </pc:sldMkLst>
        <pc:spChg chg="mod">
          <ac:chgData name="Hannah Norgate" userId="cbb8272d-23bc-46e2-af6d-261fa8678f28" providerId="ADAL" clId="{5D50968C-0164-483B-B4AC-DAD59C2F1947}" dt="2022-11-28T10:26:10.104" v="1261" actId="20577"/>
          <ac:spMkLst>
            <pc:docMk/>
            <pc:sldMk cId="202453631" sldId="273"/>
            <ac:spMk id="3" creationId="{D21A015D-5C20-4931-A9AF-A3C3DCE0A59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E7F4A8-5D32-4839-817F-F8BF8C58A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B317AF-BE04-47A3-84BE-288EED0786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4B6B-3DF1-4388-88FB-5E9E68B111F4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CBCFD-C126-4292-B615-49D4A01F81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1891C-7E6A-4CD8-9457-B6CBC215D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3B1DF-E339-454E-8062-682A96437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2865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DB0B5-3A98-4DBB-9834-77CAF60F98EA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D9DAC-EB3F-4773-8EFD-72502BAB3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783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ndonplus.org/news/support-for-the-cost-of-living-crisis-londo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Origins: Conversations with a number of CVSs from the London CVS Network, London Plus, GLA and the VCS Emergencies Partnership</a:t>
            </a:r>
          </a:p>
          <a:p>
            <a:endParaRPr lang="en-GB" dirty="0"/>
          </a:p>
          <a:p>
            <a:r>
              <a:rPr lang="en-GB" dirty="0"/>
              <a:t>Messaging: Shared messaging about how people with pre-pay meters can access the energy bill discount </a:t>
            </a:r>
          </a:p>
          <a:p>
            <a:endParaRPr lang="en-GB" dirty="0"/>
          </a:p>
          <a:p>
            <a:r>
              <a:rPr lang="en-GB" dirty="0"/>
              <a:t>Escalation: To London-wide bodies such as Greater London Authority (GLA), funders, London Councils as appropriate</a:t>
            </a:r>
          </a:p>
          <a:p>
            <a:r>
              <a:rPr lang="en-GB" dirty="0"/>
              <a:t>E.g. liaising with GLA re: possibility of a fuel aid network, inviting London Funders to future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D9DAC-EB3F-4773-8EFD-72502BAB3F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09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Ideas and good practice examples shared with a view to replication. Idea was that some boroughs will be more active and have more resources to try out </a:t>
            </a:r>
            <a:r>
              <a:rPr lang="en-GB"/>
              <a:t>different models and ideas.  </a:t>
            </a:r>
            <a:r>
              <a:rPr lang="en-GB" dirty="0"/>
              <a:t>Sought information from CVSs and Volunteer Centres and other contacts, as well as collating bits and pieces from various meetings and forums. </a:t>
            </a:r>
          </a:p>
          <a:p>
            <a:endParaRPr lang="en-GB" dirty="0"/>
          </a:p>
          <a:p>
            <a:r>
              <a:rPr lang="en-GB" dirty="0"/>
              <a:t>Cost of living webpage can be accessed from a button on the London Plus homepage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Share full cost of living link in chat: 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https://londonplus.org/news/support-for-the-cost-of-living-crisis-london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D9DAC-EB3F-4773-8EFD-72502BAB3F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79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7" Type="http://schemas.openxmlformats.org/officeDocument/2006/relationships/image" Target="../media/image4.sv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18" Type="http://schemas.openxmlformats.org/officeDocument/2006/relationships/image" Target="../media/image25.png"/><Relationship Id="rId3" Type="http://schemas.openxmlformats.org/officeDocument/2006/relationships/image" Target="../media/image6.svg"/><Relationship Id="rId21" Type="http://schemas.openxmlformats.org/officeDocument/2006/relationships/image" Target="../media/image28.sv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17" Type="http://schemas.openxmlformats.org/officeDocument/2006/relationships/image" Target="../media/image24.svg"/><Relationship Id="rId2" Type="http://schemas.openxmlformats.org/officeDocument/2006/relationships/image" Target="../media/image5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5" Type="http://schemas.openxmlformats.org/officeDocument/2006/relationships/image" Target="../media/image22.svg"/><Relationship Id="rId10" Type="http://schemas.openxmlformats.org/officeDocument/2006/relationships/image" Target="../media/image17.png"/><Relationship Id="rId19" Type="http://schemas.openxmlformats.org/officeDocument/2006/relationships/image" Target="../media/image26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image" Target="../media/image2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9537-076C-4AE2-93A3-66DE5D7F93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29878" y="1477617"/>
            <a:ext cx="7560000" cy="1959459"/>
          </a:xfrm>
        </p:spPr>
        <p:txBody>
          <a:bodyPr lIns="0" tIns="0" rIns="0" b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heading</a:t>
            </a:r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7420A3C-B495-41F1-9FB2-7BDDFDB36B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3858" y="4798618"/>
            <a:ext cx="6174000" cy="1330604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E641CD5-DC88-4BCF-97D1-D9A43EE06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29878" y="2077244"/>
            <a:ext cx="7560000" cy="976312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4400"/>
            </a:lvl1pPr>
            <a:lvl2pPr marL="457200" indent="0">
              <a:buFontTx/>
              <a:buNone/>
              <a:defRPr sz="4400"/>
            </a:lvl2pPr>
            <a:lvl3pPr marL="914400" indent="0">
              <a:buFontTx/>
              <a:buNone/>
              <a:defRPr sz="4400"/>
            </a:lvl3pPr>
            <a:lvl4pPr marL="1371600" indent="0">
              <a:buFontTx/>
              <a:buNone/>
              <a:defRPr sz="4400"/>
            </a:lvl4pPr>
            <a:lvl5pPr marL="1828800" indent="0">
              <a:buFontTx/>
              <a:buNone/>
              <a:defRPr sz="4400"/>
            </a:lvl5pPr>
          </a:lstStyle>
          <a:p>
            <a:pPr lvl="0"/>
            <a:r>
              <a:rPr lang="en-US" dirty="0"/>
              <a:t>Insert sub heading</a:t>
            </a:r>
          </a:p>
        </p:txBody>
      </p:sp>
      <p:sp>
        <p:nvSpPr>
          <p:cNvPr id="25" name="Date Placeholder 2">
            <a:extLst>
              <a:ext uri="{FF2B5EF4-FFF2-40B4-BE49-F238E27FC236}">
                <a16:creationId xmlns:a16="http://schemas.microsoft.com/office/drawing/2014/main" id="{FA69C29A-6C24-4251-8D31-382438336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2121" y="1996385"/>
            <a:ext cx="2836817" cy="68244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29.11.22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14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16" userDrawn="1">
          <p15:clr>
            <a:srgbClr val="FBAE40"/>
          </p15:clr>
        </p15:guide>
        <p15:guide id="2" pos="24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208E49CF-C482-4A88-A11E-F217FD21524F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172200" y="1619745"/>
            <a:ext cx="5304182" cy="4351338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Insert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76382FB-B81D-435F-984C-A7BE41044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164" y="195761"/>
            <a:ext cx="10088219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5779145-99CD-414E-AAD1-11AF5F0C4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9600" y="1620000"/>
            <a:ext cx="4644000" cy="4351338"/>
          </a:xfrm>
        </p:spPr>
        <p:txBody>
          <a:bodyPr lIns="0" tIns="0" rIns="0" bIns="0">
            <a:noAutofit/>
          </a:bodyPr>
          <a:lstStyle>
            <a:lvl1pPr>
              <a:lnSpc>
                <a:spcPts val="3500"/>
              </a:lnSpc>
              <a:defRPr/>
            </a:lvl1pPr>
            <a:lvl2pPr>
              <a:lnSpc>
                <a:spcPts val="3500"/>
              </a:lnSpc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1DF63FB9-3C21-41FE-B367-307C31D5F2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16426" y="6192838"/>
            <a:ext cx="844826" cy="365125"/>
          </a:xfrm>
        </p:spPr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D10A0C95-7CA8-450C-B9AA-CBC1D3DC8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57700" y="6188145"/>
            <a:ext cx="6077778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C1415F53-9738-47FD-B37E-6BF90F7F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5477" y="6188400"/>
            <a:ext cx="940906" cy="360000"/>
          </a:xfrm>
        </p:spPr>
        <p:txBody>
          <a:bodyPr/>
          <a:lstStyle/>
          <a:p>
            <a:fld id="{F5856BAF-DB86-4EFE-9CFF-79B6291ED565}" type="slidenum">
              <a:rPr lang="en-GB" smtClean="0"/>
              <a:t>‹#›</a:t>
            </a:fld>
            <a:endParaRPr lang="en-GB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4883EB48-2226-4815-900A-6CF1CBF8A2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2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BDCBC235-645D-4B56-AB3A-5ED4F087ED94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172200" y="1619745"/>
            <a:ext cx="5304182" cy="4351338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Insert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C8547FB-AB25-4E55-99C0-9C8CB47A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164" y="195761"/>
            <a:ext cx="10088219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773DBE9-EB58-4C9C-89F6-15E6AC5C0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9600" y="1620000"/>
            <a:ext cx="4644000" cy="4351338"/>
          </a:xfrm>
        </p:spPr>
        <p:txBody>
          <a:bodyPr lIns="0" tIns="0" rIns="0" bIns="0">
            <a:noAutofit/>
          </a:bodyPr>
          <a:lstStyle>
            <a:lvl1pPr>
              <a:lnSpc>
                <a:spcPts val="3500"/>
              </a:lnSpc>
              <a:defRPr/>
            </a:lvl1pPr>
            <a:lvl2pPr>
              <a:lnSpc>
                <a:spcPts val="3500"/>
              </a:lnSpc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015E0B85-EF3D-442C-86A3-B8A73993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16426" y="6192838"/>
            <a:ext cx="844826" cy="365125"/>
          </a:xfrm>
        </p:spPr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091F0B06-3B8C-4ED4-B3C8-F8B962AB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57700" y="6188145"/>
            <a:ext cx="6077778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98AE2D75-54F5-42CC-A369-9030CAAC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5477" y="6188400"/>
            <a:ext cx="940906" cy="360000"/>
          </a:xfrm>
        </p:spPr>
        <p:txBody>
          <a:bodyPr/>
          <a:lstStyle/>
          <a:p>
            <a:fld id="{F5856BAF-DB86-4EFE-9CFF-79B6291ED565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34F72067-341D-416E-A9FD-B8CB50B579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6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8C56E-E8E2-4843-815A-035E2671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906A1B6-436D-4E81-AC33-70E4F09562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0241" y="-3672015"/>
            <a:ext cx="11880000" cy="11880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0BCA0-38E9-441B-8A76-B04C6175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92C41-A61B-4650-9B58-B5C6E2FA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856BAF-DB86-4EFE-9CFF-79B6291ED56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84692B6-F932-49F4-B115-D754735384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62A0BE7-D7E1-4C9A-9794-5FF75658E60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2670" y="1885535"/>
            <a:ext cx="3549136" cy="7649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ADD6171-93AF-4CB7-9744-4DCC077DE7D0}"/>
              </a:ext>
            </a:extLst>
          </p:cNvPr>
          <p:cNvSpPr txBox="1"/>
          <p:nvPr userDrawn="1"/>
        </p:nvSpPr>
        <p:spPr>
          <a:xfrm>
            <a:off x="1172712" y="2973960"/>
            <a:ext cx="3743845" cy="14183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GB" sz="2800" b="1" dirty="0">
                <a:latin typeface="Century Gothic" panose="020B0502020202020204" pitchFamily="34" charset="0"/>
              </a:rPr>
              <a:t>020 7125 0151</a:t>
            </a:r>
          </a:p>
          <a:p>
            <a:pPr>
              <a:lnSpc>
                <a:spcPts val="3700"/>
              </a:lnSpc>
            </a:pPr>
            <a:r>
              <a:rPr lang="en-GB" sz="2800" b="1" dirty="0">
                <a:latin typeface="Century Gothic" panose="020B0502020202020204" pitchFamily="34" charset="0"/>
              </a:rPr>
              <a:t>hello@londonplus.org</a:t>
            </a:r>
          </a:p>
          <a:p>
            <a:pPr>
              <a:lnSpc>
                <a:spcPts val="3700"/>
              </a:lnSpc>
            </a:pPr>
            <a:r>
              <a:rPr lang="en-GB" sz="28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londonplus.org</a:t>
            </a:r>
          </a:p>
        </p:txBody>
      </p:sp>
    </p:spTree>
    <p:extLst>
      <p:ext uri="{BB962C8B-B14F-4D97-AF65-F5344CB8AC3E}">
        <p14:creationId xmlns:p14="http://schemas.microsoft.com/office/powerpoint/2010/main" val="12692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04FC-FEAD-4CCB-A66D-9A6BEBF7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7BE5A-2199-4D83-97D7-62C9C92AF26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  <a:lvl2pPr>
              <a:lnSpc>
                <a:spcPts val="3500"/>
              </a:lnSpc>
              <a:defRPr/>
            </a:lvl2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F92F5-BF0F-4A13-A26D-0277B0A7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6EB21-8165-457B-8279-AE32290E2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D8224-9CEE-4C0E-B0E2-D6EBFA82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6BAF-DB86-4EFE-9CFF-79B6291ED56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622FB0B-C167-4E76-9D0C-714272945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9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CCAC589-1151-4567-8AAF-17DFD4253C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0044" y="834679"/>
            <a:ext cx="11880000" cy="1188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C71272-4130-469C-A3C7-648D4987A3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5340" y="1822175"/>
            <a:ext cx="10008980" cy="2674040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GB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EE88E-F9DC-4DB6-B6CF-AB8EE6D6531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05340" y="2369345"/>
            <a:ext cx="5956851" cy="15001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256D5-4598-4A8B-8272-C2F4B2425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83057-C48B-4BFD-933A-BA9606B98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78323-BF3E-46F7-9E98-25E531A7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6BAF-DB86-4EFE-9CFF-79B6291ED56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37D3F80-7619-4DB1-AD9F-35DD10D092F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0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7C040B6E-AEFC-42C4-9D93-72A8257BA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0044" y="834679"/>
            <a:ext cx="11880000" cy="11880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1061698-2B63-49D2-9365-0F032FD156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5340" y="1822175"/>
            <a:ext cx="10008980" cy="2674040"/>
          </a:xfrm>
        </p:spPr>
        <p:txBody>
          <a:bodyPr anchor="t" anchorCtr="0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header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812201D-95B2-4AD9-82D5-2A1B897736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05340" y="2369345"/>
            <a:ext cx="5956851" cy="15001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6E1B13D-9E99-4A62-BDDB-1BAF2878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16425" y="6192838"/>
            <a:ext cx="9256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29.11.22</a:t>
            </a:r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1DB31EA-06D2-43A9-8B7F-E890EA04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57700" y="6188145"/>
            <a:ext cx="6077778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25E1B6E-84AD-476D-AA94-DC8523952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5477" y="6188400"/>
            <a:ext cx="940906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856BAF-DB86-4EFE-9CFF-79B6291ED5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11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4734D-05E8-4EDA-98DF-11BE9AD2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FF108-E387-42FE-8DA3-C4EF65A7C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9600" y="1620000"/>
            <a:ext cx="4644000" cy="4351338"/>
          </a:xfrm>
        </p:spPr>
        <p:txBody>
          <a:bodyPr lIns="0" tIns="0" rIns="0" bIns="0">
            <a:noAutofit/>
          </a:bodyPr>
          <a:lstStyle>
            <a:lvl1pPr>
              <a:lnSpc>
                <a:spcPts val="3500"/>
              </a:lnSpc>
              <a:defRPr/>
            </a:lvl1pPr>
            <a:lvl2pPr>
              <a:lnSpc>
                <a:spcPts val="3500"/>
              </a:lnSpc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20B34-5571-4460-AE78-6E0515E49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620000"/>
            <a:ext cx="4644000" cy="4351338"/>
          </a:xfrm>
        </p:spPr>
        <p:txBody>
          <a:bodyPr lIns="0" tIns="0" rIns="0" bIns="0">
            <a:noAutofit/>
          </a:bodyPr>
          <a:lstStyle>
            <a:lvl1pPr>
              <a:lnSpc>
                <a:spcPts val="3500"/>
              </a:lnSpc>
              <a:defRPr/>
            </a:lvl1pPr>
            <a:lvl2pPr>
              <a:lnSpc>
                <a:spcPts val="3500"/>
              </a:lnSpc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7698C-068F-4374-BCEC-FC5B6C26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64F7C-24E8-4953-9DB4-3DA65600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07135-FBFC-4964-849C-C8E346B3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6BAF-DB86-4EFE-9CFF-79B6291ED56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FB2CB6E-E4B4-4D57-892F-BB5515C360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2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FD271CE-FEEB-4598-9ED0-C9BE2869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164" y="195761"/>
            <a:ext cx="10088219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FA1EC54-2C61-4B00-8F49-29CF94228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9600" y="1620000"/>
            <a:ext cx="4644000" cy="4351338"/>
          </a:xfrm>
        </p:spPr>
        <p:txBody>
          <a:bodyPr lIns="0" tIns="0" rIns="0" bIns="0">
            <a:noAutofit/>
          </a:bodyPr>
          <a:lstStyle>
            <a:lvl2pPr>
              <a:lnSpc>
                <a:spcPts val="3500"/>
              </a:lnSpc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67978A91-DD0E-4834-894B-286FC680D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620000"/>
            <a:ext cx="4644000" cy="4351338"/>
          </a:xfrm>
        </p:spPr>
        <p:txBody>
          <a:bodyPr lIns="0" tIns="0" rIns="0" bIns="0">
            <a:noAutofit/>
          </a:bodyPr>
          <a:lstStyle>
            <a:lvl2pPr>
              <a:lnSpc>
                <a:spcPts val="3500"/>
              </a:lnSpc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7E5064C8-BC79-4C0D-82E0-CA5F8383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16426" y="6192838"/>
            <a:ext cx="844826" cy="365125"/>
          </a:xfrm>
        </p:spPr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23267C41-C69D-4005-8E40-4D24A036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57700" y="6188145"/>
            <a:ext cx="6077778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A8028CBA-CB57-41B2-A959-0E3BBA752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5477" y="6188400"/>
            <a:ext cx="940906" cy="360000"/>
          </a:xfrm>
        </p:spPr>
        <p:txBody>
          <a:bodyPr/>
          <a:lstStyle/>
          <a:p>
            <a:fld id="{F5856BAF-DB86-4EFE-9CFF-79B6291ED565}" type="slidenum">
              <a:rPr lang="en-GB" smtClean="0"/>
              <a:t>‹#›</a:t>
            </a:fld>
            <a:endParaRPr lang="en-GB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87B0433D-F388-452E-A76D-122DF9CD0D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7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781AD-7714-4D6A-8B83-5FF69C66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A68CD-8C31-44AB-8801-5986956D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6D833-375F-48DD-835F-734B8B63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6BAF-DB86-4EFE-9CFF-79B6291ED565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B197CE2-3DF3-420B-B6DA-2C661D9D8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15A707F-071B-4727-88AE-2610EE129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164" y="195761"/>
            <a:ext cx="10088219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4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8C56E-E8E2-4843-815A-035E2671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0BCA0-38E9-441B-8A76-B04C6175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92C41-A61B-4650-9B58-B5C6E2FA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6BAF-DB86-4EFE-9CFF-79B6291ED565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84692B6-F932-49F4-B115-D754735384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3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8C56E-E8E2-4843-815A-035E2671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0BCA0-38E9-441B-8A76-B04C6175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92C41-A61B-4650-9B58-B5C6E2FA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6BAF-DB86-4EFE-9CFF-79B6291ED565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84692B6-F932-49F4-B115-D754735384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548" y="6008894"/>
            <a:ext cx="720000" cy="71596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512727C-60D3-4D53-98B6-1AF96E80BEA0}"/>
              </a:ext>
            </a:extLst>
          </p:cNvPr>
          <p:cNvGrpSpPr/>
          <p:nvPr userDrawn="1"/>
        </p:nvGrpSpPr>
        <p:grpSpPr>
          <a:xfrm>
            <a:off x="4317599" y="492151"/>
            <a:ext cx="5886714" cy="1330187"/>
            <a:chOff x="2644442" y="754797"/>
            <a:chExt cx="6727812" cy="152024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EA7AF3D-B182-42A0-A674-BBF404F65C87}"/>
                </a:ext>
              </a:extLst>
            </p:cNvPr>
            <p:cNvGrpSpPr/>
            <p:nvPr/>
          </p:nvGrpSpPr>
          <p:grpSpPr>
            <a:xfrm>
              <a:off x="2652405" y="754797"/>
              <a:ext cx="6136564" cy="1117600"/>
              <a:chOff x="2652405" y="754797"/>
              <a:chExt cx="6136564" cy="1117600"/>
            </a:xfrm>
          </p:grpSpPr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FE4A2657-42EC-44F5-8983-81F5DFF4CA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442769" y="754797"/>
                <a:ext cx="1346200" cy="1117600"/>
              </a:xfrm>
              <a:prstGeom prst="rect">
                <a:avLst/>
              </a:prstGeom>
            </p:spPr>
          </p:pic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41C98462-F05B-4BD8-99A0-3B624157B9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652405" y="754797"/>
                <a:ext cx="1346200" cy="1117600"/>
              </a:xfrm>
              <a:prstGeom prst="rect">
                <a:avLst/>
              </a:prstGeom>
            </p:spPr>
          </p:pic>
          <p:pic>
            <p:nvPicPr>
              <p:cNvPr id="14" name="Graphic 13">
                <a:extLst>
                  <a:ext uri="{FF2B5EF4-FFF2-40B4-BE49-F238E27FC236}">
                    <a16:creationId xmlns:a16="http://schemas.microsoft.com/office/drawing/2014/main" id="{CF0F4D27-1C20-4B3E-91E1-7B5A631D0B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047587" y="754797"/>
                <a:ext cx="1346200" cy="11176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86D0A3A-C2FC-40A0-8393-F458937464CF}"/>
                </a:ext>
              </a:extLst>
            </p:cNvPr>
            <p:cNvGrpSpPr/>
            <p:nvPr/>
          </p:nvGrpSpPr>
          <p:grpSpPr>
            <a:xfrm>
              <a:off x="2644442" y="1909917"/>
              <a:ext cx="6727812" cy="365125"/>
              <a:chOff x="2644442" y="1909917"/>
              <a:chExt cx="6727812" cy="365125"/>
            </a:xfrm>
          </p:grpSpPr>
          <p:sp>
            <p:nvSpPr>
              <p:cNvPr id="9" name="Date Placeholder 1">
                <a:extLst>
                  <a:ext uri="{FF2B5EF4-FFF2-40B4-BE49-F238E27FC236}">
                    <a16:creationId xmlns:a16="http://schemas.microsoft.com/office/drawing/2014/main" id="{5CB05D7F-B4B6-4961-A747-7C5808F51C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44442" y="1909917"/>
                <a:ext cx="1927557" cy="365125"/>
              </a:xfrm>
              <a:prstGeom prst="rect">
                <a:avLst/>
              </a:prstGeom>
            </p:spPr>
            <p:txBody>
              <a:bodyPr vert="horz" lIns="0" tIns="0" rIns="0" bIns="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Data and intelligence</a:t>
                </a:r>
                <a:endParaRPr lang="en-GB" sz="1100" dirty="0"/>
              </a:p>
            </p:txBody>
          </p:sp>
          <p:sp>
            <p:nvSpPr>
              <p:cNvPr id="10" name="Date Placeholder 1">
                <a:extLst>
                  <a:ext uri="{FF2B5EF4-FFF2-40B4-BE49-F238E27FC236}">
                    <a16:creationId xmlns:a16="http://schemas.microsoft.com/office/drawing/2014/main" id="{81F71D93-F389-4649-88A6-04FDCB87F9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58704" y="1909917"/>
                <a:ext cx="1927557" cy="365125"/>
              </a:xfrm>
              <a:prstGeom prst="rect">
                <a:avLst/>
              </a:prstGeom>
            </p:spPr>
            <p:txBody>
              <a:bodyPr vert="horz" lIns="0" tIns="0" rIns="0" bIns="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Networking</a:t>
                </a:r>
                <a:endParaRPr lang="en-GB" sz="1100" dirty="0"/>
              </a:p>
            </p:txBody>
          </p:sp>
          <p:sp>
            <p:nvSpPr>
              <p:cNvPr id="11" name="Date Placeholder 1">
                <a:extLst>
                  <a:ext uri="{FF2B5EF4-FFF2-40B4-BE49-F238E27FC236}">
                    <a16:creationId xmlns:a16="http://schemas.microsoft.com/office/drawing/2014/main" id="{D36AE898-00D9-429F-86AB-92DAA8AA73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44697" y="1909917"/>
                <a:ext cx="1927557" cy="365125"/>
              </a:xfrm>
              <a:prstGeom prst="rect">
                <a:avLst/>
              </a:prstGeom>
            </p:spPr>
            <p:txBody>
              <a:bodyPr vert="horz" lIns="0" tIns="0" rIns="0" bIns="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Voice and influence</a:t>
                </a:r>
                <a:endParaRPr lang="en-GB" sz="1100" dirty="0"/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C4343A0-4DF2-460A-945F-763D7BB0F5E9}"/>
              </a:ext>
            </a:extLst>
          </p:cNvPr>
          <p:cNvGrpSpPr/>
          <p:nvPr userDrawn="1"/>
        </p:nvGrpSpPr>
        <p:grpSpPr>
          <a:xfrm>
            <a:off x="4317599" y="2500439"/>
            <a:ext cx="5886714" cy="1343265"/>
            <a:chOff x="2644442" y="2610893"/>
            <a:chExt cx="6727812" cy="1535192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3579E7A-DB91-4872-A1CA-49EC5E7318DE}"/>
                </a:ext>
              </a:extLst>
            </p:cNvPr>
            <p:cNvGrpSpPr/>
            <p:nvPr/>
          </p:nvGrpSpPr>
          <p:grpSpPr>
            <a:xfrm>
              <a:off x="2652405" y="2610893"/>
              <a:ext cx="6136564" cy="1117600"/>
              <a:chOff x="2652405" y="3020326"/>
              <a:chExt cx="6136564" cy="1117600"/>
            </a:xfrm>
          </p:grpSpPr>
          <p:pic>
            <p:nvPicPr>
              <p:cNvPr id="21" name="Graphic 20">
                <a:extLst>
                  <a:ext uri="{FF2B5EF4-FFF2-40B4-BE49-F238E27FC236}">
                    <a16:creationId xmlns:a16="http://schemas.microsoft.com/office/drawing/2014/main" id="{0EC5741F-AFA1-4DC9-9830-7D611DAB1E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652405" y="3020326"/>
                <a:ext cx="1346200" cy="1117600"/>
              </a:xfrm>
              <a:prstGeom prst="rect">
                <a:avLst/>
              </a:prstGeom>
            </p:spPr>
          </p:pic>
          <p:pic>
            <p:nvPicPr>
              <p:cNvPr id="22" name="Graphic 21">
                <a:extLst>
                  <a:ext uri="{FF2B5EF4-FFF2-40B4-BE49-F238E27FC236}">
                    <a16:creationId xmlns:a16="http://schemas.microsoft.com/office/drawing/2014/main" id="{81A90621-107E-4006-B2F4-D9EFADF804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7442769" y="3020326"/>
                <a:ext cx="1346200" cy="1117600"/>
              </a:xfrm>
              <a:prstGeom prst="rect">
                <a:avLst/>
              </a:prstGeom>
            </p:spPr>
          </p:pic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id="{B6FDF39C-1468-4E95-8844-EC092E7F0E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047587" y="3020326"/>
                <a:ext cx="1346200" cy="1117600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8BAB706-0310-4261-B9E5-1E2CEB724633}"/>
                </a:ext>
              </a:extLst>
            </p:cNvPr>
            <p:cNvGrpSpPr/>
            <p:nvPr/>
          </p:nvGrpSpPr>
          <p:grpSpPr>
            <a:xfrm>
              <a:off x="2644442" y="3780960"/>
              <a:ext cx="6727812" cy="365125"/>
              <a:chOff x="2644442" y="3780960"/>
              <a:chExt cx="6727812" cy="365125"/>
            </a:xfrm>
          </p:grpSpPr>
          <p:sp>
            <p:nvSpPr>
              <p:cNvPr id="18" name="Date Placeholder 1">
                <a:extLst>
                  <a:ext uri="{FF2B5EF4-FFF2-40B4-BE49-F238E27FC236}">
                    <a16:creationId xmlns:a16="http://schemas.microsoft.com/office/drawing/2014/main" id="{CCC08217-8D61-4F15-AC2C-F6FF619C14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44442" y="3780960"/>
                <a:ext cx="1927557" cy="365125"/>
              </a:xfrm>
              <a:prstGeom prst="rect">
                <a:avLst/>
              </a:prstGeom>
            </p:spPr>
            <p:txBody>
              <a:bodyPr vert="horz" lIns="0" tIns="0" rIns="0" bIns="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Blog</a:t>
                </a:r>
                <a:endParaRPr lang="en-GB" sz="1100" dirty="0"/>
              </a:p>
            </p:txBody>
          </p:sp>
          <p:sp>
            <p:nvSpPr>
              <p:cNvPr id="19" name="Date Placeholder 1">
                <a:extLst>
                  <a:ext uri="{FF2B5EF4-FFF2-40B4-BE49-F238E27FC236}">
                    <a16:creationId xmlns:a16="http://schemas.microsoft.com/office/drawing/2014/main" id="{1EE6676E-BCDD-4CD2-936B-C7136EFF77D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58704" y="3780960"/>
                <a:ext cx="1927557" cy="365125"/>
              </a:xfrm>
              <a:prstGeom prst="rect">
                <a:avLst/>
              </a:prstGeom>
            </p:spPr>
            <p:txBody>
              <a:bodyPr vert="horz" lIns="0" tIns="0" rIns="0" bIns="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News</a:t>
                </a:r>
                <a:endParaRPr lang="en-GB" sz="1100" dirty="0"/>
              </a:p>
            </p:txBody>
          </p:sp>
          <p:sp>
            <p:nvSpPr>
              <p:cNvPr id="20" name="Date Placeholder 1">
                <a:extLst>
                  <a:ext uri="{FF2B5EF4-FFF2-40B4-BE49-F238E27FC236}">
                    <a16:creationId xmlns:a16="http://schemas.microsoft.com/office/drawing/2014/main" id="{3F93AFAB-3124-4DAC-976F-BEFA6215F6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44697" y="3780960"/>
                <a:ext cx="1927557" cy="365125"/>
              </a:xfrm>
              <a:prstGeom prst="rect">
                <a:avLst/>
              </a:prstGeom>
            </p:spPr>
            <p:txBody>
              <a:bodyPr vert="horz" lIns="0" tIns="0" rIns="0" bIns="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Events</a:t>
                </a:r>
                <a:endParaRPr lang="en-GB" sz="1100" dirty="0"/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AA7120-AFE4-4DB1-9B88-A35B79F0AAFC}"/>
              </a:ext>
            </a:extLst>
          </p:cNvPr>
          <p:cNvGrpSpPr/>
          <p:nvPr userDrawn="1"/>
        </p:nvGrpSpPr>
        <p:grpSpPr>
          <a:xfrm>
            <a:off x="4317599" y="4267755"/>
            <a:ext cx="5886714" cy="1336911"/>
            <a:chOff x="2644442" y="4480635"/>
            <a:chExt cx="6727812" cy="152793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48FC22E-465A-450D-9202-3BA64A700487}"/>
                </a:ext>
              </a:extLst>
            </p:cNvPr>
            <p:cNvGrpSpPr/>
            <p:nvPr/>
          </p:nvGrpSpPr>
          <p:grpSpPr>
            <a:xfrm>
              <a:off x="2652405" y="4480635"/>
              <a:ext cx="6136564" cy="1117600"/>
              <a:chOff x="2652405" y="4699000"/>
              <a:chExt cx="6136564" cy="1117600"/>
            </a:xfrm>
          </p:grpSpPr>
          <p:pic>
            <p:nvPicPr>
              <p:cNvPr id="30" name="Graphic 29">
                <a:extLst>
                  <a:ext uri="{FF2B5EF4-FFF2-40B4-BE49-F238E27FC236}">
                    <a16:creationId xmlns:a16="http://schemas.microsoft.com/office/drawing/2014/main" id="{9A4CBECE-226E-4AED-9CC7-F6EB3B8211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5047587" y="4699000"/>
                <a:ext cx="1346200" cy="1117600"/>
              </a:xfrm>
              <a:prstGeom prst="rect">
                <a:avLst/>
              </a:prstGeom>
            </p:spPr>
          </p:pic>
          <p:pic>
            <p:nvPicPr>
              <p:cNvPr id="31" name="Graphic 30">
                <a:extLst>
                  <a:ext uri="{FF2B5EF4-FFF2-40B4-BE49-F238E27FC236}">
                    <a16:creationId xmlns:a16="http://schemas.microsoft.com/office/drawing/2014/main" id="{AF3282FE-5828-4BF9-8464-227EBDAC4E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2652405" y="4699000"/>
                <a:ext cx="1346200" cy="1117600"/>
              </a:xfrm>
              <a:prstGeom prst="rect">
                <a:avLst/>
              </a:prstGeom>
            </p:spPr>
          </p:pic>
          <p:pic>
            <p:nvPicPr>
              <p:cNvPr id="32" name="Graphic 31">
                <a:extLst>
                  <a:ext uri="{FF2B5EF4-FFF2-40B4-BE49-F238E27FC236}">
                    <a16:creationId xmlns:a16="http://schemas.microsoft.com/office/drawing/2014/main" id="{CC5B7EF4-CD46-4942-A5C0-FAEA42BBF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442769" y="4699000"/>
                <a:ext cx="1346200" cy="1117600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AB6ED36-515B-46FA-8A59-0B8BFAB98AA8}"/>
                </a:ext>
              </a:extLst>
            </p:cNvPr>
            <p:cNvGrpSpPr/>
            <p:nvPr/>
          </p:nvGrpSpPr>
          <p:grpSpPr>
            <a:xfrm>
              <a:off x="2644442" y="5643440"/>
              <a:ext cx="6727812" cy="365125"/>
              <a:chOff x="2644442" y="5643440"/>
              <a:chExt cx="6727812" cy="365125"/>
            </a:xfrm>
          </p:grpSpPr>
          <p:sp>
            <p:nvSpPr>
              <p:cNvPr id="27" name="Date Placeholder 1">
                <a:extLst>
                  <a:ext uri="{FF2B5EF4-FFF2-40B4-BE49-F238E27FC236}">
                    <a16:creationId xmlns:a16="http://schemas.microsoft.com/office/drawing/2014/main" id="{5FF5AE06-98E9-455F-9CC8-0D809F0944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44442" y="5643440"/>
                <a:ext cx="1927557" cy="365125"/>
              </a:xfrm>
              <a:prstGeom prst="rect">
                <a:avLst/>
              </a:prstGeom>
            </p:spPr>
            <p:txBody>
              <a:bodyPr vert="horz" lIns="0" tIns="0" rIns="0" bIns="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Case study</a:t>
                </a:r>
                <a:endParaRPr lang="en-GB" sz="1100" dirty="0"/>
              </a:p>
            </p:txBody>
          </p:sp>
          <p:sp>
            <p:nvSpPr>
              <p:cNvPr id="28" name="Date Placeholder 1">
                <a:extLst>
                  <a:ext uri="{FF2B5EF4-FFF2-40B4-BE49-F238E27FC236}">
                    <a16:creationId xmlns:a16="http://schemas.microsoft.com/office/drawing/2014/main" id="{0ABE3B3A-F5F4-478C-BA85-9101EC9B35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58704" y="5643440"/>
                <a:ext cx="1927557" cy="365125"/>
              </a:xfrm>
              <a:prstGeom prst="rect">
                <a:avLst/>
              </a:prstGeom>
            </p:spPr>
            <p:txBody>
              <a:bodyPr vert="horz" lIns="0" tIns="0" rIns="0" bIns="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Analysis</a:t>
                </a:r>
                <a:endParaRPr lang="en-GB" sz="1100" dirty="0"/>
              </a:p>
            </p:txBody>
          </p:sp>
          <p:sp>
            <p:nvSpPr>
              <p:cNvPr id="29" name="Date Placeholder 1">
                <a:extLst>
                  <a:ext uri="{FF2B5EF4-FFF2-40B4-BE49-F238E27FC236}">
                    <a16:creationId xmlns:a16="http://schemas.microsoft.com/office/drawing/2014/main" id="{723EB74A-1C4C-4342-8D76-81D48670D3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44697" y="5643440"/>
                <a:ext cx="1927557" cy="365125"/>
              </a:xfrm>
              <a:prstGeom prst="rect">
                <a:avLst/>
              </a:prstGeom>
            </p:spPr>
            <p:txBody>
              <a:bodyPr vert="horz" lIns="0" tIns="0" rIns="0" bIns="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Guides</a:t>
                </a:r>
                <a:endParaRPr lang="en-GB" sz="11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952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A484A-BE00-4762-97D1-4A5718A6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164" y="195761"/>
            <a:ext cx="10088219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Title and content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744BE-4681-4E67-A718-D53CECC5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8164" y="1557972"/>
            <a:ext cx="828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8839E-EA51-45C3-AA77-5B660B2D9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16426" y="6192838"/>
            <a:ext cx="9000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29.11.22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5C8B7-B8BD-4D69-8AA8-3FF877557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57700" y="6188145"/>
            <a:ext cx="6077778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E1271-F360-4963-9E20-A2368BD91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35477" y="6188400"/>
            <a:ext cx="940906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A8CCF604-1F6B-406E-B52B-CD4084F04D0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25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9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</a:buBlip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</a:buBlip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</a:buBlip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</a:buBlip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</a:buBlip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donplu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17E6-A1CB-40E3-AE44-E8588FD31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000" y="1630382"/>
            <a:ext cx="7560000" cy="1959459"/>
          </a:xfrm>
        </p:spPr>
        <p:txBody>
          <a:bodyPr/>
          <a:lstStyle/>
          <a:p>
            <a:r>
              <a:rPr lang="en-GB" dirty="0"/>
              <a:t>Cost of living crisis response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419B2-838A-4EF9-832B-3C5F14D181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01985" y="2452688"/>
            <a:ext cx="2388029" cy="976312"/>
          </a:xfrm>
        </p:spPr>
        <p:txBody>
          <a:bodyPr/>
          <a:lstStyle/>
          <a:p>
            <a:r>
              <a:rPr lang="en-GB" sz="3200" dirty="0"/>
              <a:t>VAC Forum </a:t>
            </a:r>
          </a:p>
          <a:p>
            <a:r>
              <a:rPr lang="en-GB" sz="3200" dirty="0"/>
              <a:t>29 Nov 2022</a:t>
            </a:r>
          </a:p>
        </p:txBody>
      </p:sp>
    </p:spTree>
    <p:extLst>
      <p:ext uri="{BB962C8B-B14F-4D97-AF65-F5344CB8AC3E}">
        <p14:creationId xmlns:p14="http://schemas.microsoft.com/office/powerpoint/2010/main" val="358697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B4BEB-6392-CB45-AB5F-30150ADBC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London Plus – What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530F0-63C0-D042-8BD7-3270293EE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164" y="1518648"/>
            <a:ext cx="8638152" cy="4351338"/>
          </a:xfrm>
        </p:spPr>
        <p:txBody>
          <a:bodyPr/>
          <a:lstStyle/>
          <a:p>
            <a:r>
              <a:rPr lang="en-US" sz="2800" dirty="0"/>
              <a:t>Charity supporting and promoting the voluntary and community sector across London </a:t>
            </a:r>
          </a:p>
          <a:p>
            <a:r>
              <a:rPr lang="en-US" sz="2800" dirty="0"/>
              <a:t>Data</a:t>
            </a:r>
          </a:p>
          <a:p>
            <a:r>
              <a:rPr lang="en-US" sz="2800" dirty="0"/>
              <a:t>Communications</a:t>
            </a:r>
          </a:p>
          <a:p>
            <a:r>
              <a:rPr lang="en-US" sz="2800" dirty="0"/>
              <a:t>Connections</a:t>
            </a:r>
          </a:p>
          <a:p>
            <a:r>
              <a:rPr lang="en-US" sz="2800" dirty="0"/>
              <a:t>Networks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D767C-06BF-D043-92BC-32254527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7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315B-CCB6-4322-AF53-0AC817DE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of living CVS Task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A015D-5C20-4931-A9AF-A3C3DCE0A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163" y="1557972"/>
            <a:ext cx="9151499" cy="4281354"/>
          </a:xfrm>
        </p:spPr>
        <p:txBody>
          <a:bodyPr/>
          <a:lstStyle/>
          <a:p>
            <a:r>
              <a:rPr lang="en-GB" sz="2800" dirty="0"/>
              <a:t>Origins</a:t>
            </a:r>
          </a:p>
          <a:p>
            <a:r>
              <a:rPr lang="en-GB" sz="2800" dirty="0"/>
              <a:t>Purpose and ambition</a:t>
            </a:r>
          </a:p>
          <a:p>
            <a:r>
              <a:rPr lang="en-GB" sz="2800" dirty="0"/>
              <a:t>Action-focused</a:t>
            </a:r>
          </a:p>
          <a:p>
            <a:r>
              <a:rPr lang="en-GB" sz="2800" dirty="0"/>
              <a:t>Collective actions and messaging</a:t>
            </a:r>
          </a:p>
          <a:p>
            <a:r>
              <a:rPr lang="en-GB" sz="2800" dirty="0"/>
              <a:t>Escalation of challenges</a:t>
            </a:r>
          </a:p>
          <a:p>
            <a:r>
              <a:rPr lang="en-GB" sz="2800" dirty="0"/>
              <a:t>Sharing of information, ideas and good practice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8" name="Picture 7" descr="A picture containing room, drawing, sign&#10;&#10;Description automatically generated">
            <a:extLst>
              <a:ext uri="{FF2B5EF4-FFF2-40B4-BE49-F238E27FC236}">
                <a16:creationId xmlns:a16="http://schemas.microsoft.com/office/drawing/2014/main" id="{E51AC257-ED91-7A48-B69E-5ED28A5F5B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322" y="6154854"/>
            <a:ext cx="3187287" cy="70314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52994-230C-CE22-18E9-1E04B2C9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26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315B-CCB6-4322-AF53-0AC817DE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of living CVS Task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A015D-5C20-4931-A9AF-A3C3DCE0A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164" y="1678420"/>
            <a:ext cx="9664847" cy="38642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GB" sz="2800" dirty="0"/>
              <a:t>Collection of good practice examples and ideas from across London and beyond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GB" sz="2800" dirty="0"/>
              <a:t>Support and resources available during the cost of living crisis; borough-based information, and pan-London information broken down by theme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GB" sz="2800" dirty="0"/>
              <a:t>Both are on the London Plus cost of living webpage</a:t>
            </a:r>
          </a:p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GB" sz="2800" dirty="0">
                <a:hlinkClick r:id="rId3"/>
              </a:rPr>
              <a:t>www.londonplus.org</a:t>
            </a:r>
            <a:r>
              <a:rPr lang="en-GB" sz="2800" dirty="0"/>
              <a:t> </a:t>
            </a:r>
          </a:p>
        </p:txBody>
      </p:sp>
      <p:pic>
        <p:nvPicPr>
          <p:cNvPr id="8" name="Picture 7" descr="A picture containing room, drawing, sign&#10;&#10;Description automatically generated">
            <a:extLst>
              <a:ext uri="{FF2B5EF4-FFF2-40B4-BE49-F238E27FC236}">
                <a16:creationId xmlns:a16="http://schemas.microsoft.com/office/drawing/2014/main" id="{E51AC257-ED91-7A48-B69E-5ED28A5F5B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322" y="6154854"/>
            <a:ext cx="3187287" cy="70314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52994-230C-CE22-18E9-1E04B2C9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29.11.22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London Plus">
      <a:dk1>
        <a:srgbClr val="504D51"/>
      </a:dk1>
      <a:lt1>
        <a:srgbClr val="FFFFFF"/>
      </a:lt1>
      <a:dk2>
        <a:srgbClr val="5B0080"/>
      </a:dk2>
      <a:lt2>
        <a:srgbClr val="FFFFFF"/>
      </a:lt2>
      <a:accent1>
        <a:srgbClr val="FDA700"/>
      </a:accent1>
      <a:accent2>
        <a:srgbClr val="FF6C00"/>
      </a:accent2>
      <a:accent3>
        <a:srgbClr val="EF063A"/>
      </a:accent3>
      <a:accent4>
        <a:srgbClr val="9000B3"/>
      </a:accent4>
      <a:accent5>
        <a:srgbClr val="1289D8"/>
      </a:accent5>
      <a:accent6>
        <a:srgbClr val="00A22C"/>
      </a:accent6>
      <a:hlink>
        <a:srgbClr val="1289D8"/>
      </a:hlink>
      <a:folHlink>
        <a:srgbClr val="FDA700"/>
      </a:folHlink>
    </a:clrScheme>
    <a:fontScheme name="London Plu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ndon Plus Presentation" id="{417E7134-5D51-0942-B3C0-3F7F9F7CF0AD}" vid="{E0075BA5-1560-464F-9A04-5FF043839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ondon Plus">
      <a:dk1>
        <a:srgbClr val="504D51"/>
      </a:dk1>
      <a:lt1>
        <a:srgbClr val="FFFFFF"/>
      </a:lt1>
      <a:dk2>
        <a:srgbClr val="000000"/>
      </a:dk2>
      <a:lt2>
        <a:srgbClr val="9000B3"/>
      </a:lt2>
      <a:accent1>
        <a:srgbClr val="FDA700"/>
      </a:accent1>
      <a:accent2>
        <a:srgbClr val="FF6C00"/>
      </a:accent2>
      <a:accent3>
        <a:srgbClr val="EF063A"/>
      </a:accent3>
      <a:accent4>
        <a:srgbClr val="9000B3"/>
      </a:accent4>
      <a:accent5>
        <a:srgbClr val="1289D8"/>
      </a:accent5>
      <a:accent6>
        <a:srgbClr val="00A22C"/>
      </a:accent6>
      <a:hlink>
        <a:srgbClr val="504D51"/>
      </a:hlink>
      <a:folHlink>
        <a:srgbClr val="9000B3"/>
      </a:folHlink>
    </a:clrScheme>
    <a:fontScheme name="London Plu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97CE69C6055540BF33AAC1D469E4C0" ma:contentTypeVersion="12" ma:contentTypeDescription="Create a new document." ma:contentTypeScope="" ma:versionID="88dbbdb6df61c57e5ee8b2a5aa0de61b">
  <xsd:schema xmlns:xsd="http://www.w3.org/2001/XMLSchema" xmlns:xs="http://www.w3.org/2001/XMLSchema" xmlns:p="http://schemas.microsoft.com/office/2006/metadata/properties" xmlns:ns2="f9e4a656-b0af-4ca1-bf72-60ff45f8c446" xmlns:ns3="22a2ec74-4f79-472f-aa64-650a5ccae538" targetNamespace="http://schemas.microsoft.com/office/2006/metadata/properties" ma:root="true" ma:fieldsID="b61cda7f49c0c6936a05fc745357ab6d" ns2:_="" ns3:_="">
    <xsd:import namespace="f9e4a656-b0af-4ca1-bf72-60ff45f8c446"/>
    <xsd:import namespace="22a2ec74-4f79-472f-aa64-650a5ccae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4a656-b0af-4ca1-bf72-60ff45f8c4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2ec74-4f79-472f-aa64-650a5ccae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02794C-6C20-4D3B-84A3-B077E6AD8BDD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f9e4a656-b0af-4ca1-bf72-60ff45f8c446"/>
    <ds:schemaRef ds:uri="http://www.w3.org/XML/1998/namespace"/>
    <ds:schemaRef ds:uri="http://purl.org/dc/elements/1.1/"/>
    <ds:schemaRef ds:uri="22a2ec74-4f79-472f-aa64-650a5ccae538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2FAFFA-9A0B-4DF9-80F5-DF7A114FD8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e4a656-b0af-4ca1-bf72-60ff45f8c446"/>
    <ds:schemaRef ds:uri="22a2ec74-4f79-472f-aa64-650a5ccae5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BDCD81-D46C-4ACC-BFA2-F2DFB7875E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286</Words>
  <Application>Microsoft Office PowerPoint</Application>
  <PresentationFormat>Widescreen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Cost of living crisis response</vt:lpstr>
      <vt:lpstr>London Plus – What we do</vt:lpstr>
      <vt:lpstr>Cost of living CVS Task Group</vt:lpstr>
      <vt:lpstr>Cost of living CVS Task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Loose, Aaron</dc:creator>
  <cp:lastModifiedBy>Hannah Norgate</cp:lastModifiedBy>
  <cp:revision>3</cp:revision>
  <dcterms:created xsi:type="dcterms:W3CDTF">2020-11-19T09:23:45Z</dcterms:created>
  <dcterms:modified xsi:type="dcterms:W3CDTF">2022-11-28T10:52:21Z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0x010100D897CE69C6055540BF33AAC1D469E4C0</vt:lpwstr>
  </property>
</Properties>
</file>