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1_62FDF2A7.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56" r:id="rId5"/>
    <p:sldId id="257" r:id="rId6"/>
    <p:sldId id="276" r:id="rId7"/>
    <p:sldId id="263" r:id="rId8"/>
    <p:sldId id="264" r:id="rId9"/>
    <p:sldId id="265" r:id="rId10"/>
    <p:sldId id="266" r:id="rId11"/>
    <p:sldId id="267" r:id="rId12"/>
    <p:sldId id="268" r:id="rId13"/>
    <p:sldId id="269" r:id="rId14"/>
    <p:sldId id="280" r:id="rId15"/>
    <p:sldId id="270" r:id="rId16"/>
    <p:sldId id="275" r:id="rId17"/>
    <p:sldId id="271" r:id="rId18"/>
    <p:sldId id="281" r:id="rId19"/>
    <p:sldId id="273" r:id="rId20"/>
    <p:sldId id="274" r:id="rId21"/>
    <p:sldId id="277" r:id="rId22"/>
    <p:sldId id="278" r:id="rId23"/>
    <p:sldId id="279" r:id="rId24"/>
    <p:sldId id="25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573F41-126B-79A1-8FE5-FCDB2B62E23D}" name="Alex Charles" initials="AC" userId="S::AlexCharles@VAC.ORG.UK::c225ab85-a44a-403e-a75f-ef35e5bd8d48" providerId="AD"/>
  <p188:author id="{179252BC-AAFB-B0EC-1BAD-DCEE5CE8F6C8}" name="Keith Morgan" initials="KM" userId="S::kmorgan@vac.org.uk::01b5e263-6612-47b2-879f-24c9bdb8171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EDF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B07C59-45FB-4358-B8B4-1279B438D1D7}" v="1487" dt="2022-11-29T09:41:37.1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312" autoAdjust="0"/>
  </p:normalViewPr>
  <p:slideViewPr>
    <p:cSldViewPr snapToGrid="0">
      <p:cViewPr varScale="1">
        <p:scale>
          <a:sx n="34" d="100"/>
          <a:sy n="34" d="100"/>
        </p:scale>
        <p:origin x="1570"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omments/modernComment_101_62FDF2A7.xml><?xml version="1.0" encoding="utf-8"?>
<p188:cmLst xmlns:a="http://schemas.openxmlformats.org/drawingml/2006/main" xmlns:r="http://schemas.openxmlformats.org/officeDocument/2006/relationships" xmlns:p188="http://schemas.microsoft.com/office/powerpoint/2018/8/main">
  <p188:cm id="{1F042D55-004A-495E-AE6D-7DBECA13BABE}" authorId="{B1573F41-126B-79A1-8FE5-FCDB2B62E23D}" created="2022-11-22T12:31:26.997">
    <ac:txMkLst xmlns:ac="http://schemas.microsoft.com/office/drawing/2013/main/command">
      <pc:docMk xmlns:pc="http://schemas.microsoft.com/office/powerpoint/2013/main/command"/>
      <pc:sldMk xmlns:pc="http://schemas.microsoft.com/office/powerpoint/2013/main/command" cId="1660809895" sldId="257"/>
      <ac:graphicFrameMk id="8" creationId="{8EF3C64E-3C0A-6CA9-5485-E12855E5E1CD}"/>
      <dc:dgmMk xmlns:dc="http://schemas.microsoft.com/office/drawing/2013/diagram/command"/>
      <dc:nodeMk xmlns:dc="http://schemas.microsoft.com/office/drawing/2013/diagram/command" id="{AE124873-440B-46EF-9F90-75134EA3D8EF}"/>
      <ac:txMk cp="14" len="3">
        <ac:context len="51" hash="1771034624"/>
      </ac:txMk>
    </ac:txMkLst>
    <p188:pos x="3124200" y="3830108"/>
    <p188:replyLst>
      <p188:reply id="{0CE71439-187A-4FDD-B696-2CDCB3159B19}" authorId="{179252BC-AAFB-B0EC-1BAD-DCEE5CE8F6C8}" created="2022-11-25T11:26:09.896">
        <p188:txBody>
          <a:bodyPr/>
          <a:lstStyle/>
          <a:p>
            <a:r>
              <a:rPr lang="en-US"/>
              <a:t>I included those participating in the CYP provider workshop I attended last week. If you can clarify this - some were results from survey and some from CYP providers event with a mix of council services and commissioned VCS services.</a:t>
            </a:r>
          </a:p>
        </p188:txBody>
      </p188:reply>
    </p188:replyLst>
    <p188:txBody>
      <a:bodyPr/>
      <a:lstStyle/>
      <a:p>
        <a:r>
          <a:rPr lang="en-GB"/>
          <a:t>[@Keith Morgan] did you change this to 50? Where are the extra responses? It doesn’t tie back to the stats presented (35)</a:t>
        </a:r>
      </a:p>
    </p188:txBody>
  </p188:cm>
</p188:cmLst>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6.png"/><Relationship Id="rId7" Type="http://schemas.openxmlformats.org/officeDocument/2006/relationships/image" Target="../media/image14.png"/><Relationship Id="rId12" Type="http://schemas.openxmlformats.org/officeDocument/2006/relationships/image" Target="../media/image9.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8.png"/><Relationship Id="rId5" Type="http://schemas.openxmlformats.org/officeDocument/2006/relationships/image" Target="../media/image20.png"/><Relationship Id="rId10" Type="http://schemas.openxmlformats.org/officeDocument/2006/relationships/image" Target="../media/image23.svg"/><Relationship Id="rId4" Type="http://schemas.openxmlformats.org/officeDocument/2006/relationships/image" Target="../media/image7.svg"/><Relationship Id="rId9" Type="http://schemas.openxmlformats.org/officeDocument/2006/relationships/image" Target="../media/image22.png"/></Relationships>
</file>

<file path=ppt/diagrams/_rels/data5.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6.png"/><Relationship Id="rId7" Type="http://schemas.openxmlformats.org/officeDocument/2006/relationships/image" Target="../media/image14.png"/><Relationship Id="rId12" Type="http://schemas.openxmlformats.org/officeDocument/2006/relationships/image" Target="../media/image9.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8.png"/><Relationship Id="rId5" Type="http://schemas.openxmlformats.org/officeDocument/2006/relationships/image" Target="../media/image20.png"/><Relationship Id="rId10" Type="http://schemas.openxmlformats.org/officeDocument/2006/relationships/image" Target="../media/image23.svg"/><Relationship Id="rId4" Type="http://schemas.openxmlformats.org/officeDocument/2006/relationships/image" Target="../media/image7.svg"/><Relationship Id="rId9" Type="http://schemas.openxmlformats.org/officeDocument/2006/relationships/image" Target="../media/image22.png"/></Relationships>
</file>

<file path=ppt/diagrams/_rels/drawing5.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A4F5E8-CAA7-42FF-9B50-A4E79F6FFD7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9EF1E9E-165D-4BF8-8DC8-AA0F86906AF1}">
      <dgm:prSet/>
      <dgm:spPr/>
      <dgm:t>
        <a:bodyPr/>
        <a:lstStyle/>
        <a:p>
          <a:pPr rtl="0"/>
          <a:r>
            <a:rPr lang="en-GB" b="0" i="0"/>
            <a:t>VAC put together a survey to help understand how community organisations are responding to the </a:t>
          </a:r>
          <a:r>
            <a:rPr lang="en-GB"/>
            <a:t>C</a:t>
          </a:r>
          <a:r>
            <a:rPr lang="en-GB" b="0" i="0"/>
            <a:t>ost of Living Crisis, how it is impacting their organisation and what further support they need to tackle this new challenge.</a:t>
          </a:r>
          <a:r>
            <a:rPr lang="en-GB" b="0" i="0">
              <a:latin typeface="Calibri Light" panose="020F0302020204030204"/>
            </a:rPr>
            <a:t> </a:t>
          </a:r>
          <a:endParaRPr lang="en-US"/>
        </a:p>
      </dgm:t>
    </dgm:pt>
    <dgm:pt modelId="{A5BA3BF0-B2D8-4E02-B8F4-15E0130FA42F}" type="parTrans" cxnId="{3D2E1ECC-C3C0-4BF4-9C56-321F5D7782E7}">
      <dgm:prSet/>
      <dgm:spPr/>
      <dgm:t>
        <a:bodyPr/>
        <a:lstStyle/>
        <a:p>
          <a:endParaRPr lang="en-US"/>
        </a:p>
      </dgm:t>
    </dgm:pt>
    <dgm:pt modelId="{51A8348E-4AC9-484E-8827-351E9497B6CB}" type="sibTrans" cxnId="{3D2E1ECC-C3C0-4BF4-9C56-321F5D7782E7}">
      <dgm:prSet/>
      <dgm:spPr/>
      <dgm:t>
        <a:bodyPr/>
        <a:lstStyle/>
        <a:p>
          <a:endParaRPr lang="en-US"/>
        </a:p>
      </dgm:t>
    </dgm:pt>
    <dgm:pt modelId="{AE124873-440B-46EF-9F90-75134EA3D8EF}">
      <dgm:prSet/>
      <dgm:spPr/>
      <dgm:t>
        <a:bodyPr/>
        <a:lstStyle/>
        <a:p>
          <a:pPr rtl="0"/>
          <a:r>
            <a:rPr lang="en-GB"/>
            <a:t>We heard from</a:t>
          </a:r>
          <a:r>
            <a:rPr lang="en-GB">
              <a:latin typeface="Calibri Light" panose="020F0302020204030204"/>
            </a:rPr>
            <a:t> 50</a:t>
          </a:r>
          <a:r>
            <a:rPr lang="en-GB"/>
            <a:t> of our members and service users.</a:t>
          </a:r>
          <a:endParaRPr lang="en-US"/>
        </a:p>
      </dgm:t>
    </dgm:pt>
    <dgm:pt modelId="{01FB2C36-01A5-4510-9205-451B076F716E}" type="parTrans" cxnId="{83E4914A-9B15-4497-BFA9-3249A7BDB501}">
      <dgm:prSet/>
      <dgm:spPr/>
      <dgm:t>
        <a:bodyPr/>
        <a:lstStyle/>
        <a:p>
          <a:endParaRPr lang="en-US"/>
        </a:p>
      </dgm:t>
    </dgm:pt>
    <dgm:pt modelId="{1C478BFD-C2A8-4875-A9C1-1687D9A67F4A}" type="sibTrans" cxnId="{83E4914A-9B15-4497-BFA9-3249A7BDB501}">
      <dgm:prSet/>
      <dgm:spPr/>
      <dgm:t>
        <a:bodyPr/>
        <a:lstStyle/>
        <a:p>
          <a:endParaRPr lang="en-US"/>
        </a:p>
      </dgm:t>
    </dgm:pt>
    <dgm:pt modelId="{D570A2F9-BDB3-4DC9-9583-8E27ACACFCEF}" type="pres">
      <dgm:prSet presAssocID="{C9A4F5E8-CAA7-42FF-9B50-A4E79F6FFD73}" presName="linear" presStyleCnt="0">
        <dgm:presLayoutVars>
          <dgm:animLvl val="lvl"/>
          <dgm:resizeHandles val="exact"/>
        </dgm:presLayoutVars>
      </dgm:prSet>
      <dgm:spPr/>
    </dgm:pt>
    <dgm:pt modelId="{BAF67AC7-BD24-4B7D-8608-EEBB23C8B4F0}" type="pres">
      <dgm:prSet presAssocID="{69EF1E9E-165D-4BF8-8DC8-AA0F86906AF1}" presName="parentText" presStyleLbl="node1" presStyleIdx="0" presStyleCnt="2">
        <dgm:presLayoutVars>
          <dgm:chMax val="0"/>
          <dgm:bulletEnabled val="1"/>
        </dgm:presLayoutVars>
      </dgm:prSet>
      <dgm:spPr/>
    </dgm:pt>
    <dgm:pt modelId="{BD928BA7-BFBF-4DC5-8F9D-450985147AE0}" type="pres">
      <dgm:prSet presAssocID="{51A8348E-4AC9-484E-8827-351E9497B6CB}" presName="spacer" presStyleCnt="0"/>
      <dgm:spPr/>
    </dgm:pt>
    <dgm:pt modelId="{37FA9DE3-3CF8-435B-AE4A-747E4C52DDDA}" type="pres">
      <dgm:prSet presAssocID="{AE124873-440B-46EF-9F90-75134EA3D8EF}" presName="parentText" presStyleLbl="node1" presStyleIdx="1" presStyleCnt="2">
        <dgm:presLayoutVars>
          <dgm:chMax val="0"/>
          <dgm:bulletEnabled val="1"/>
        </dgm:presLayoutVars>
      </dgm:prSet>
      <dgm:spPr/>
    </dgm:pt>
  </dgm:ptLst>
  <dgm:cxnLst>
    <dgm:cxn modelId="{00305539-A9C2-4C79-8844-32E2A2C58C4F}" type="presOf" srcId="{C9A4F5E8-CAA7-42FF-9B50-A4E79F6FFD73}" destId="{D570A2F9-BDB3-4DC9-9583-8E27ACACFCEF}" srcOrd="0" destOrd="0" presId="urn:microsoft.com/office/officeart/2005/8/layout/vList2"/>
    <dgm:cxn modelId="{83E4914A-9B15-4497-BFA9-3249A7BDB501}" srcId="{C9A4F5E8-CAA7-42FF-9B50-A4E79F6FFD73}" destId="{AE124873-440B-46EF-9F90-75134EA3D8EF}" srcOrd="1" destOrd="0" parTransId="{01FB2C36-01A5-4510-9205-451B076F716E}" sibTransId="{1C478BFD-C2A8-4875-A9C1-1687D9A67F4A}"/>
    <dgm:cxn modelId="{F9AEFF52-BB12-49FC-B8FA-3DC2F0C18BE3}" type="presOf" srcId="{69EF1E9E-165D-4BF8-8DC8-AA0F86906AF1}" destId="{BAF67AC7-BD24-4B7D-8608-EEBB23C8B4F0}" srcOrd="0" destOrd="0" presId="urn:microsoft.com/office/officeart/2005/8/layout/vList2"/>
    <dgm:cxn modelId="{3D2E1ECC-C3C0-4BF4-9C56-321F5D7782E7}" srcId="{C9A4F5E8-CAA7-42FF-9B50-A4E79F6FFD73}" destId="{69EF1E9E-165D-4BF8-8DC8-AA0F86906AF1}" srcOrd="0" destOrd="0" parTransId="{A5BA3BF0-B2D8-4E02-B8F4-15E0130FA42F}" sibTransId="{51A8348E-4AC9-484E-8827-351E9497B6CB}"/>
    <dgm:cxn modelId="{DF6F4CDB-797C-4C98-8F22-6145C1BEC316}" type="presOf" srcId="{AE124873-440B-46EF-9F90-75134EA3D8EF}" destId="{37FA9DE3-3CF8-435B-AE4A-747E4C52DDDA}" srcOrd="0" destOrd="0" presId="urn:microsoft.com/office/officeart/2005/8/layout/vList2"/>
    <dgm:cxn modelId="{4FBE414B-AB4C-485A-85B3-3C472891FBDF}" type="presParOf" srcId="{D570A2F9-BDB3-4DC9-9583-8E27ACACFCEF}" destId="{BAF67AC7-BD24-4B7D-8608-EEBB23C8B4F0}" srcOrd="0" destOrd="0" presId="urn:microsoft.com/office/officeart/2005/8/layout/vList2"/>
    <dgm:cxn modelId="{11BDE414-A8B5-4A35-BB85-587E8744230F}" type="presParOf" srcId="{D570A2F9-BDB3-4DC9-9583-8E27ACACFCEF}" destId="{BD928BA7-BFBF-4DC5-8F9D-450985147AE0}" srcOrd="1" destOrd="0" presId="urn:microsoft.com/office/officeart/2005/8/layout/vList2"/>
    <dgm:cxn modelId="{07CA593A-F810-4E00-B4E4-32C7DF2C0C8C}" type="presParOf" srcId="{D570A2F9-BDB3-4DC9-9583-8E27ACACFCEF}" destId="{37FA9DE3-3CF8-435B-AE4A-747E4C52DDDA}"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925F45-53DA-4969-A808-E9067B40D206}"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FC8A17B-EA8E-4B14-84BC-275C888DB090}">
      <dgm:prSet custT="1"/>
      <dgm:spPr/>
      <dgm:t>
        <a:bodyPr/>
        <a:lstStyle/>
        <a:p>
          <a:pPr>
            <a:lnSpc>
              <a:spcPct val="100000"/>
            </a:lnSpc>
          </a:pPr>
          <a:r>
            <a:rPr lang="en-GB" sz="1800"/>
            <a:t>Marked increase in demand for services with many service users struggling</a:t>
          </a:r>
          <a:endParaRPr lang="en-US" sz="1800"/>
        </a:p>
      </dgm:t>
    </dgm:pt>
    <dgm:pt modelId="{E4F6A39D-3C57-4AB7-AC54-6F53F6FE7433}" type="parTrans" cxnId="{A44DF2A8-8AD1-44F5-B3A8-00AF42DE0070}">
      <dgm:prSet/>
      <dgm:spPr/>
      <dgm:t>
        <a:bodyPr/>
        <a:lstStyle/>
        <a:p>
          <a:endParaRPr lang="en-US"/>
        </a:p>
      </dgm:t>
    </dgm:pt>
    <dgm:pt modelId="{EF1DB661-8A35-44C2-888F-72066F004E9D}" type="sibTrans" cxnId="{A44DF2A8-8AD1-44F5-B3A8-00AF42DE0070}">
      <dgm:prSet/>
      <dgm:spPr/>
      <dgm:t>
        <a:bodyPr/>
        <a:lstStyle/>
        <a:p>
          <a:pPr>
            <a:lnSpc>
              <a:spcPct val="100000"/>
            </a:lnSpc>
          </a:pPr>
          <a:endParaRPr lang="en-US"/>
        </a:p>
      </dgm:t>
    </dgm:pt>
    <dgm:pt modelId="{50C057D5-B6E2-4439-B67D-4BDD6A379F1B}">
      <dgm:prSet custT="1"/>
      <dgm:spPr/>
      <dgm:t>
        <a:bodyPr/>
        <a:lstStyle/>
        <a:p>
          <a:pPr>
            <a:lnSpc>
              <a:spcPct val="100000"/>
            </a:lnSpc>
          </a:pPr>
          <a:r>
            <a:rPr lang="en-GB" sz="1800"/>
            <a:t>Concerns of how current staff and volunteers will manage current or new services developed to help response to Crisis</a:t>
          </a:r>
          <a:endParaRPr lang="en-US" sz="1800"/>
        </a:p>
      </dgm:t>
    </dgm:pt>
    <dgm:pt modelId="{0B152A14-062D-4612-9AE9-A5CB53A6FAF4}" type="parTrans" cxnId="{0B778C2B-516E-45E0-B54F-9AA40EAE6E43}">
      <dgm:prSet/>
      <dgm:spPr/>
      <dgm:t>
        <a:bodyPr/>
        <a:lstStyle/>
        <a:p>
          <a:endParaRPr lang="en-US"/>
        </a:p>
      </dgm:t>
    </dgm:pt>
    <dgm:pt modelId="{973613D7-11CA-4949-BBB3-6B308D91A7B1}" type="sibTrans" cxnId="{0B778C2B-516E-45E0-B54F-9AA40EAE6E43}">
      <dgm:prSet/>
      <dgm:spPr/>
      <dgm:t>
        <a:bodyPr/>
        <a:lstStyle/>
        <a:p>
          <a:pPr>
            <a:lnSpc>
              <a:spcPct val="100000"/>
            </a:lnSpc>
          </a:pPr>
          <a:endParaRPr lang="en-US"/>
        </a:p>
      </dgm:t>
    </dgm:pt>
    <dgm:pt modelId="{844D5C9A-4BF0-4323-B8F9-FDB5B4F972D3}">
      <dgm:prSet custT="1"/>
      <dgm:spPr/>
      <dgm:t>
        <a:bodyPr/>
        <a:lstStyle/>
        <a:p>
          <a:pPr>
            <a:lnSpc>
              <a:spcPct val="100000"/>
            </a:lnSpc>
          </a:pPr>
          <a:r>
            <a:rPr lang="en-GB" sz="1800"/>
            <a:t>Increasingly hard to retain and sustain workforce, as well as recruit new staff and employees</a:t>
          </a:r>
          <a:endParaRPr lang="en-US" sz="1800"/>
        </a:p>
      </dgm:t>
    </dgm:pt>
    <dgm:pt modelId="{B96074DE-4B41-42DA-92ED-D2EA53393FF6}" type="parTrans" cxnId="{D573D29A-B1B6-4DF3-A36B-B34B90584EA8}">
      <dgm:prSet/>
      <dgm:spPr/>
      <dgm:t>
        <a:bodyPr/>
        <a:lstStyle/>
        <a:p>
          <a:endParaRPr lang="en-US"/>
        </a:p>
      </dgm:t>
    </dgm:pt>
    <dgm:pt modelId="{945FCC29-265A-436C-9927-B722593050F9}" type="sibTrans" cxnId="{D573D29A-B1B6-4DF3-A36B-B34B90584EA8}">
      <dgm:prSet/>
      <dgm:spPr/>
      <dgm:t>
        <a:bodyPr/>
        <a:lstStyle/>
        <a:p>
          <a:pPr>
            <a:lnSpc>
              <a:spcPct val="100000"/>
            </a:lnSpc>
          </a:pPr>
          <a:endParaRPr lang="en-US"/>
        </a:p>
      </dgm:t>
    </dgm:pt>
    <dgm:pt modelId="{EC01340D-B384-46BD-B314-0E5793A16F02}">
      <dgm:prSet custT="1"/>
      <dgm:spPr/>
      <dgm:t>
        <a:bodyPr/>
        <a:lstStyle/>
        <a:p>
          <a:pPr>
            <a:lnSpc>
              <a:spcPct val="100000"/>
            </a:lnSpc>
          </a:pPr>
          <a:r>
            <a:rPr lang="en-GB" sz="1800"/>
            <a:t>Having to focus on ‘critical’ rather than ‘preventative’ cases, or reduce or cutback on services that are now deemed ‘less priority’</a:t>
          </a:r>
          <a:endParaRPr lang="en-US" sz="1800"/>
        </a:p>
      </dgm:t>
    </dgm:pt>
    <dgm:pt modelId="{9D2D24AA-4A7D-4C33-8717-1C7B4963EDD4}" type="parTrans" cxnId="{4BB4FE7F-6C0F-49C8-A904-CE7AAC7B2998}">
      <dgm:prSet/>
      <dgm:spPr/>
      <dgm:t>
        <a:bodyPr/>
        <a:lstStyle/>
        <a:p>
          <a:endParaRPr lang="en-US"/>
        </a:p>
      </dgm:t>
    </dgm:pt>
    <dgm:pt modelId="{E0D9A31D-DA3B-4532-B59C-1692360AA37D}" type="sibTrans" cxnId="{4BB4FE7F-6C0F-49C8-A904-CE7AAC7B2998}">
      <dgm:prSet/>
      <dgm:spPr/>
      <dgm:t>
        <a:bodyPr/>
        <a:lstStyle/>
        <a:p>
          <a:pPr>
            <a:lnSpc>
              <a:spcPct val="100000"/>
            </a:lnSpc>
          </a:pPr>
          <a:endParaRPr lang="en-US"/>
        </a:p>
      </dgm:t>
    </dgm:pt>
    <dgm:pt modelId="{56C6F139-23F3-484E-92E5-CD59660F63AA}">
      <dgm:prSet custT="1"/>
      <dgm:spPr/>
      <dgm:t>
        <a:bodyPr/>
        <a:lstStyle/>
        <a:p>
          <a:pPr>
            <a:lnSpc>
              <a:spcPct val="100000"/>
            </a:lnSpc>
          </a:pPr>
          <a:r>
            <a:rPr lang="en-GB" sz="1800"/>
            <a:t>Rising rent and running costs are stretching tight budgets even further</a:t>
          </a:r>
          <a:endParaRPr lang="en-US" sz="1800"/>
        </a:p>
      </dgm:t>
    </dgm:pt>
    <dgm:pt modelId="{3EDC7A1D-F1A7-438E-ABDD-2A73CA1FDBE6}" type="parTrans" cxnId="{7E51B51E-7DCB-49C1-8D6F-795D29AFCC3C}">
      <dgm:prSet/>
      <dgm:spPr/>
      <dgm:t>
        <a:bodyPr/>
        <a:lstStyle/>
        <a:p>
          <a:endParaRPr lang="en-US"/>
        </a:p>
      </dgm:t>
    </dgm:pt>
    <dgm:pt modelId="{335E443E-C976-4E45-922C-23F8AC14788C}" type="sibTrans" cxnId="{7E51B51E-7DCB-49C1-8D6F-795D29AFCC3C}">
      <dgm:prSet/>
      <dgm:spPr/>
      <dgm:t>
        <a:bodyPr/>
        <a:lstStyle/>
        <a:p>
          <a:pPr>
            <a:lnSpc>
              <a:spcPct val="100000"/>
            </a:lnSpc>
          </a:pPr>
          <a:endParaRPr lang="en-US"/>
        </a:p>
      </dgm:t>
    </dgm:pt>
    <dgm:pt modelId="{38A0BE6F-740D-4916-B1A9-3EDCF1CE8183}">
      <dgm:prSet custT="1"/>
      <dgm:spPr/>
      <dgm:t>
        <a:bodyPr/>
        <a:lstStyle/>
        <a:p>
          <a:pPr>
            <a:lnSpc>
              <a:spcPct val="100000"/>
            </a:lnSpc>
          </a:pPr>
          <a:r>
            <a:rPr lang="en-GB" sz="1800"/>
            <a:t>Reduction in income for organisation for chargeable services e.g. room hire, membership etc.</a:t>
          </a:r>
          <a:endParaRPr lang="en-US" sz="1800"/>
        </a:p>
      </dgm:t>
    </dgm:pt>
    <dgm:pt modelId="{7DBD113D-1EB5-40D9-B085-B80279C67A0B}" type="parTrans" cxnId="{56E047E3-48EA-4280-85BB-BD5F87C29D81}">
      <dgm:prSet/>
      <dgm:spPr/>
      <dgm:t>
        <a:bodyPr/>
        <a:lstStyle/>
        <a:p>
          <a:endParaRPr lang="en-US"/>
        </a:p>
      </dgm:t>
    </dgm:pt>
    <dgm:pt modelId="{8057D138-787C-4637-98EE-E6ED74C6FE09}" type="sibTrans" cxnId="{56E047E3-48EA-4280-85BB-BD5F87C29D81}">
      <dgm:prSet/>
      <dgm:spPr/>
      <dgm:t>
        <a:bodyPr/>
        <a:lstStyle/>
        <a:p>
          <a:endParaRPr lang="en-US"/>
        </a:p>
      </dgm:t>
    </dgm:pt>
    <dgm:pt modelId="{36A72329-3416-41BB-AFEF-F24D0B4ED609}" type="pres">
      <dgm:prSet presAssocID="{D8925F45-53DA-4969-A808-E9067B40D206}" presName="root" presStyleCnt="0">
        <dgm:presLayoutVars>
          <dgm:dir/>
          <dgm:resizeHandles val="exact"/>
        </dgm:presLayoutVars>
      </dgm:prSet>
      <dgm:spPr/>
    </dgm:pt>
    <dgm:pt modelId="{67A3CFC1-E234-45AA-A2C5-3BF3EBF452AF}" type="pres">
      <dgm:prSet presAssocID="{BFC8A17B-EA8E-4B14-84BC-275C888DB090}" presName="compNode" presStyleCnt="0"/>
      <dgm:spPr/>
    </dgm:pt>
    <dgm:pt modelId="{D6370354-90ED-4C9C-B3E3-5070C5A11B34}" type="pres">
      <dgm:prSet presAssocID="{BFC8A17B-EA8E-4B14-84BC-275C888DB09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pward trend"/>
        </a:ext>
      </dgm:extLst>
    </dgm:pt>
    <dgm:pt modelId="{2B7C233F-016D-43B3-B91B-8642C4CCB777}" type="pres">
      <dgm:prSet presAssocID="{BFC8A17B-EA8E-4B14-84BC-275C888DB090}" presName="spaceRect" presStyleCnt="0"/>
      <dgm:spPr/>
    </dgm:pt>
    <dgm:pt modelId="{0333DBD6-43B0-4427-84E6-9BFC57925374}" type="pres">
      <dgm:prSet presAssocID="{BFC8A17B-EA8E-4B14-84BC-275C888DB090}" presName="textRect" presStyleLbl="revTx" presStyleIdx="0" presStyleCnt="6">
        <dgm:presLayoutVars>
          <dgm:chMax val="1"/>
          <dgm:chPref val="1"/>
        </dgm:presLayoutVars>
      </dgm:prSet>
      <dgm:spPr/>
    </dgm:pt>
    <dgm:pt modelId="{45BBF6E9-4C9A-4927-8A71-36AB6ABE47FE}" type="pres">
      <dgm:prSet presAssocID="{EF1DB661-8A35-44C2-888F-72066F004E9D}" presName="sibTrans" presStyleCnt="0"/>
      <dgm:spPr/>
    </dgm:pt>
    <dgm:pt modelId="{A7ABC2DC-B5C8-4C27-A205-3AB38F4B14AE}" type="pres">
      <dgm:prSet presAssocID="{50C057D5-B6E2-4439-B67D-4BDD6A379F1B}" presName="compNode" presStyleCnt="0"/>
      <dgm:spPr/>
    </dgm:pt>
    <dgm:pt modelId="{7D3F72DC-A723-487A-A3C7-6E22D626F3FA}" type="pres">
      <dgm:prSet presAssocID="{50C057D5-B6E2-4439-B67D-4BDD6A379F1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a:ext>
      </dgm:extLst>
    </dgm:pt>
    <dgm:pt modelId="{53458D7C-57B7-4C80-B3B1-2452F77B0B75}" type="pres">
      <dgm:prSet presAssocID="{50C057D5-B6E2-4439-B67D-4BDD6A379F1B}" presName="spaceRect" presStyleCnt="0"/>
      <dgm:spPr/>
    </dgm:pt>
    <dgm:pt modelId="{988A8E64-DB41-4E0B-8B05-DE628616C673}" type="pres">
      <dgm:prSet presAssocID="{50C057D5-B6E2-4439-B67D-4BDD6A379F1B}" presName="textRect" presStyleLbl="revTx" presStyleIdx="1" presStyleCnt="6">
        <dgm:presLayoutVars>
          <dgm:chMax val="1"/>
          <dgm:chPref val="1"/>
        </dgm:presLayoutVars>
      </dgm:prSet>
      <dgm:spPr/>
    </dgm:pt>
    <dgm:pt modelId="{2429F8E8-D968-4E2C-9A8D-C9880295B0BA}" type="pres">
      <dgm:prSet presAssocID="{973613D7-11CA-4949-BBB3-6B308D91A7B1}" presName="sibTrans" presStyleCnt="0"/>
      <dgm:spPr/>
    </dgm:pt>
    <dgm:pt modelId="{AF3C9891-D7C3-4995-9AD6-95F1968F853D}" type="pres">
      <dgm:prSet presAssocID="{844D5C9A-4BF0-4323-B8F9-FDB5B4F972D3}" presName="compNode" presStyleCnt="0"/>
      <dgm:spPr/>
    </dgm:pt>
    <dgm:pt modelId="{FF6392A4-F3EB-433C-BA40-18D7CA03180D}" type="pres">
      <dgm:prSet presAssocID="{844D5C9A-4BF0-4323-B8F9-FDB5B4F972D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usiness Growth"/>
        </a:ext>
      </dgm:extLst>
    </dgm:pt>
    <dgm:pt modelId="{8A9CC799-57D3-4171-89B5-5DE837394D14}" type="pres">
      <dgm:prSet presAssocID="{844D5C9A-4BF0-4323-B8F9-FDB5B4F972D3}" presName="spaceRect" presStyleCnt="0"/>
      <dgm:spPr/>
    </dgm:pt>
    <dgm:pt modelId="{A0424ED6-B380-475A-AF10-D4884B4D8601}" type="pres">
      <dgm:prSet presAssocID="{844D5C9A-4BF0-4323-B8F9-FDB5B4F972D3}" presName="textRect" presStyleLbl="revTx" presStyleIdx="2" presStyleCnt="6">
        <dgm:presLayoutVars>
          <dgm:chMax val="1"/>
          <dgm:chPref val="1"/>
        </dgm:presLayoutVars>
      </dgm:prSet>
      <dgm:spPr/>
    </dgm:pt>
    <dgm:pt modelId="{175C58AA-DCFA-4C6D-9D77-1EB9FC5A5C48}" type="pres">
      <dgm:prSet presAssocID="{945FCC29-265A-436C-9927-B722593050F9}" presName="sibTrans" presStyleCnt="0"/>
      <dgm:spPr/>
    </dgm:pt>
    <dgm:pt modelId="{6DAE7BA9-3E06-48BF-939D-A4A1B69C3E9E}" type="pres">
      <dgm:prSet presAssocID="{EC01340D-B384-46BD-B314-0E5793A16F02}" presName="compNode" presStyleCnt="0"/>
      <dgm:spPr/>
    </dgm:pt>
    <dgm:pt modelId="{FA59F196-A882-4435-B20A-2F55EB0CE635}" type="pres">
      <dgm:prSet presAssocID="{EC01340D-B384-46BD-B314-0E5793A16F0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Zoom In"/>
        </a:ext>
      </dgm:extLst>
    </dgm:pt>
    <dgm:pt modelId="{663079D4-9668-4DDC-961D-12CA764CF230}" type="pres">
      <dgm:prSet presAssocID="{EC01340D-B384-46BD-B314-0E5793A16F02}" presName="spaceRect" presStyleCnt="0"/>
      <dgm:spPr/>
    </dgm:pt>
    <dgm:pt modelId="{A7620CD7-07EF-416E-8878-FB54D568FA0D}" type="pres">
      <dgm:prSet presAssocID="{EC01340D-B384-46BD-B314-0E5793A16F02}" presName="textRect" presStyleLbl="revTx" presStyleIdx="3" presStyleCnt="6">
        <dgm:presLayoutVars>
          <dgm:chMax val="1"/>
          <dgm:chPref val="1"/>
        </dgm:presLayoutVars>
      </dgm:prSet>
      <dgm:spPr/>
    </dgm:pt>
    <dgm:pt modelId="{BD44AC2A-D621-4893-8467-B0746B13D3F6}" type="pres">
      <dgm:prSet presAssocID="{E0D9A31D-DA3B-4532-B59C-1692360AA37D}" presName="sibTrans" presStyleCnt="0"/>
      <dgm:spPr/>
    </dgm:pt>
    <dgm:pt modelId="{2F1F2633-8EBA-48DA-AA9C-4C8A1E481E31}" type="pres">
      <dgm:prSet presAssocID="{56C6F139-23F3-484E-92E5-CD59660F63AA}" presName="compNode" presStyleCnt="0"/>
      <dgm:spPr/>
    </dgm:pt>
    <dgm:pt modelId="{53852D90-3F53-41B1-8862-74F2C9AB4BF0}" type="pres">
      <dgm:prSet presAssocID="{56C6F139-23F3-484E-92E5-CD59660F63A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oney"/>
        </a:ext>
      </dgm:extLst>
    </dgm:pt>
    <dgm:pt modelId="{10F9C189-54FC-4CF3-A9C3-C343024E4699}" type="pres">
      <dgm:prSet presAssocID="{56C6F139-23F3-484E-92E5-CD59660F63AA}" presName="spaceRect" presStyleCnt="0"/>
      <dgm:spPr/>
    </dgm:pt>
    <dgm:pt modelId="{8FF091C7-067C-480E-B190-EFFFB6F0DE46}" type="pres">
      <dgm:prSet presAssocID="{56C6F139-23F3-484E-92E5-CD59660F63AA}" presName="textRect" presStyleLbl="revTx" presStyleIdx="4" presStyleCnt="6">
        <dgm:presLayoutVars>
          <dgm:chMax val="1"/>
          <dgm:chPref val="1"/>
        </dgm:presLayoutVars>
      </dgm:prSet>
      <dgm:spPr/>
    </dgm:pt>
    <dgm:pt modelId="{EB7D5980-AD20-4E64-8967-4931625C0FF7}" type="pres">
      <dgm:prSet presAssocID="{335E443E-C976-4E45-922C-23F8AC14788C}" presName="sibTrans" presStyleCnt="0"/>
      <dgm:spPr/>
    </dgm:pt>
    <dgm:pt modelId="{FB5FE980-4E09-435C-BAE8-29D02C4B2BF3}" type="pres">
      <dgm:prSet presAssocID="{38A0BE6F-740D-4916-B1A9-3EDCF1CE8183}" presName="compNode" presStyleCnt="0"/>
      <dgm:spPr/>
    </dgm:pt>
    <dgm:pt modelId="{04038BAC-ABF6-4C73-9BB5-835EBCDF3888}" type="pres">
      <dgm:prSet presAssocID="{38A0BE6F-740D-4916-B1A9-3EDCF1CE818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Dollar"/>
        </a:ext>
      </dgm:extLst>
    </dgm:pt>
    <dgm:pt modelId="{004DFE3F-1FB2-4198-9CB6-7A9EC3064632}" type="pres">
      <dgm:prSet presAssocID="{38A0BE6F-740D-4916-B1A9-3EDCF1CE8183}" presName="spaceRect" presStyleCnt="0"/>
      <dgm:spPr/>
    </dgm:pt>
    <dgm:pt modelId="{EC5EB89F-59B0-4DB8-A3F8-B13A173944A7}" type="pres">
      <dgm:prSet presAssocID="{38A0BE6F-740D-4916-B1A9-3EDCF1CE8183}" presName="textRect" presStyleLbl="revTx" presStyleIdx="5" presStyleCnt="6">
        <dgm:presLayoutVars>
          <dgm:chMax val="1"/>
          <dgm:chPref val="1"/>
        </dgm:presLayoutVars>
      </dgm:prSet>
      <dgm:spPr/>
    </dgm:pt>
  </dgm:ptLst>
  <dgm:cxnLst>
    <dgm:cxn modelId="{63116201-FE28-4315-BF0F-D14B5D81AC32}" type="presOf" srcId="{D8925F45-53DA-4969-A808-E9067B40D206}" destId="{36A72329-3416-41BB-AFEF-F24D0B4ED609}" srcOrd="0" destOrd="0" presId="urn:microsoft.com/office/officeart/2018/2/layout/IconLabelList"/>
    <dgm:cxn modelId="{7E51B51E-7DCB-49C1-8D6F-795D29AFCC3C}" srcId="{D8925F45-53DA-4969-A808-E9067B40D206}" destId="{56C6F139-23F3-484E-92E5-CD59660F63AA}" srcOrd="4" destOrd="0" parTransId="{3EDC7A1D-F1A7-438E-ABDD-2A73CA1FDBE6}" sibTransId="{335E443E-C976-4E45-922C-23F8AC14788C}"/>
    <dgm:cxn modelId="{0B778C2B-516E-45E0-B54F-9AA40EAE6E43}" srcId="{D8925F45-53DA-4969-A808-E9067B40D206}" destId="{50C057D5-B6E2-4439-B67D-4BDD6A379F1B}" srcOrd="1" destOrd="0" parTransId="{0B152A14-062D-4612-9AE9-A5CB53A6FAF4}" sibTransId="{973613D7-11CA-4949-BBB3-6B308D91A7B1}"/>
    <dgm:cxn modelId="{34DED83D-5C9E-448B-88EC-F358142940F3}" type="presOf" srcId="{56C6F139-23F3-484E-92E5-CD59660F63AA}" destId="{8FF091C7-067C-480E-B190-EFFFB6F0DE46}" srcOrd="0" destOrd="0" presId="urn:microsoft.com/office/officeart/2018/2/layout/IconLabelList"/>
    <dgm:cxn modelId="{2F8F9269-F56B-4CBD-8FAB-DE9B3C4B7CD4}" type="presOf" srcId="{BFC8A17B-EA8E-4B14-84BC-275C888DB090}" destId="{0333DBD6-43B0-4427-84E6-9BFC57925374}" srcOrd="0" destOrd="0" presId="urn:microsoft.com/office/officeart/2018/2/layout/IconLabelList"/>
    <dgm:cxn modelId="{CA3AD177-2767-48BB-AC57-8DCBF3F0E13C}" type="presOf" srcId="{38A0BE6F-740D-4916-B1A9-3EDCF1CE8183}" destId="{EC5EB89F-59B0-4DB8-A3F8-B13A173944A7}" srcOrd="0" destOrd="0" presId="urn:microsoft.com/office/officeart/2018/2/layout/IconLabelList"/>
    <dgm:cxn modelId="{6D83A57A-BB77-489A-9A00-7DF1561756BF}" type="presOf" srcId="{EC01340D-B384-46BD-B314-0E5793A16F02}" destId="{A7620CD7-07EF-416E-8878-FB54D568FA0D}" srcOrd="0" destOrd="0" presId="urn:microsoft.com/office/officeart/2018/2/layout/IconLabelList"/>
    <dgm:cxn modelId="{4BB4FE7F-6C0F-49C8-A904-CE7AAC7B2998}" srcId="{D8925F45-53DA-4969-A808-E9067B40D206}" destId="{EC01340D-B384-46BD-B314-0E5793A16F02}" srcOrd="3" destOrd="0" parTransId="{9D2D24AA-4A7D-4C33-8717-1C7B4963EDD4}" sibTransId="{E0D9A31D-DA3B-4532-B59C-1692360AA37D}"/>
    <dgm:cxn modelId="{D573D29A-B1B6-4DF3-A36B-B34B90584EA8}" srcId="{D8925F45-53DA-4969-A808-E9067B40D206}" destId="{844D5C9A-4BF0-4323-B8F9-FDB5B4F972D3}" srcOrd="2" destOrd="0" parTransId="{B96074DE-4B41-42DA-92ED-D2EA53393FF6}" sibTransId="{945FCC29-265A-436C-9927-B722593050F9}"/>
    <dgm:cxn modelId="{24DAD89C-965E-4AD4-A98F-E8917A40127C}" type="presOf" srcId="{844D5C9A-4BF0-4323-B8F9-FDB5B4F972D3}" destId="{A0424ED6-B380-475A-AF10-D4884B4D8601}" srcOrd="0" destOrd="0" presId="urn:microsoft.com/office/officeart/2018/2/layout/IconLabelList"/>
    <dgm:cxn modelId="{246484A8-AE8F-4A27-9F9D-B7281CAE1E1D}" type="presOf" srcId="{50C057D5-B6E2-4439-B67D-4BDD6A379F1B}" destId="{988A8E64-DB41-4E0B-8B05-DE628616C673}" srcOrd="0" destOrd="0" presId="urn:microsoft.com/office/officeart/2018/2/layout/IconLabelList"/>
    <dgm:cxn modelId="{A44DF2A8-8AD1-44F5-B3A8-00AF42DE0070}" srcId="{D8925F45-53DA-4969-A808-E9067B40D206}" destId="{BFC8A17B-EA8E-4B14-84BC-275C888DB090}" srcOrd="0" destOrd="0" parTransId="{E4F6A39D-3C57-4AB7-AC54-6F53F6FE7433}" sibTransId="{EF1DB661-8A35-44C2-888F-72066F004E9D}"/>
    <dgm:cxn modelId="{56E047E3-48EA-4280-85BB-BD5F87C29D81}" srcId="{D8925F45-53DA-4969-A808-E9067B40D206}" destId="{38A0BE6F-740D-4916-B1A9-3EDCF1CE8183}" srcOrd="5" destOrd="0" parTransId="{7DBD113D-1EB5-40D9-B085-B80279C67A0B}" sibTransId="{8057D138-787C-4637-98EE-E6ED74C6FE09}"/>
    <dgm:cxn modelId="{A4858B5C-B7FF-4FDB-B72F-CECA50E6B24C}" type="presParOf" srcId="{36A72329-3416-41BB-AFEF-F24D0B4ED609}" destId="{67A3CFC1-E234-45AA-A2C5-3BF3EBF452AF}" srcOrd="0" destOrd="0" presId="urn:microsoft.com/office/officeart/2018/2/layout/IconLabelList"/>
    <dgm:cxn modelId="{ED1EA2CA-207D-4F6A-9138-440F341E8609}" type="presParOf" srcId="{67A3CFC1-E234-45AA-A2C5-3BF3EBF452AF}" destId="{D6370354-90ED-4C9C-B3E3-5070C5A11B34}" srcOrd="0" destOrd="0" presId="urn:microsoft.com/office/officeart/2018/2/layout/IconLabelList"/>
    <dgm:cxn modelId="{F8E143F2-BB7E-4273-8ED3-CA834F02EA3A}" type="presParOf" srcId="{67A3CFC1-E234-45AA-A2C5-3BF3EBF452AF}" destId="{2B7C233F-016D-43B3-B91B-8642C4CCB777}" srcOrd="1" destOrd="0" presId="urn:microsoft.com/office/officeart/2018/2/layout/IconLabelList"/>
    <dgm:cxn modelId="{0F4CADD9-EC50-4884-A3F3-9330FC928C92}" type="presParOf" srcId="{67A3CFC1-E234-45AA-A2C5-3BF3EBF452AF}" destId="{0333DBD6-43B0-4427-84E6-9BFC57925374}" srcOrd="2" destOrd="0" presId="urn:microsoft.com/office/officeart/2018/2/layout/IconLabelList"/>
    <dgm:cxn modelId="{571406CD-F938-4349-BE8E-677C25AF12AE}" type="presParOf" srcId="{36A72329-3416-41BB-AFEF-F24D0B4ED609}" destId="{45BBF6E9-4C9A-4927-8A71-36AB6ABE47FE}" srcOrd="1" destOrd="0" presId="urn:microsoft.com/office/officeart/2018/2/layout/IconLabelList"/>
    <dgm:cxn modelId="{8A9F059A-52A8-444D-8F02-6C55905AFA20}" type="presParOf" srcId="{36A72329-3416-41BB-AFEF-F24D0B4ED609}" destId="{A7ABC2DC-B5C8-4C27-A205-3AB38F4B14AE}" srcOrd="2" destOrd="0" presId="urn:microsoft.com/office/officeart/2018/2/layout/IconLabelList"/>
    <dgm:cxn modelId="{F14714AE-EA0F-4F2B-BBCF-0CC69574D726}" type="presParOf" srcId="{A7ABC2DC-B5C8-4C27-A205-3AB38F4B14AE}" destId="{7D3F72DC-A723-487A-A3C7-6E22D626F3FA}" srcOrd="0" destOrd="0" presId="urn:microsoft.com/office/officeart/2018/2/layout/IconLabelList"/>
    <dgm:cxn modelId="{5242FD6F-3448-435E-B100-C082DD902C8C}" type="presParOf" srcId="{A7ABC2DC-B5C8-4C27-A205-3AB38F4B14AE}" destId="{53458D7C-57B7-4C80-B3B1-2452F77B0B75}" srcOrd="1" destOrd="0" presId="urn:microsoft.com/office/officeart/2018/2/layout/IconLabelList"/>
    <dgm:cxn modelId="{9920FB9A-8B0E-47DD-B8F0-3A2087F72FEA}" type="presParOf" srcId="{A7ABC2DC-B5C8-4C27-A205-3AB38F4B14AE}" destId="{988A8E64-DB41-4E0B-8B05-DE628616C673}" srcOrd="2" destOrd="0" presId="urn:microsoft.com/office/officeart/2018/2/layout/IconLabelList"/>
    <dgm:cxn modelId="{1385456E-0589-4AD3-A092-DEA1A21D4706}" type="presParOf" srcId="{36A72329-3416-41BB-AFEF-F24D0B4ED609}" destId="{2429F8E8-D968-4E2C-9A8D-C9880295B0BA}" srcOrd="3" destOrd="0" presId="urn:microsoft.com/office/officeart/2018/2/layout/IconLabelList"/>
    <dgm:cxn modelId="{B082F744-59B9-43A5-B5C6-2AF7A1C2D31C}" type="presParOf" srcId="{36A72329-3416-41BB-AFEF-F24D0B4ED609}" destId="{AF3C9891-D7C3-4995-9AD6-95F1968F853D}" srcOrd="4" destOrd="0" presId="urn:microsoft.com/office/officeart/2018/2/layout/IconLabelList"/>
    <dgm:cxn modelId="{B406657F-F255-4651-B77E-5BE03ED5B0FA}" type="presParOf" srcId="{AF3C9891-D7C3-4995-9AD6-95F1968F853D}" destId="{FF6392A4-F3EB-433C-BA40-18D7CA03180D}" srcOrd="0" destOrd="0" presId="urn:microsoft.com/office/officeart/2018/2/layout/IconLabelList"/>
    <dgm:cxn modelId="{FF3D6043-41B3-49D0-BB79-2CC5651D20F5}" type="presParOf" srcId="{AF3C9891-D7C3-4995-9AD6-95F1968F853D}" destId="{8A9CC799-57D3-4171-89B5-5DE837394D14}" srcOrd="1" destOrd="0" presId="urn:microsoft.com/office/officeart/2018/2/layout/IconLabelList"/>
    <dgm:cxn modelId="{249ED1F4-FA70-4A8E-B0C8-82EE70641296}" type="presParOf" srcId="{AF3C9891-D7C3-4995-9AD6-95F1968F853D}" destId="{A0424ED6-B380-475A-AF10-D4884B4D8601}" srcOrd="2" destOrd="0" presId="urn:microsoft.com/office/officeart/2018/2/layout/IconLabelList"/>
    <dgm:cxn modelId="{45D10CF2-5A90-4232-BA9B-5B5BC2451FA8}" type="presParOf" srcId="{36A72329-3416-41BB-AFEF-F24D0B4ED609}" destId="{175C58AA-DCFA-4C6D-9D77-1EB9FC5A5C48}" srcOrd="5" destOrd="0" presId="urn:microsoft.com/office/officeart/2018/2/layout/IconLabelList"/>
    <dgm:cxn modelId="{B651EE35-C65C-4A72-8DF5-B45FAF93DA94}" type="presParOf" srcId="{36A72329-3416-41BB-AFEF-F24D0B4ED609}" destId="{6DAE7BA9-3E06-48BF-939D-A4A1B69C3E9E}" srcOrd="6" destOrd="0" presId="urn:microsoft.com/office/officeart/2018/2/layout/IconLabelList"/>
    <dgm:cxn modelId="{03D09199-63E0-4E0C-BA14-89A09F135C04}" type="presParOf" srcId="{6DAE7BA9-3E06-48BF-939D-A4A1B69C3E9E}" destId="{FA59F196-A882-4435-B20A-2F55EB0CE635}" srcOrd="0" destOrd="0" presId="urn:microsoft.com/office/officeart/2018/2/layout/IconLabelList"/>
    <dgm:cxn modelId="{5C366691-642D-4A55-A583-AD1F9DC53F91}" type="presParOf" srcId="{6DAE7BA9-3E06-48BF-939D-A4A1B69C3E9E}" destId="{663079D4-9668-4DDC-961D-12CA764CF230}" srcOrd="1" destOrd="0" presId="urn:microsoft.com/office/officeart/2018/2/layout/IconLabelList"/>
    <dgm:cxn modelId="{734F1371-7FD3-44BB-9905-272C788B5F29}" type="presParOf" srcId="{6DAE7BA9-3E06-48BF-939D-A4A1B69C3E9E}" destId="{A7620CD7-07EF-416E-8878-FB54D568FA0D}" srcOrd="2" destOrd="0" presId="urn:microsoft.com/office/officeart/2018/2/layout/IconLabelList"/>
    <dgm:cxn modelId="{E24E3490-44C5-447A-B211-0E58E464A56A}" type="presParOf" srcId="{36A72329-3416-41BB-AFEF-F24D0B4ED609}" destId="{BD44AC2A-D621-4893-8467-B0746B13D3F6}" srcOrd="7" destOrd="0" presId="urn:microsoft.com/office/officeart/2018/2/layout/IconLabelList"/>
    <dgm:cxn modelId="{BB2F6107-4B70-405E-BFBE-B94005E75E11}" type="presParOf" srcId="{36A72329-3416-41BB-AFEF-F24D0B4ED609}" destId="{2F1F2633-8EBA-48DA-AA9C-4C8A1E481E31}" srcOrd="8" destOrd="0" presId="urn:microsoft.com/office/officeart/2018/2/layout/IconLabelList"/>
    <dgm:cxn modelId="{75E354AB-14E4-48BF-ACE3-809FF3FDA5FC}" type="presParOf" srcId="{2F1F2633-8EBA-48DA-AA9C-4C8A1E481E31}" destId="{53852D90-3F53-41B1-8862-74F2C9AB4BF0}" srcOrd="0" destOrd="0" presId="urn:microsoft.com/office/officeart/2018/2/layout/IconLabelList"/>
    <dgm:cxn modelId="{34056805-E86A-41B8-9290-457DBD2C472A}" type="presParOf" srcId="{2F1F2633-8EBA-48DA-AA9C-4C8A1E481E31}" destId="{10F9C189-54FC-4CF3-A9C3-C343024E4699}" srcOrd="1" destOrd="0" presId="urn:microsoft.com/office/officeart/2018/2/layout/IconLabelList"/>
    <dgm:cxn modelId="{AC82BFDE-A3DD-49F1-B652-FD0FB2E4225F}" type="presParOf" srcId="{2F1F2633-8EBA-48DA-AA9C-4C8A1E481E31}" destId="{8FF091C7-067C-480E-B190-EFFFB6F0DE46}" srcOrd="2" destOrd="0" presId="urn:microsoft.com/office/officeart/2018/2/layout/IconLabelList"/>
    <dgm:cxn modelId="{B6D63625-050E-49D8-B7B0-7871456621DA}" type="presParOf" srcId="{36A72329-3416-41BB-AFEF-F24D0B4ED609}" destId="{EB7D5980-AD20-4E64-8967-4931625C0FF7}" srcOrd="9" destOrd="0" presId="urn:microsoft.com/office/officeart/2018/2/layout/IconLabelList"/>
    <dgm:cxn modelId="{2BA7976E-3CCE-45F7-9424-5C246FA46911}" type="presParOf" srcId="{36A72329-3416-41BB-AFEF-F24D0B4ED609}" destId="{FB5FE980-4E09-435C-BAE8-29D02C4B2BF3}" srcOrd="10" destOrd="0" presId="urn:microsoft.com/office/officeart/2018/2/layout/IconLabelList"/>
    <dgm:cxn modelId="{019E1718-995A-4980-AC45-93CD9E0FEEAC}" type="presParOf" srcId="{FB5FE980-4E09-435C-BAE8-29D02C4B2BF3}" destId="{04038BAC-ABF6-4C73-9BB5-835EBCDF3888}" srcOrd="0" destOrd="0" presId="urn:microsoft.com/office/officeart/2018/2/layout/IconLabelList"/>
    <dgm:cxn modelId="{FC4F20C0-D97D-4BDD-A8E2-8D8497D1DD69}" type="presParOf" srcId="{FB5FE980-4E09-435C-BAE8-29D02C4B2BF3}" destId="{004DFE3F-1FB2-4198-9CB6-7A9EC3064632}" srcOrd="1" destOrd="0" presId="urn:microsoft.com/office/officeart/2018/2/layout/IconLabelList"/>
    <dgm:cxn modelId="{707EEC3A-A260-4F62-B37C-B032D424CD53}" type="presParOf" srcId="{FB5FE980-4E09-435C-BAE8-29D02C4B2BF3}" destId="{EC5EB89F-59B0-4DB8-A3F8-B13A173944A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168D8B-17F4-4BDB-89FA-EFC61C74783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0122756-06AE-457B-95A1-41E01B4F0C07}">
      <dgm:prSet/>
      <dgm:spPr/>
      <dgm:t>
        <a:bodyPr/>
        <a:lstStyle/>
        <a:p>
          <a:r>
            <a:rPr lang="en-GB"/>
            <a:t>“Increases in anxiety, stress and mental health as service users grapple with Crisis reporting a multitude of issues and concerns”</a:t>
          </a:r>
          <a:endParaRPr lang="en-US"/>
        </a:p>
      </dgm:t>
    </dgm:pt>
    <dgm:pt modelId="{514DE895-3B0E-4D6A-8149-D90082C3281E}" type="parTrans" cxnId="{F0F00016-D796-4402-AB5E-312489A734CC}">
      <dgm:prSet/>
      <dgm:spPr/>
      <dgm:t>
        <a:bodyPr/>
        <a:lstStyle/>
        <a:p>
          <a:endParaRPr lang="en-US"/>
        </a:p>
      </dgm:t>
    </dgm:pt>
    <dgm:pt modelId="{330164B9-5A44-41CE-ACA2-86CE158BD31F}" type="sibTrans" cxnId="{F0F00016-D796-4402-AB5E-312489A734CC}">
      <dgm:prSet/>
      <dgm:spPr/>
      <dgm:t>
        <a:bodyPr/>
        <a:lstStyle/>
        <a:p>
          <a:endParaRPr lang="en-US"/>
        </a:p>
      </dgm:t>
    </dgm:pt>
    <dgm:pt modelId="{FB5D4940-6075-44FB-A9F3-34188B11AD69}">
      <dgm:prSet/>
      <dgm:spPr/>
      <dgm:t>
        <a:bodyPr/>
        <a:lstStyle/>
        <a:p>
          <a:r>
            <a:rPr lang="en-GB" b="0" i="0"/>
            <a:t>People from all backgrounds are struggling with cost of living and food insecurity.</a:t>
          </a:r>
          <a:endParaRPr lang="en-US"/>
        </a:p>
      </dgm:t>
    </dgm:pt>
    <dgm:pt modelId="{4B514A4C-1440-4680-AC1F-7783376CB5AD}" type="parTrans" cxnId="{4116604F-D583-45D9-A878-D705D254F0B8}">
      <dgm:prSet/>
      <dgm:spPr/>
      <dgm:t>
        <a:bodyPr/>
        <a:lstStyle/>
        <a:p>
          <a:endParaRPr lang="en-US"/>
        </a:p>
      </dgm:t>
    </dgm:pt>
    <dgm:pt modelId="{2B50D18C-CAD0-4601-97BA-4CDB91D57A61}" type="sibTrans" cxnId="{4116604F-D583-45D9-A878-D705D254F0B8}">
      <dgm:prSet/>
      <dgm:spPr/>
      <dgm:t>
        <a:bodyPr/>
        <a:lstStyle/>
        <a:p>
          <a:endParaRPr lang="en-US"/>
        </a:p>
      </dgm:t>
    </dgm:pt>
    <dgm:pt modelId="{53CE553E-E6B7-4D38-89FF-B2B6DB2876E6}">
      <dgm:prSet/>
      <dgm:spPr/>
      <dgm:t>
        <a:bodyPr/>
        <a:lstStyle/>
        <a:p>
          <a:r>
            <a:rPr lang="en-GB" b="0" i="0"/>
            <a:t>“Services users are increasingly unable to find support from statutory services and are turning to us more. They report knocking on closed doors to services”</a:t>
          </a:r>
          <a:endParaRPr lang="en-US"/>
        </a:p>
      </dgm:t>
    </dgm:pt>
    <dgm:pt modelId="{3E9EB5B8-1FF6-41D7-B1CB-385E51CF5E00}" type="parTrans" cxnId="{77B6721A-DD2F-4F66-9A11-F2A8435D6EF2}">
      <dgm:prSet/>
      <dgm:spPr/>
      <dgm:t>
        <a:bodyPr/>
        <a:lstStyle/>
        <a:p>
          <a:endParaRPr lang="en-US"/>
        </a:p>
      </dgm:t>
    </dgm:pt>
    <dgm:pt modelId="{E816408D-D3E4-4444-B815-3D50C77E8349}" type="sibTrans" cxnId="{77B6721A-DD2F-4F66-9A11-F2A8435D6EF2}">
      <dgm:prSet/>
      <dgm:spPr/>
      <dgm:t>
        <a:bodyPr/>
        <a:lstStyle/>
        <a:p>
          <a:endParaRPr lang="en-US"/>
        </a:p>
      </dgm:t>
    </dgm:pt>
    <dgm:pt modelId="{07759CBB-AFC9-4DF4-B143-9C790511B914}">
      <dgm:prSet/>
      <dgm:spPr/>
      <dgm:t>
        <a:bodyPr/>
        <a:lstStyle/>
        <a:p>
          <a:r>
            <a:rPr lang="en-GB" b="0" i="0"/>
            <a:t>“Very different demographic accessing Foodbank now. A lot of working households do not have enough to live on now. Struggling with debt after massive increases in utility bills”.</a:t>
          </a:r>
          <a:endParaRPr lang="en-US"/>
        </a:p>
      </dgm:t>
    </dgm:pt>
    <dgm:pt modelId="{8418221D-C375-4091-9DE3-370F933E73FF}" type="parTrans" cxnId="{8F53821C-3F3D-4E9A-AD82-48E84D836A1F}">
      <dgm:prSet/>
      <dgm:spPr/>
      <dgm:t>
        <a:bodyPr/>
        <a:lstStyle/>
        <a:p>
          <a:endParaRPr lang="en-US"/>
        </a:p>
      </dgm:t>
    </dgm:pt>
    <dgm:pt modelId="{7CF747A7-CD5E-4FD1-A1C3-6E2958BF00CA}" type="sibTrans" cxnId="{8F53821C-3F3D-4E9A-AD82-48E84D836A1F}">
      <dgm:prSet/>
      <dgm:spPr/>
      <dgm:t>
        <a:bodyPr/>
        <a:lstStyle/>
        <a:p>
          <a:endParaRPr lang="en-US"/>
        </a:p>
      </dgm:t>
    </dgm:pt>
    <dgm:pt modelId="{8C00241A-791D-4C14-AA91-23C48C7E016A}">
      <dgm:prSet/>
      <dgm:spPr/>
      <dgm:t>
        <a:bodyPr/>
        <a:lstStyle/>
        <a:p>
          <a:r>
            <a:rPr lang="en-GB" b="0" i="0"/>
            <a:t>“The number of women/ young people approaching us for help has increased dramatically”. </a:t>
          </a:r>
          <a:endParaRPr lang="en-US"/>
        </a:p>
      </dgm:t>
    </dgm:pt>
    <dgm:pt modelId="{E8041FB6-0337-4894-B6B3-88CA86D7013A}" type="parTrans" cxnId="{9EF984CF-50B0-4324-9E18-E2768A297CF5}">
      <dgm:prSet/>
      <dgm:spPr/>
      <dgm:t>
        <a:bodyPr/>
        <a:lstStyle/>
        <a:p>
          <a:endParaRPr lang="en-US"/>
        </a:p>
      </dgm:t>
    </dgm:pt>
    <dgm:pt modelId="{01035BC4-473B-483D-997D-F24CDCFBF6E6}" type="sibTrans" cxnId="{9EF984CF-50B0-4324-9E18-E2768A297CF5}">
      <dgm:prSet/>
      <dgm:spPr/>
      <dgm:t>
        <a:bodyPr/>
        <a:lstStyle/>
        <a:p>
          <a:endParaRPr lang="en-US"/>
        </a:p>
      </dgm:t>
    </dgm:pt>
    <dgm:pt modelId="{E9036CB2-A959-4E71-BD65-5AA7461FFF37}">
      <dgm:prSet/>
      <dgm:spPr/>
      <dgm:t>
        <a:bodyPr/>
        <a:lstStyle/>
        <a:p>
          <a:r>
            <a:rPr lang="en-GB" b="0" i="0"/>
            <a:t>“Difficult choices around further education, social isolation, loss of social/ exclusion from fun or enjoyable activities. Burden to support family financially”</a:t>
          </a:r>
          <a:endParaRPr lang="en-US"/>
        </a:p>
      </dgm:t>
    </dgm:pt>
    <dgm:pt modelId="{7D641FA6-696B-4FA4-846F-6B89FFAFB142}" type="parTrans" cxnId="{D2BCF9EC-F1CD-4128-BB81-5A71D0ED8E09}">
      <dgm:prSet/>
      <dgm:spPr/>
      <dgm:t>
        <a:bodyPr/>
        <a:lstStyle/>
        <a:p>
          <a:endParaRPr lang="en-US"/>
        </a:p>
      </dgm:t>
    </dgm:pt>
    <dgm:pt modelId="{CEC11BE2-1984-4019-B126-FF63BAB6A8BD}" type="sibTrans" cxnId="{D2BCF9EC-F1CD-4128-BB81-5A71D0ED8E09}">
      <dgm:prSet/>
      <dgm:spPr/>
      <dgm:t>
        <a:bodyPr/>
        <a:lstStyle/>
        <a:p>
          <a:endParaRPr lang="en-US"/>
        </a:p>
      </dgm:t>
    </dgm:pt>
    <dgm:pt modelId="{8E0E0C3D-FB80-48BD-813E-51F360AAE894}" type="pres">
      <dgm:prSet presAssocID="{4D168D8B-17F4-4BDB-89FA-EFC61C74783D}" presName="diagram" presStyleCnt="0">
        <dgm:presLayoutVars>
          <dgm:dir/>
          <dgm:resizeHandles val="exact"/>
        </dgm:presLayoutVars>
      </dgm:prSet>
      <dgm:spPr/>
    </dgm:pt>
    <dgm:pt modelId="{E549957D-8FDF-4B35-8EA8-C67DAC6E95D8}" type="pres">
      <dgm:prSet presAssocID="{10122756-06AE-457B-95A1-41E01B4F0C07}" presName="node" presStyleLbl="node1" presStyleIdx="0" presStyleCnt="6">
        <dgm:presLayoutVars>
          <dgm:bulletEnabled val="1"/>
        </dgm:presLayoutVars>
      </dgm:prSet>
      <dgm:spPr/>
    </dgm:pt>
    <dgm:pt modelId="{830E1E08-53C9-4468-8A61-905FE52C1144}" type="pres">
      <dgm:prSet presAssocID="{330164B9-5A44-41CE-ACA2-86CE158BD31F}" presName="sibTrans" presStyleCnt="0"/>
      <dgm:spPr/>
    </dgm:pt>
    <dgm:pt modelId="{130DD6D4-CC57-4E34-B388-6325B711FDF1}" type="pres">
      <dgm:prSet presAssocID="{FB5D4940-6075-44FB-A9F3-34188B11AD69}" presName="node" presStyleLbl="node1" presStyleIdx="1" presStyleCnt="6">
        <dgm:presLayoutVars>
          <dgm:bulletEnabled val="1"/>
        </dgm:presLayoutVars>
      </dgm:prSet>
      <dgm:spPr/>
    </dgm:pt>
    <dgm:pt modelId="{9CBDC6DF-6882-40BD-A66D-B2D8174DB78E}" type="pres">
      <dgm:prSet presAssocID="{2B50D18C-CAD0-4601-97BA-4CDB91D57A61}" presName="sibTrans" presStyleCnt="0"/>
      <dgm:spPr/>
    </dgm:pt>
    <dgm:pt modelId="{AF48356F-05A6-48A1-A03B-94EAA3812985}" type="pres">
      <dgm:prSet presAssocID="{53CE553E-E6B7-4D38-89FF-B2B6DB2876E6}" presName="node" presStyleLbl="node1" presStyleIdx="2" presStyleCnt="6">
        <dgm:presLayoutVars>
          <dgm:bulletEnabled val="1"/>
        </dgm:presLayoutVars>
      </dgm:prSet>
      <dgm:spPr/>
    </dgm:pt>
    <dgm:pt modelId="{5FB68398-9653-41A8-B77E-93690FB0188F}" type="pres">
      <dgm:prSet presAssocID="{E816408D-D3E4-4444-B815-3D50C77E8349}" presName="sibTrans" presStyleCnt="0"/>
      <dgm:spPr/>
    </dgm:pt>
    <dgm:pt modelId="{C095F8B6-9F96-473D-B96E-EFA63262494F}" type="pres">
      <dgm:prSet presAssocID="{07759CBB-AFC9-4DF4-B143-9C790511B914}" presName="node" presStyleLbl="node1" presStyleIdx="3" presStyleCnt="6">
        <dgm:presLayoutVars>
          <dgm:bulletEnabled val="1"/>
        </dgm:presLayoutVars>
      </dgm:prSet>
      <dgm:spPr/>
    </dgm:pt>
    <dgm:pt modelId="{6911B8A8-E497-462E-BAF8-6A0A7DAE17E2}" type="pres">
      <dgm:prSet presAssocID="{7CF747A7-CD5E-4FD1-A1C3-6E2958BF00CA}" presName="sibTrans" presStyleCnt="0"/>
      <dgm:spPr/>
    </dgm:pt>
    <dgm:pt modelId="{52937E2B-6C80-436F-BFE2-148CA039D546}" type="pres">
      <dgm:prSet presAssocID="{8C00241A-791D-4C14-AA91-23C48C7E016A}" presName="node" presStyleLbl="node1" presStyleIdx="4" presStyleCnt="6">
        <dgm:presLayoutVars>
          <dgm:bulletEnabled val="1"/>
        </dgm:presLayoutVars>
      </dgm:prSet>
      <dgm:spPr/>
    </dgm:pt>
    <dgm:pt modelId="{8DCE41D0-2580-444F-99D5-0822B9F4D0B9}" type="pres">
      <dgm:prSet presAssocID="{01035BC4-473B-483D-997D-F24CDCFBF6E6}" presName="sibTrans" presStyleCnt="0"/>
      <dgm:spPr/>
    </dgm:pt>
    <dgm:pt modelId="{9D23F4AB-F18F-4C0A-BB70-8761954EFAF2}" type="pres">
      <dgm:prSet presAssocID="{E9036CB2-A959-4E71-BD65-5AA7461FFF37}" presName="node" presStyleLbl="node1" presStyleIdx="5" presStyleCnt="6">
        <dgm:presLayoutVars>
          <dgm:bulletEnabled val="1"/>
        </dgm:presLayoutVars>
      </dgm:prSet>
      <dgm:spPr/>
    </dgm:pt>
  </dgm:ptLst>
  <dgm:cxnLst>
    <dgm:cxn modelId="{250E6605-AD54-43F5-A3E4-F633DCD99B59}" type="presOf" srcId="{E9036CB2-A959-4E71-BD65-5AA7461FFF37}" destId="{9D23F4AB-F18F-4C0A-BB70-8761954EFAF2}" srcOrd="0" destOrd="0" presId="urn:microsoft.com/office/officeart/2005/8/layout/default"/>
    <dgm:cxn modelId="{F0F00016-D796-4402-AB5E-312489A734CC}" srcId="{4D168D8B-17F4-4BDB-89FA-EFC61C74783D}" destId="{10122756-06AE-457B-95A1-41E01B4F0C07}" srcOrd="0" destOrd="0" parTransId="{514DE895-3B0E-4D6A-8149-D90082C3281E}" sibTransId="{330164B9-5A44-41CE-ACA2-86CE158BD31F}"/>
    <dgm:cxn modelId="{77B6721A-DD2F-4F66-9A11-F2A8435D6EF2}" srcId="{4D168D8B-17F4-4BDB-89FA-EFC61C74783D}" destId="{53CE553E-E6B7-4D38-89FF-B2B6DB2876E6}" srcOrd="2" destOrd="0" parTransId="{3E9EB5B8-1FF6-41D7-B1CB-385E51CF5E00}" sibTransId="{E816408D-D3E4-4444-B815-3D50C77E8349}"/>
    <dgm:cxn modelId="{8F53821C-3F3D-4E9A-AD82-48E84D836A1F}" srcId="{4D168D8B-17F4-4BDB-89FA-EFC61C74783D}" destId="{07759CBB-AFC9-4DF4-B143-9C790511B914}" srcOrd="3" destOrd="0" parTransId="{8418221D-C375-4091-9DE3-370F933E73FF}" sibTransId="{7CF747A7-CD5E-4FD1-A1C3-6E2958BF00CA}"/>
    <dgm:cxn modelId="{83668D5B-EB31-473E-AE5A-0AD7E8CA0D54}" type="presOf" srcId="{10122756-06AE-457B-95A1-41E01B4F0C07}" destId="{E549957D-8FDF-4B35-8EA8-C67DAC6E95D8}" srcOrd="0" destOrd="0" presId="urn:microsoft.com/office/officeart/2005/8/layout/default"/>
    <dgm:cxn modelId="{0D293D49-5044-415E-A139-4B2AC35FC01F}" type="presOf" srcId="{07759CBB-AFC9-4DF4-B143-9C790511B914}" destId="{C095F8B6-9F96-473D-B96E-EFA63262494F}" srcOrd="0" destOrd="0" presId="urn:microsoft.com/office/officeart/2005/8/layout/default"/>
    <dgm:cxn modelId="{E59EF949-DC3C-4B85-BA9A-BE168FAF875E}" type="presOf" srcId="{53CE553E-E6B7-4D38-89FF-B2B6DB2876E6}" destId="{AF48356F-05A6-48A1-A03B-94EAA3812985}" srcOrd="0" destOrd="0" presId="urn:microsoft.com/office/officeart/2005/8/layout/default"/>
    <dgm:cxn modelId="{4116604F-D583-45D9-A878-D705D254F0B8}" srcId="{4D168D8B-17F4-4BDB-89FA-EFC61C74783D}" destId="{FB5D4940-6075-44FB-A9F3-34188B11AD69}" srcOrd="1" destOrd="0" parTransId="{4B514A4C-1440-4680-AC1F-7783376CB5AD}" sibTransId="{2B50D18C-CAD0-4601-97BA-4CDB91D57A61}"/>
    <dgm:cxn modelId="{19BE9377-588E-4A09-A7C4-8A9C815DCD47}" type="presOf" srcId="{4D168D8B-17F4-4BDB-89FA-EFC61C74783D}" destId="{8E0E0C3D-FB80-48BD-813E-51F360AAE894}" srcOrd="0" destOrd="0" presId="urn:microsoft.com/office/officeart/2005/8/layout/default"/>
    <dgm:cxn modelId="{9D4BF396-3258-4827-848A-1E71C57521E4}" type="presOf" srcId="{8C00241A-791D-4C14-AA91-23C48C7E016A}" destId="{52937E2B-6C80-436F-BFE2-148CA039D546}" srcOrd="0" destOrd="0" presId="urn:microsoft.com/office/officeart/2005/8/layout/default"/>
    <dgm:cxn modelId="{38A475BD-9744-49EC-936F-8C674A973048}" type="presOf" srcId="{FB5D4940-6075-44FB-A9F3-34188B11AD69}" destId="{130DD6D4-CC57-4E34-B388-6325B711FDF1}" srcOrd="0" destOrd="0" presId="urn:microsoft.com/office/officeart/2005/8/layout/default"/>
    <dgm:cxn modelId="{9EF984CF-50B0-4324-9E18-E2768A297CF5}" srcId="{4D168D8B-17F4-4BDB-89FA-EFC61C74783D}" destId="{8C00241A-791D-4C14-AA91-23C48C7E016A}" srcOrd="4" destOrd="0" parTransId="{E8041FB6-0337-4894-B6B3-88CA86D7013A}" sibTransId="{01035BC4-473B-483D-997D-F24CDCFBF6E6}"/>
    <dgm:cxn modelId="{D2BCF9EC-F1CD-4128-BB81-5A71D0ED8E09}" srcId="{4D168D8B-17F4-4BDB-89FA-EFC61C74783D}" destId="{E9036CB2-A959-4E71-BD65-5AA7461FFF37}" srcOrd="5" destOrd="0" parTransId="{7D641FA6-696B-4FA4-846F-6B89FFAFB142}" sibTransId="{CEC11BE2-1984-4019-B126-FF63BAB6A8BD}"/>
    <dgm:cxn modelId="{F8ED50EA-7D64-4FCA-88C0-1D739E11389C}" type="presParOf" srcId="{8E0E0C3D-FB80-48BD-813E-51F360AAE894}" destId="{E549957D-8FDF-4B35-8EA8-C67DAC6E95D8}" srcOrd="0" destOrd="0" presId="urn:microsoft.com/office/officeart/2005/8/layout/default"/>
    <dgm:cxn modelId="{B71A46FD-D0A6-4B7B-A5AD-7192CF70BFDB}" type="presParOf" srcId="{8E0E0C3D-FB80-48BD-813E-51F360AAE894}" destId="{830E1E08-53C9-4468-8A61-905FE52C1144}" srcOrd="1" destOrd="0" presId="urn:microsoft.com/office/officeart/2005/8/layout/default"/>
    <dgm:cxn modelId="{5397AA4F-C350-4F69-B5BF-0098AE6F830E}" type="presParOf" srcId="{8E0E0C3D-FB80-48BD-813E-51F360AAE894}" destId="{130DD6D4-CC57-4E34-B388-6325B711FDF1}" srcOrd="2" destOrd="0" presId="urn:microsoft.com/office/officeart/2005/8/layout/default"/>
    <dgm:cxn modelId="{20510078-8CCE-45FC-BFB1-CC728DE16DB6}" type="presParOf" srcId="{8E0E0C3D-FB80-48BD-813E-51F360AAE894}" destId="{9CBDC6DF-6882-40BD-A66D-B2D8174DB78E}" srcOrd="3" destOrd="0" presId="urn:microsoft.com/office/officeart/2005/8/layout/default"/>
    <dgm:cxn modelId="{B83D9EDC-79E5-4620-B716-4869E15A6153}" type="presParOf" srcId="{8E0E0C3D-FB80-48BD-813E-51F360AAE894}" destId="{AF48356F-05A6-48A1-A03B-94EAA3812985}" srcOrd="4" destOrd="0" presId="urn:microsoft.com/office/officeart/2005/8/layout/default"/>
    <dgm:cxn modelId="{9A7543A7-AC87-416D-8585-509E5BD0C264}" type="presParOf" srcId="{8E0E0C3D-FB80-48BD-813E-51F360AAE894}" destId="{5FB68398-9653-41A8-B77E-93690FB0188F}" srcOrd="5" destOrd="0" presId="urn:microsoft.com/office/officeart/2005/8/layout/default"/>
    <dgm:cxn modelId="{77A4D1F6-5DAE-4821-8981-5F5C5738CCCE}" type="presParOf" srcId="{8E0E0C3D-FB80-48BD-813E-51F360AAE894}" destId="{C095F8B6-9F96-473D-B96E-EFA63262494F}" srcOrd="6" destOrd="0" presId="urn:microsoft.com/office/officeart/2005/8/layout/default"/>
    <dgm:cxn modelId="{4F0FEFBD-B6D9-4D10-AB5D-D02E8029FF74}" type="presParOf" srcId="{8E0E0C3D-FB80-48BD-813E-51F360AAE894}" destId="{6911B8A8-E497-462E-BAF8-6A0A7DAE17E2}" srcOrd="7" destOrd="0" presId="urn:microsoft.com/office/officeart/2005/8/layout/default"/>
    <dgm:cxn modelId="{C2C4983A-9791-40F0-A482-18832D6B4813}" type="presParOf" srcId="{8E0E0C3D-FB80-48BD-813E-51F360AAE894}" destId="{52937E2B-6C80-436F-BFE2-148CA039D546}" srcOrd="8" destOrd="0" presId="urn:microsoft.com/office/officeart/2005/8/layout/default"/>
    <dgm:cxn modelId="{0A3ECE85-DB32-4399-8C64-C5343C294EC9}" type="presParOf" srcId="{8E0E0C3D-FB80-48BD-813E-51F360AAE894}" destId="{8DCE41D0-2580-444F-99D5-0822B9F4D0B9}" srcOrd="9" destOrd="0" presId="urn:microsoft.com/office/officeart/2005/8/layout/default"/>
    <dgm:cxn modelId="{4ADC0202-D4AF-4BBD-A2BE-9DD99562484A}" type="presParOf" srcId="{8E0E0C3D-FB80-48BD-813E-51F360AAE894}" destId="{9D23F4AB-F18F-4C0A-BB70-8761954EFAF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311864-E98D-4703-A6F9-8E8290734E8D}"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6B627E50-1D42-4969-879F-DF600F7D664A}">
      <dgm:prSet custT="1"/>
      <dgm:spPr/>
      <dgm:t>
        <a:bodyPr/>
        <a:lstStyle/>
        <a:p>
          <a:pPr>
            <a:lnSpc>
              <a:spcPct val="100000"/>
            </a:lnSpc>
          </a:pPr>
          <a:r>
            <a:rPr lang="en-GB" sz="1900" dirty="0"/>
            <a:t>Apply / raise more funding to continue providing or develop new services/ staff/ running costs</a:t>
          </a:r>
          <a:endParaRPr lang="en-US" sz="1900" dirty="0"/>
        </a:p>
      </dgm:t>
    </dgm:pt>
    <dgm:pt modelId="{B035E73C-02FB-4B03-A6B6-ADC536CF57F1}" type="parTrans" cxnId="{D05DCEBF-2FCC-4DF4-90B1-4325CF85AE62}">
      <dgm:prSet/>
      <dgm:spPr/>
      <dgm:t>
        <a:bodyPr/>
        <a:lstStyle/>
        <a:p>
          <a:endParaRPr lang="en-US"/>
        </a:p>
      </dgm:t>
    </dgm:pt>
    <dgm:pt modelId="{3F55959A-6BF8-4A7B-8B6B-620CC316A31D}" type="sibTrans" cxnId="{D05DCEBF-2FCC-4DF4-90B1-4325CF85AE62}">
      <dgm:prSet/>
      <dgm:spPr/>
      <dgm:t>
        <a:bodyPr/>
        <a:lstStyle/>
        <a:p>
          <a:pPr>
            <a:lnSpc>
              <a:spcPct val="100000"/>
            </a:lnSpc>
          </a:pPr>
          <a:endParaRPr lang="en-US"/>
        </a:p>
      </dgm:t>
    </dgm:pt>
    <dgm:pt modelId="{6E33CEAB-46A6-41DD-97F6-0F9A888E0D1F}">
      <dgm:prSet custT="1"/>
      <dgm:spPr/>
      <dgm:t>
        <a:bodyPr/>
        <a:lstStyle/>
        <a:p>
          <a:pPr>
            <a:lnSpc>
              <a:spcPct val="100000"/>
            </a:lnSpc>
          </a:pPr>
          <a:r>
            <a:rPr lang="en-GB" sz="1900"/>
            <a:t>Increase capacity to accommodate growing needs</a:t>
          </a:r>
          <a:endParaRPr lang="en-US" sz="1900"/>
        </a:p>
      </dgm:t>
    </dgm:pt>
    <dgm:pt modelId="{E178330B-7FDD-44C3-8B88-25A05CB5055B}" type="parTrans" cxnId="{05B8703B-F537-4E40-9AB7-941EE54EB9B7}">
      <dgm:prSet/>
      <dgm:spPr/>
      <dgm:t>
        <a:bodyPr/>
        <a:lstStyle/>
        <a:p>
          <a:endParaRPr lang="en-US"/>
        </a:p>
      </dgm:t>
    </dgm:pt>
    <dgm:pt modelId="{75DE290B-1A48-494A-BC73-3A80A757EB15}" type="sibTrans" cxnId="{05B8703B-F537-4E40-9AB7-941EE54EB9B7}">
      <dgm:prSet/>
      <dgm:spPr/>
      <dgm:t>
        <a:bodyPr/>
        <a:lstStyle/>
        <a:p>
          <a:pPr>
            <a:lnSpc>
              <a:spcPct val="100000"/>
            </a:lnSpc>
          </a:pPr>
          <a:endParaRPr lang="en-US"/>
        </a:p>
      </dgm:t>
    </dgm:pt>
    <dgm:pt modelId="{6B013351-591D-4967-BAFC-E4716AB815EF}">
      <dgm:prSet custT="1"/>
      <dgm:spPr/>
      <dgm:t>
        <a:bodyPr/>
        <a:lstStyle/>
        <a:p>
          <a:pPr>
            <a:lnSpc>
              <a:spcPct val="100000"/>
            </a:lnSpc>
          </a:pPr>
          <a:r>
            <a:rPr lang="en-GB" sz="1800"/>
            <a:t>Emergency payments /Cooking hot meals or providing food support</a:t>
          </a:r>
          <a:endParaRPr lang="en-US" sz="1800"/>
        </a:p>
      </dgm:t>
    </dgm:pt>
    <dgm:pt modelId="{572937F0-2318-4E2F-AB63-93EF82E7ADA4}" type="parTrans" cxnId="{E9E02405-CC5A-460C-A0F5-C0967822AA1C}">
      <dgm:prSet/>
      <dgm:spPr/>
      <dgm:t>
        <a:bodyPr/>
        <a:lstStyle/>
        <a:p>
          <a:endParaRPr lang="en-US"/>
        </a:p>
      </dgm:t>
    </dgm:pt>
    <dgm:pt modelId="{81B310D4-E484-4080-BAD8-D2FFBD1F8D9F}" type="sibTrans" cxnId="{E9E02405-CC5A-460C-A0F5-C0967822AA1C}">
      <dgm:prSet/>
      <dgm:spPr/>
      <dgm:t>
        <a:bodyPr/>
        <a:lstStyle/>
        <a:p>
          <a:pPr>
            <a:lnSpc>
              <a:spcPct val="100000"/>
            </a:lnSpc>
          </a:pPr>
          <a:endParaRPr lang="en-US"/>
        </a:p>
      </dgm:t>
    </dgm:pt>
    <dgm:pt modelId="{8E65BBFE-20DE-443C-81F6-C75C2D6CC337}">
      <dgm:prSet/>
      <dgm:spPr/>
      <dgm:t>
        <a:bodyPr/>
        <a:lstStyle/>
        <a:p>
          <a:pPr>
            <a:lnSpc>
              <a:spcPct val="100000"/>
            </a:lnSpc>
          </a:pPr>
          <a:r>
            <a:rPr lang="en-GB"/>
            <a:t>Try to keep service costs free or minimal</a:t>
          </a:r>
          <a:endParaRPr lang="en-US"/>
        </a:p>
      </dgm:t>
    </dgm:pt>
    <dgm:pt modelId="{BAF939A6-A55D-481E-B5F8-950870D0EBD8}" type="parTrans" cxnId="{BB02E8E8-8570-4EFB-A74C-52B153FCC60E}">
      <dgm:prSet/>
      <dgm:spPr/>
      <dgm:t>
        <a:bodyPr/>
        <a:lstStyle/>
        <a:p>
          <a:endParaRPr lang="en-US"/>
        </a:p>
      </dgm:t>
    </dgm:pt>
    <dgm:pt modelId="{4CF22142-06FE-46D3-8152-BEF41BD0B274}" type="sibTrans" cxnId="{BB02E8E8-8570-4EFB-A74C-52B153FCC60E}">
      <dgm:prSet/>
      <dgm:spPr/>
      <dgm:t>
        <a:bodyPr/>
        <a:lstStyle/>
        <a:p>
          <a:pPr>
            <a:lnSpc>
              <a:spcPct val="100000"/>
            </a:lnSpc>
          </a:pPr>
          <a:endParaRPr lang="en-US"/>
        </a:p>
      </dgm:t>
    </dgm:pt>
    <dgm:pt modelId="{784FB164-A4DA-470A-8D34-46176E77D66D}">
      <dgm:prSet/>
      <dgm:spPr/>
      <dgm:t>
        <a:bodyPr/>
        <a:lstStyle/>
        <a:p>
          <a:pPr>
            <a:lnSpc>
              <a:spcPct val="100000"/>
            </a:lnSpc>
          </a:pPr>
          <a:r>
            <a:rPr lang="en-GB"/>
            <a:t>Providing more information and advice for residents</a:t>
          </a:r>
          <a:endParaRPr lang="en-US"/>
        </a:p>
      </dgm:t>
    </dgm:pt>
    <dgm:pt modelId="{EC356F8B-432D-4BA4-BC0C-48C69F8C5860}" type="parTrans" cxnId="{6CF11A2E-B783-40CA-B2F0-F6CAEEC1E5DE}">
      <dgm:prSet/>
      <dgm:spPr/>
      <dgm:t>
        <a:bodyPr/>
        <a:lstStyle/>
        <a:p>
          <a:endParaRPr lang="en-US"/>
        </a:p>
      </dgm:t>
    </dgm:pt>
    <dgm:pt modelId="{4E0E2315-58CA-4C7A-A82A-C34735C41372}" type="sibTrans" cxnId="{6CF11A2E-B783-40CA-B2F0-F6CAEEC1E5DE}">
      <dgm:prSet/>
      <dgm:spPr/>
      <dgm:t>
        <a:bodyPr/>
        <a:lstStyle/>
        <a:p>
          <a:pPr>
            <a:lnSpc>
              <a:spcPct val="100000"/>
            </a:lnSpc>
          </a:pPr>
          <a:endParaRPr lang="en-US"/>
        </a:p>
      </dgm:t>
    </dgm:pt>
    <dgm:pt modelId="{ACA848E5-A8CB-4683-A187-59FD09355004}">
      <dgm:prSet/>
      <dgm:spPr/>
      <dgm:t>
        <a:bodyPr/>
        <a:lstStyle/>
        <a:p>
          <a:pPr>
            <a:lnSpc>
              <a:spcPct val="100000"/>
            </a:lnSpc>
          </a:pPr>
          <a:r>
            <a:rPr lang="en-GB"/>
            <a:t>Setting up warm hubs and social opportunities</a:t>
          </a:r>
          <a:endParaRPr lang="en-US"/>
        </a:p>
      </dgm:t>
    </dgm:pt>
    <dgm:pt modelId="{9573A93F-2177-4A49-8A45-9DDAFCA27342}" type="parTrans" cxnId="{33148A73-0662-41B4-85FC-1E4DC087B0B5}">
      <dgm:prSet/>
      <dgm:spPr/>
      <dgm:t>
        <a:bodyPr/>
        <a:lstStyle/>
        <a:p>
          <a:endParaRPr lang="en-US"/>
        </a:p>
      </dgm:t>
    </dgm:pt>
    <dgm:pt modelId="{545DD536-A3D7-4180-AA49-0D1D8753403C}" type="sibTrans" cxnId="{33148A73-0662-41B4-85FC-1E4DC087B0B5}">
      <dgm:prSet/>
      <dgm:spPr/>
      <dgm:t>
        <a:bodyPr/>
        <a:lstStyle/>
        <a:p>
          <a:endParaRPr lang="en-US"/>
        </a:p>
      </dgm:t>
    </dgm:pt>
    <dgm:pt modelId="{9612F4C4-29E5-4B60-A455-C33E117A8378}" type="pres">
      <dgm:prSet presAssocID="{F9311864-E98D-4703-A6F9-8E8290734E8D}" presName="root" presStyleCnt="0">
        <dgm:presLayoutVars>
          <dgm:dir/>
          <dgm:resizeHandles val="exact"/>
        </dgm:presLayoutVars>
      </dgm:prSet>
      <dgm:spPr/>
    </dgm:pt>
    <dgm:pt modelId="{7F4B40FC-2836-421A-B664-CE094CD50BC9}" type="pres">
      <dgm:prSet presAssocID="{F9311864-E98D-4703-A6F9-8E8290734E8D}" presName="container" presStyleCnt="0">
        <dgm:presLayoutVars>
          <dgm:dir/>
          <dgm:resizeHandles val="exact"/>
        </dgm:presLayoutVars>
      </dgm:prSet>
      <dgm:spPr/>
    </dgm:pt>
    <dgm:pt modelId="{755EAC21-8D4C-4108-8227-42BD575D6586}" type="pres">
      <dgm:prSet presAssocID="{6B627E50-1D42-4969-879F-DF600F7D664A}" presName="compNode" presStyleCnt="0"/>
      <dgm:spPr/>
    </dgm:pt>
    <dgm:pt modelId="{0B607C96-CEC2-48D6-A9AA-0542F85AC204}" type="pres">
      <dgm:prSet presAssocID="{6B627E50-1D42-4969-879F-DF600F7D664A}" presName="iconBgRect" presStyleLbl="bgShp" presStyleIdx="0" presStyleCnt="6"/>
      <dgm:spPr/>
    </dgm:pt>
    <dgm:pt modelId="{6F97D34F-6442-4AD6-BD7A-469AFCC0AF17}" type="pres">
      <dgm:prSet presAssocID="{6B627E50-1D42-4969-879F-DF600F7D664A}"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llar"/>
        </a:ext>
      </dgm:extLst>
    </dgm:pt>
    <dgm:pt modelId="{510D3D0A-211B-43F2-B0DF-7035E5651520}" type="pres">
      <dgm:prSet presAssocID="{6B627E50-1D42-4969-879F-DF600F7D664A}" presName="spaceRect" presStyleCnt="0"/>
      <dgm:spPr/>
    </dgm:pt>
    <dgm:pt modelId="{192E9A28-FB65-4A53-A7BA-1B199735DBC8}" type="pres">
      <dgm:prSet presAssocID="{6B627E50-1D42-4969-879F-DF600F7D664A}" presName="textRect" presStyleLbl="revTx" presStyleIdx="0" presStyleCnt="6">
        <dgm:presLayoutVars>
          <dgm:chMax val="1"/>
          <dgm:chPref val="1"/>
        </dgm:presLayoutVars>
      </dgm:prSet>
      <dgm:spPr/>
    </dgm:pt>
    <dgm:pt modelId="{9CB51FD8-70AA-4639-93C1-830EBC640B3E}" type="pres">
      <dgm:prSet presAssocID="{3F55959A-6BF8-4A7B-8B6B-620CC316A31D}" presName="sibTrans" presStyleLbl="sibTrans2D1" presStyleIdx="0" presStyleCnt="0"/>
      <dgm:spPr/>
    </dgm:pt>
    <dgm:pt modelId="{C9F7E06B-C092-493D-B7DA-0775D1CCFBBC}" type="pres">
      <dgm:prSet presAssocID="{6E33CEAB-46A6-41DD-97F6-0F9A888E0D1F}" presName="compNode" presStyleCnt="0"/>
      <dgm:spPr/>
    </dgm:pt>
    <dgm:pt modelId="{CAE9B07B-F69A-4E06-917A-A5894D366250}" type="pres">
      <dgm:prSet presAssocID="{6E33CEAB-46A6-41DD-97F6-0F9A888E0D1F}" presName="iconBgRect" presStyleLbl="bgShp" presStyleIdx="1" presStyleCnt="6"/>
      <dgm:spPr/>
    </dgm:pt>
    <dgm:pt modelId="{ACC947E6-B48D-4972-BA17-B38E904237EB}" type="pres">
      <dgm:prSet presAssocID="{6E33CEAB-46A6-41DD-97F6-0F9A888E0D1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pward trend"/>
        </a:ext>
      </dgm:extLst>
    </dgm:pt>
    <dgm:pt modelId="{14C35FC1-9FD8-417F-A9E4-55542890CF89}" type="pres">
      <dgm:prSet presAssocID="{6E33CEAB-46A6-41DD-97F6-0F9A888E0D1F}" presName="spaceRect" presStyleCnt="0"/>
      <dgm:spPr/>
    </dgm:pt>
    <dgm:pt modelId="{C4200BE1-954D-4C8B-93C6-25074091252B}" type="pres">
      <dgm:prSet presAssocID="{6E33CEAB-46A6-41DD-97F6-0F9A888E0D1F}" presName="textRect" presStyleLbl="revTx" presStyleIdx="1" presStyleCnt="6">
        <dgm:presLayoutVars>
          <dgm:chMax val="1"/>
          <dgm:chPref val="1"/>
        </dgm:presLayoutVars>
      </dgm:prSet>
      <dgm:spPr/>
    </dgm:pt>
    <dgm:pt modelId="{81A96C34-D8AD-4C6C-A380-B92E02F1F6CE}" type="pres">
      <dgm:prSet presAssocID="{75DE290B-1A48-494A-BC73-3A80A757EB15}" presName="sibTrans" presStyleLbl="sibTrans2D1" presStyleIdx="0" presStyleCnt="0"/>
      <dgm:spPr/>
    </dgm:pt>
    <dgm:pt modelId="{226CF21C-BB05-465E-A60C-6F6800E84AF7}" type="pres">
      <dgm:prSet presAssocID="{6B013351-591D-4967-BAFC-E4716AB815EF}" presName="compNode" presStyleCnt="0"/>
      <dgm:spPr/>
    </dgm:pt>
    <dgm:pt modelId="{27F69F81-AF13-42AD-9984-C2C353400C38}" type="pres">
      <dgm:prSet presAssocID="{6B013351-591D-4967-BAFC-E4716AB815EF}" presName="iconBgRect" presStyleLbl="bgShp" presStyleIdx="2" presStyleCnt="6"/>
      <dgm:spPr/>
    </dgm:pt>
    <dgm:pt modelId="{FE7B6CEA-61F1-4BD5-B24E-A9FDED8622B7}" type="pres">
      <dgm:prSet presAssocID="{6B013351-591D-4967-BAFC-E4716AB815E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ork and knife"/>
        </a:ext>
      </dgm:extLst>
    </dgm:pt>
    <dgm:pt modelId="{3B095806-5730-4BB6-A7A7-B45E5027D6CB}" type="pres">
      <dgm:prSet presAssocID="{6B013351-591D-4967-BAFC-E4716AB815EF}" presName="spaceRect" presStyleCnt="0"/>
      <dgm:spPr/>
    </dgm:pt>
    <dgm:pt modelId="{C845BC00-30BD-44E6-B0B3-CC22F9192CAC}" type="pres">
      <dgm:prSet presAssocID="{6B013351-591D-4967-BAFC-E4716AB815EF}" presName="textRect" presStyleLbl="revTx" presStyleIdx="2" presStyleCnt="6">
        <dgm:presLayoutVars>
          <dgm:chMax val="1"/>
          <dgm:chPref val="1"/>
        </dgm:presLayoutVars>
      </dgm:prSet>
      <dgm:spPr/>
    </dgm:pt>
    <dgm:pt modelId="{70A455EC-5BD9-4588-9E01-8DD7CDC09B4C}" type="pres">
      <dgm:prSet presAssocID="{81B310D4-E484-4080-BAD8-D2FFBD1F8D9F}" presName="sibTrans" presStyleLbl="sibTrans2D1" presStyleIdx="0" presStyleCnt="0"/>
      <dgm:spPr/>
    </dgm:pt>
    <dgm:pt modelId="{4B4D93CC-D8E9-4B25-A8EA-2E2B9DAC080B}" type="pres">
      <dgm:prSet presAssocID="{8E65BBFE-20DE-443C-81F6-C75C2D6CC337}" presName="compNode" presStyleCnt="0"/>
      <dgm:spPr/>
    </dgm:pt>
    <dgm:pt modelId="{0D747649-54BA-4905-8C45-33679D98F083}" type="pres">
      <dgm:prSet presAssocID="{8E65BBFE-20DE-443C-81F6-C75C2D6CC337}" presName="iconBgRect" presStyleLbl="bgShp" presStyleIdx="3" presStyleCnt="6"/>
      <dgm:spPr/>
    </dgm:pt>
    <dgm:pt modelId="{4B3A1B02-0012-4B43-9505-67A1C63E4ACD}" type="pres">
      <dgm:prSet presAssocID="{8E65BBFE-20DE-443C-81F6-C75C2D6CC33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oney"/>
        </a:ext>
      </dgm:extLst>
    </dgm:pt>
    <dgm:pt modelId="{AEAFBE5B-8D87-44FC-B385-75E1B293CE6D}" type="pres">
      <dgm:prSet presAssocID="{8E65BBFE-20DE-443C-81F6-C75C2D6CC337}" presName="spaceRect" presStyleCnt="0"/>
      <dgm:spPr/>
    </dgm:pt>
    <dgm:pt modelId="{FD0459E2-3F50-4862-813E-8B077D0A4B54}" type="pres">
      <dgm:prSet presAssocID="{8E65BBFE-20DE-443C-81F6-C75C2D6CC337}" presName="textRect" presStyleLbl="revTx" presStyleIdx="3" presStyleCnt="6">
        <dgm:presLayoutVars>
          <dgm:chMax val="1"/>
          <dgm:chPref val="1"/>
        </dgm:presLayoutVars>
      </dgm:prSet>
      <dgm:spPr/>
    </dgm:pt>
    <dgm:pt modelId="{4385292B-4E1E-4545-BD76-6F39E98E58FC}" type="pres">
      <dgm:prSet presAssocID="{4CF22142-06FE-46D3-8152-BEF41BD0B274}" presName="sibTrans" presStyleLbl="sibTrans2D1" presStyleIdx="0" presStyleCnt="0"/>
      <dgm:spPr/>
    </dgm:pt>
    <dgm:pt modelId="{AB16F7B9-0334-4A8F-ADA3-B8A3A864BFEF}" type="pres">
      <dgm:prSet presAssocID="{784FB164-A4DA-470A-8D34-46176E77D66D}" presName="compNode" presStyleCnt="0"/>
      <dgm:spPr/>
    </dgm:pt>
    <dgm:pt modelId="{FC8087B2-29D4-4E82-BB5F-8228B6269DD4}" type="pres">
      <dgm:prSet presAssocID="{784FB164-A4DA-470A-8D34-46176E77D66D}" presName="iconBgRect" presStyleLbl="bgShp" presStyleIdx="4" presStyleCnt="6"/>
      <dgm:spPr/>
    </dgm:pt>
    <dgm:pt modelId="{5EBF4C57-0EF5-4464-973E-A25184110699}" type="pres">
      <dgm:prSet presAssocID="{784FB164-A4DA-470A-8D34-46176E77D66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at"/>
        </a:ext>
      </dgm:extLst>
    </dgm:pt>
    <dgm:pt modelId="{521A7817-F4A9-4E3F-8FA9-551B7F9568A9}" type="pres">
      <dgm:prSet presAssocID="{784FB164-A4DA-470A-8D34-46176E77D66D}" presName="spaceRect" presStyleCnt="0"/>
      <dgm:spPr/>
    </dgm:pt>
    <dgm:pt modelId="{D3AD9E43-A8BF-4204-B5DE-D2E1D44C0A47}" type="pres">
      <dgm:prSet presAssocID="{784FB164-A4DA-470A-8D34-46176E77D66D}" presName="textRect" presStyleLbl="revTx" presStyleIdx="4" presStyleCnt="6">
        <dgm:presLayoutVars>
          <dgm:chMax val="1"/>
          <dgm:chPref val="1"/>
        </dgm:presLayoutVars>
      </dgm:prSet>
      <dgm:spPr/>
    </dgm:pt>
    <dgm:pt modelId="{2D36DEBE-63D4-4F01-AF3F-7B9E33D1CA01}" type="pres">
      <dgm:prSet presAssocID="{4E0E2315-58CA-4C7A-A82A-C34735C41372}" presName="sibTrans" presStyleLbl="sibTrans2D1" presStyleIdx="0" presStyleCnt="0"/>
      <dgm:spPr/>
    </dgm:pt>
    <dgm:pt modelId="{0EB01496-10AF-43A7-9F3B-CB30D1C1BAB3}" type="pres">
      <dgm:prSet presAssocID="{ACA848E5-A8CB-4683-A187-59FD09355004}" presName="compNode" presStyleCnt="0"/>
      <dgm:spPr/>
    </dgm:pt>
    <dgm:pt modelId="{23E40230-C19C-4B50-813F-6143D418BC63}" type="pres">
      <dgm:prSet presAssocID="{ACA848E5-A8CB-4683-A187-59FD09355004}" presName="iconBgRect" presStyleLbl="bgShp" presStyleIdx="5" presStyleCnt="6"/>
      <dgm:spPr/>
    </dgm:pt>
    <dgm:pt modelId="{9AC372B5-918B-440E-BFE1-B4F458FACAB4}" type="pres">
      <dgm:prSet presAssocID="{ACA848E5-A8CB-4683-A187-59FD0935500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Group"/>
        </a:ext>
      </dgm:extLst>
    </dgm:pt>
    <dgm:pt modelId="{64C5EC67-DFB0-42F6-B7D2-6F478C7C84CA}" type="pres">
      <dgm:prSet presAssocID="{ACA848E5-A8CB-4683-A187-59FD09355004}" presName="spaceRect" presStyleCnt="0"/>
      <dgm:spPr/>
    </dgm:pt>
    <dgm:pt modelId="{42751961-E7B9-4792-AF0D-E2DB554B0195}" type="pres">
      <dgm:prSet presAssocID="{ACA848E5-A8CB-4683-A187-59FD09355004}" presName="textRect" presStyleLbl="revTx" presStyleIdx="5" presStyleCnt="6">
        <dgm:presLayoutVars>
          <dgm:chMax val="1"/>
          <dgm:chPref val="1"/>
        </dgm:presLayoutVars>
      </dgm:prSet>
      <dgm:spPr/>
    </dgm:pt>
  </dgm:ptLst>
  <dgm:cxnLst>
    <dgm:cxn modelId="{E9E02405-CC5A-460C-A0F5-C0967822AA1C}" srcId="{F9311864-E98D-4703-A6F9-8E8290734E8D}" destId="{6B013351-591D-4967-BAFC-E4716AB815EF}" srcOrd="2" destOrd="0" parTransId="{572937F0-2318-4E2F-AB63-93EF82E7ADA4}" sibTransId="{81B310D4-E484-4080-BAD8-D2FFBD1F8D9F}"/>
    <dgm:cxn modelId="{D81F3606-C3E7-4A70-AF92-FBE8304F0FA6}" type="presOf" srcId="{81B310D4-E484-4080-BAD8-D2FFBD1F8D9F}" destId="{70A455EC-5BD9-4588-9E01-8DD7CDC09B4C}" srcOrd="0" destOrd="0" presId="urn:microsoft.com/office/officeart/2018/2/layout/IconCircleList"/>
    <dgm:cxn modelId="{6CF11A2E-B783-40CA-B2F0-F6CAEEC1E5DE}" srcId="{F9311864-E98D-4703-A6F9-8E8290734E8D}" destId="{784FB164-A4DA-470A-8D34-46176E77D66D}" srcOrd="4" destOrd="0" parTransId="{EC356F8B-432D-4BA4-BC0C-48C69F8C5860}" sibTransId="{4E0E2315-58CA-4C7A-A82A-C34735C41372}"/>
    <dgm:cxn modelId="{05B8703B-F537-4E40-9AB7-941EE54EB9B7}" srcId="{F9311864-E98D-4703-A6F9-8E8290734E8D}" destId="{6E33CEAB-46A6-41DD-97F6-0F9A888E0D1F}" srcOrd="1" destOrd="0" parTransId="{E178330B-7FDD-44C3-8B88-25A05CB5055B}" sibTransId="{75DE290B-1A48-494A-BC73-3A80A757EB15}"/>
    <dgm:cxn modelId="{BF6EB848-E5B6-4367-B449-C4322AD52003}" type="presOf" srcId="{6B013351-591D-4967-BAFC-E4716AB815EF}" destId="{C845BC00-30BD-44E6-B0B3-CC22F9192CAC}" srcOrd="0" destOrd="0" presId="urn:microsoft.com/office/officeart/2018/2/layout/IconCircleList"/>
    <dgm:cxn modelId="{33148A73-0662-41B4-85FC-1E4DC087B0B5}" srcId="{F9311864-E98D-4703-A6F9-8E8290734E8D}" destId="{ACA848E5-A8CB-4683-A187-59FD09355004}" srcOrd="5" destOrd="0" parTransId="{9573A93F-2177-4A49-8A45-9DDAFCA27342}" sibTransId="{545DD536-A3D7-4180-AA49-0D1D8753403C}"/>
    <dgm:cxn modelId="{577A3299-BEC9-4FA2-86F8-3D3BC61D03CC}" type="presOf" srcId="{4CF22142-06FE-46D3-8152-BEF41BD0B274}" destId="{4385292B-4E1E-4545-BD76-6F39E98E58FC}" srcOrd="0" destOrd="0" presId="urn:microsoft.com/office/officeart/2018/2/layout/IconCircleList"/>
    <dgm:cxn modelId="{4395EE9A-38E6-4B5F-9D7B-B830AAFC08ED}" type="presOf" srcId="{8E65BBFE-20DE-443C-81F6-C75C2D6CC337}" destId="{FD0459E2-3F50-4862-813E-8B077D0A4B54}" srcOrd="0" destOrd="0" presId="urn:microsoft.com/office/officeart/2018/2/layout/IconCircleList"/>
    <dgm:cxn modelId="{084FD3A0-F6ED-4297-B310-EC86A688A65A}" type="presOf" srcId="{4E0E2315-58CA-4C7A-A82A-C34735C41372}" destId="{2D36DEBE-63D4-4F01-AF3F-7B9E33D1CA01}" srcOrd="0" destOrd="0" presId="urn:microsoft.com/office/officeart/2018/2/layout/IconCircleList"/>
    <dgm:cxn modelId="{869D12B6-613D-41C5-AB57-B0B4CDE34C32}" type="presOf" srcId="{6B627E50-1D42-4969-879F-DF600F7D664A}" destId="{192E9A28-FB65-4A53-A7BA-1B199735DBC8}" srcOrd="0" destOrd="0" presId="urn:microsoft.com/office/officeart/2018/2/layout/IconCircleList"/>
    <dgm:cxn modelId="{E61E45BB-9A03-4F01-9790-B7F293BF6AED}" type="presOf" srcId="{ACA848E5-A8CB-4683-A187-59FD09355004}" destId="{42751961-E7B9-4792-AF0D-E2DB554B0195}" srcOrd="0" destOrd="0" presId="urn:microsoft.com/office/officeart/2018/2/layout/IconCircleList"/>
    <dgm:cxn modelId="{D05DCEBF-2FCC-4DF4-90B1-4325CF85AE62}" srcId="{F9311864-E98D-4703-A6F9-8E8290734E8D}" destId="{6B627E50-1D42-4969-879F-DF600F7D664A}" srcOrd="0" destOrd="0" parTransId="{B035E73C-02FB-4B03-A6B6-ADC536CF57F1}" sibTransId="{3F55959A-6BF8-4A7B-8B6B-620CC316A31D}"/>
    <dgm:cxn modelId="{E70ED8C6-4BEB-4944-BBDF-184FA7115B0F}" type="presOf" srcId="{75DE290B-1A48-494A-BC73-3A80A757EB15}" destId="{81A96C34-D8AD-4C6C-A380-B92E02F1F6CE}" srcOrd="0" destOrd="0" presId="urn:microsoft.com/office/officeart/2018/2/layout/IconCircleList"/>
    <dgm:cxn modelId="{559895DD-35D0-4CF8-8038-EE1E8B7AB24F}" type="presOf" srcId="{F9311864-E98D-4703-A6F9-8E8290734E8D}" destId="{9612F4C4-29E5-4B60-A455-C33E117A8378}" srcOrd="0" destOrd="0" presId="urn:microsoft.com/office/officeart/2018/2/layout/IconCircleList"/>
    <dgm:cxn modelId="{0FB30DE4-87D7-4A3F-8989-AE9A1A6A42E1}" type="presOf" srcId="{6E33CEAB-46A6-41DD-97F6-0F9A888E0D1F}" destId="{C4200BE1-954D-4C8B-93C6-25074091252B}" srcOrd="0" destOrd="0" presId="urn:microsoft.com/office/officeart/2018/2/layout/IconCircleList"/>
    <dgm:cxn modelId="{BB02E8E8-8570-4EFB-A74C-52B153FCC60E}" srcId="{F9311864-E98D-4703-A6F9-8E8290734E8D}" destId="{8E65BBFE-20DE-443C-81F6-C75C2D6CC337}" srcOrd="3" destOrd="0" parTransId="{BAF939A6-A55D-481E-B5F8-950870D0EBD8}" sibTransId="{4CF22142-06FE-46D3-8152-BEF41BD0B274}"/>
    <dgm:cxn modelId="{56B508FA-D79F-431F-8808-A72354F6ADE0}" type="presOf" srcId="{784FB164-A4DA-470A-8D34-46176E77D66D}" destId="{D3AD9E43-A8BF-4204-B5DE-D2E1D44C0A47}" srcOrd="0" destOrd="0" presId="urn:microsoft.com/office/officeart/2018/2/layout/IconCircleList"/>
    <dgm:cxn modelId="{712F43FE-5A3E-4A09-9B2F-C38DBA862A20}" type="presOf" srcId="{3F55959A-6BF8-4A7B-8B6B-620CC316A31D}" destId="{9CB51FD8-70AA-4639-93C1-830EBC640B3E}" srcOrd="0" destOrd="0" presId="urn:microsoft.com/office/officeart/2018/2/layout/IconCircleList"/>
    <dgm:cxn modelId="{253790DB-F160-4DAE-A8D1-A96EBD5CDE72}" type="presParOf" srcId="{9612F4C4-29E5-4B60-A455-C33E117A8378}" destId="{7F4B40FC-2836-421A-B664-CE094CD50BC9}" srcOrd="0" destOrd="0" presId="urn:microsoft.com/office/officeart/2018/2/layout/IconCircleList"/>
    <dgm:cxn modelId="{9C382C58-7A0C-4D1A-B540-5B29A3D21695}" type="presParOf" srcId="{7F4B40FC-2836-421A-B664-CE094CD50BC9}" destId="{755EAC21-8D4C-4108-8227-42BD575D6586}" srcOrd="0" destOrd="0" presId="urn:microsoft.com/office/officeart/2018/2/layout/IconCircleList"/>
    <dgm:cxn modelId="{DC31AF9D-F538-4187-8FE6-D3C7EBDDBB9F}" type="presParOf" srcId="{755EAC21-8D4C-4108-8227-42BD575D6586}" destId="{0B607C96-CEC2-48D6-A9AA-0542F85AC204}" srcOrd="0" destOrd="0" presId="urn:microsoft.com/office/officeart/2018/2/layout/IconCircleList"/>
    <dgm:cxn modelId="{8B143119-8484-48E0-B6F7-EBCE6FB210C5}" type="presParOf" srcId="{755EAC21-8D4C-4108-8227-42BD575D6586}" destId="{6F97D34F-6442-4AD6-BD7A-469AFCC0AF17}" srcOrd="1" destOrd="0" presId="urn:microsoft.com/office/officeart/2018/2/layout/IconCircleList"/>
    <dgm:cxn modelId="{AC70C142-9F55-4C8C-BB33-1E4B7940329D}" type="presParOf" srcId="{755EAC21-8D4C-4108-8227-42BD575D6586}" destId="{510D3D0A-211B-43F2-B0DF-7035E5651520}" srcOrd="2" destOrd="0" presId="urn:microsoft.com/office/officeart/2018/2/layout/IconCircleList"/>
    <dgm:cxn modelId="{1F0BF9D5-1366-4992-81DE-5F7F2224D1BF}" type="presParOf" srcId="{755EAC21-8D4C-4108-8227-42BD575D6586}" destId="{192E9A28-FB65-4A53-A7BA-1B199735DBC8}" srcOrd="3" destOrd="0" presId="urn:microsoft.com/office/officeart/2018/2/layout/IconCircleList"/>
    <dgm:cxn modelId="{CD34E9A8-65B0-4C4E-8E01-52701BB851A9}" type="presParOf" srcId="{7F4B40FC-2836-421A-B664-CE094CD50BC9}" destId="{9CB51FD8-70AA-4639-93C1-830EBC640B3E}" srcOrd="1" destOrd="0" presId="urn:microsoft.com/office/officeart/2018/2/layout/IconCircleList"/>
    <dgm:cxn modelId="{68A18C4F-76CB-432E-9D80-315AAC2B1BC6}" type="presParOf" srcId="{7F4B40FC-2836-421A-B664-CE094CD50BC9}" destId="{C9F7E06B-C092-493D-B7DA-0775D1CCFBBC}" srcOrd="2" destOrd="0" presId="urn:microsoft.com/office/officeart/2018/2/layout/IconCircleList"/>
    <dgm:cxn modelId="{6BE17B2D-AEF7-45FE-A4C4-527B3559ED39}" type="presParOf" srcId="{C9F7E06B-C092-493D-B7DA-0775D1CCFBBC}" destId="{CAE9B07B-F69A-4E06-917A-A5894D366250}" srcOrd="0" destOrd="0" presId="urn:microsoft.com/office/officeart/2018/2/layout/IconCircleList"/>
    <dgm:cxn modelId="{3E1DE308-27AF-48B1-935A-585645BD7E47}" type="presParOf" srcId="{C9F7E06B-C092-493D-B7DA-0775D1CCFBBC}" destId="{ACC947E6-B48D-4972-BA17-B38E904237EB}" srcOrd="1" destOrd="0" presId="urn:microsoft.com/office/officeart/2018/2/layout/IconCircleList"/>
    <dgm:cxn modelId="{28B4985E-C3E0-4320-8988-1C7F9C453B3C}" type="presParOf" srcId="{C9F7E06B-C092-493D-B7DA-0775D1CCFBBC}" destId="{14C35FC1-9FD8-417F-A9E4-55542890CF89}" srcOrd="2" destOrd="0" presId="urn:microsoft.com/office/officeart/2018/2/layout/IconCircleList"/>
    <dgm:cxn modelId="{8CDCFBDB-FEC5-40CC-AEB2-7A929A3F828A}" type="presParOf" srcId="{C9F7E06B-C092-493D-B7DA-0775D1CCFBBC}" destId="{C4200BE1-954D-4C8B-93C6-25074091252B}" srcOrd="3" destOrd="0" presId="urn:microsoft.com/office/officeart/2018/2/layout/IconCircleList"/>
    <dgm:cxn modelId="{9898DA7F-1005-4789-8D84-A0284221F5E7}" type="presParOf" srcId="{7F4B40FC-2836-421A-B664-CE094CD50BC9}" destId="{81A96C34-D8AD-4C6C-A380-B92E02F1F6CE}" srcOrd="3" destOrd="0" presId="urn:microsoft.com/office/officeart/2018/2/layout/IconCircleList"/>
    <dgm:cxn modelId="{0DFF0E3F-77E1-40B4-8884-7207C3277A49}" type="presParOf" srcId="{7F4B40FC-2836-421A-B664-CE094CD50BC9}" destId="{226CF21C-BB05-465E-A60C-6F6800E84AF7}" srcOrd="4" destOrd="0" presId="urn:microsoft.com/office/officeart/2018/2/layout/IconCircleList"/>
    <dgm:cxn modelId="{30994EB2-7E49-4773-A620-A412C5ADD30A}" type="presParOf" srcId="{226CF21C-BB05-465E-A60C-6F6800E84AF7}" destId="{27F69F81-AF13-42AD-9984-C2C353400C38}" srcOrd="0" destOrd="0" presId="urn:microsoft.com/office/officeart/2018/2/layout/IconCircleList"/>
    <dgm:cxn modelId="{70658823-E55F-47A3-8EC3-5575362DFDE1}" type="presParOf" srcId="{226CF21C-BB05-465E-A60C-6F6800E84AF7}" destId="{FE7B6CEA-61F1-4BD5-B24E-A9FDED8622B7}" srcOrd="1" destOrd="0" presId="urn:microsoft.com/office/officeart/2018/2/layout/IconCircleList"/>
    <dgm:cxn modelId="{57EE01A5-BBA0-4883-BAE9-DEACC30CA3E9}" type="presParOf" srcId="{226CF21C-BB05-465E-A60C-6F6800E84AF7}" destId="{3B095806-5730-4BB6-A7A7-B45E5027D6CB}" srcOrd="2" destOrd="0" presId="urn:microsoft.com/office/officeart/2018/2/layout/IconCircleList"/>
    <dgm:cxn modelId="{A3A8A216-8A49-427E-A951-4A13690FB48D}" type="presParOf" srcId="{226CF21C-BB05-465E-A60C-6F6800E84AF7}" destId="{C845BC00-30BD-44E6-B0B3-CC22F9192CAC}" srcOrd="3" destOrd="0" presId="urn:microsoft.com/office/officeart/2018/2/layout/IconCircleList"/>
    <dgm:cxn modelId="{3D27372A-72A7-4A96-9061-5351984F405F}" type="presParOf" srcId="{7F4B40FC-2836-421A-B664-CE094CD50BC9}" destId="{70A455EC-5BD9-4588-9E01-8DD7CDC09B4C}" srcOrd="5" destOrd="0" presId="urn:microsoft.com/office/officeart/2018/2/layout/IconCircleList"/>
    <dgm:cxn modelId="{8531DA81-7E2C-4FD5-AEA1-3C2FD9C616E4}" type="presParOf" srcId="{7F4B40FC-2836-421A-B664-CE094CD50BC9}" destId="{4B4D93CC-D8E9-4B25-A8EA-2E2B9DAC080B}" srcOrd="6" destOrd="0" presId="urn:microsoft.com/office/officeart/2018/2/layout/IconCircleList"/>
    <dgm:cxn modelId="{00F1A45D-77EB-47B4-832F-346A4F175BE2}" type="presParOf" srcId="{4B4D93CC-D8E9-4B25-A8EA-2E2B9DAC080B}" destId="{0D747649-54BA-4905-8C45-33679D98F083}" srcOrd="0" destOrd="0" presId="urn:microsoft.com/office/officeart/2018/2/layout/IconCircleList"/>
    <dgm:cxn modelId="{1F8B404F-88C1-4B04-90D7-A65885921279}" type="presParOf" srcId="{4B4D93CC-D8E9-4B25-A8EA-2E2B9DAC080B}" destId="{4B3A1B02-0012-4B43-9505-67A1C63E4ACD}" srcOrd="1" destOrd="0" presId="urn:microsoft.com/office/officeart/2018/2/layout/IconCircleList"/>
    <dgm:cxn modelId="{7F1621DC-92F9-4642-AEE6-571316FF8608}" type="presParOf" srcId="{4B4D93CC-D8E9-4B25-A8EA-2E2B9DAC080B}" destId="{AEAFBE5B-8D87-44FC-B385-75E1B293CE6D}" srcOrd="2" destOrd="0" presId="urn:microsoft.com/office/officeart/2018/2/layout/IconCircleList"/>
    <dgm:cxn modelId="{6997836F-B44B-4975-BB90-E44D72EBD1C9}" type="presParOf" srcId="{4B4D93CC-D8E9-4B25-A8EA-2E2B9DAC080B}" destId="{FD0459E2-3F50-4862-813E-8B077D0A4B54}" srcOrd="3" destOrd="0" presId="urn:microsoft.com/office/officeart/2018/2/layout/IconCircleList"/>
    <dgm:cxn modelId="{5C4244FE-95F4-484A-9C93-4D04312FD727}" type="presParOf" srcId="{7F4B40FC-2836-421A-B664-CE094CD50BC9}" destId="{4385292B-4E1E-4545-BD76-6F39E98E58FC}" srcOrd="7" destOrd="0" presId="urn:microsoft.com/office/officeart/2018/2/layout/IconCircleList"/>
    <dgm:cxn modelId="{50288529-7CAF-4C14-9316-6E502ACC0C18}" type="presParOf" srcId="{7F4B40FC-2836-421A-B664-CE094CD50BC9}" destId="{AB16F7B9-0334-4A8F-ADA3-B8A3A864BFEF}" srcOrd="8" destOrd="0" presId="urn:microsoft.com/office/officeart/2018/2/layout/IconCircleList"/>
    <dgm:cxn modelId="{66E74DB3-8217-40B6-8876-607726DA57D6}" type="presParOf" srcId="{AB16F7B9-0334-4A8F-ADA3-B8A3A864BFEF}" destId="{FC8087B2-29D4-4E82-BB5F-8228B6269DD4}" srcOrd="0" destOrd="0" presId="urn:microsoft.com/office/officeart/2018/2/layout/IconCircleList"/>
    <dgm:cxn modelId="{74CF3CA8-D54A-4B88-A099-C18D5878B3E4}" type="presParOf" srcId="{AB16F7B9-0334-4A8F-ADA3-B8A3A864BFEF}" destId="{5EBF4C57-0EF5-4464-973E-A25184110699}" srcOrd="1" destOrd="0" presId="urn:microsoft.com/office/officeart/2018/2/layout/IconCircleList"/>
    <dgm:cxn modelId="{0ADD00CC-6E13-443C-96CC-2A7EE2E734D9}" type="presParOf" srcId="{AB16F7B9-0334-4A8F-ADA3-B8A3A864BFEF}" destId="{521A7817-F4A9-4E3F-8FA9-551B7F9568A9}" srcOrd="2" destOrd="0" presId="urn:microsoft.com/office/officeart/2018/2/layout/IconCircleList"/>
    <dgm:cxn modelId="{CADA3203-B4CA-468D-A7C9-86ADD251A56E}" type="presParOf" srcId="{AB16F7B9-0334-4A8F-ADA3-B8A3A864BFEF}" destId="{D3AD9E43-A8BF-4204-B5DE-D2E1D44C0A47}" srcOrd="3" destOrd="0" presId="urn:microsoft.com/office/officeart/2018/2/layout/IconCircleList"/>
    <dgm:cxn modelId="{A63E82CE-693E-40DE-8EBA-F63E0E0B543A}" type="presParOf" srcId="{7F4B40FC-2836-421A-B664-CE094CD50BC9}" destId="{2D36DEBE-63D4-4F01-AF3F-7B9E33D1CA01}" srcOrd="9" destOrd="0" presId="urn:microsoft.com/office/officeart/2018/2/layout/IconCircleList"/>
    <dgm:cxn modelId="{76F4AE49-F400-4D2A-99E8-6F6AEB8AE4FA}" type="presParOf" srcId="{7F4B40FC-2836-421A-B664-CE094CD50BC9}" destId="{0EB01496-10AF-43A7-9F3B-CB30D1C1BAB3}" srcOrd="10" destOrd="0" presId="urn:microsoft.com/office/officeart/2018/2/layout/IconCircleList"/>
    <dgm:cxn modelId="{F3EB4EF4-8D74-4067-B6E1-44D7BAAEE69F}" type="presParOf" srcId="{0EB01496-10AF-43A7-9F3B-CB30D1C1BAB3}" destId="{23E40230-C19C-4B50-813F-6143D418BC63}" srcOrd="0" destOrd="0" presId="urn:microsoft.com/office/officeart/2018/2/layout/IconCircleList"/>
    <dgm:cxn modelId="{A2EEFA4F-C480-4327-8783-48197F7575FB}" type="presParOf" srcId="{0EB01496-10AF-43A7-9F3B-CB30D1C1BAB3}" destId="{9AC372B5-918B-440E-BFE1-B4F458FACAB4}" srcOrd="1" destOrd="0" presId="urn:microsoft.com/office/officeart/2018/2/layout/IconCircleList"/>
    <dgm:cxn modelId="{6C060270-6A51-486A-A778-07D6FA0134D9}" type="presParOf" srcId="{0EB01496-10AF-43A7-9F3B-CB30D1C1BAB3}" destId="{64C5EC67-DFB0-42F6-B7D2-6F478C7C84CA}" srcOrd="2" destOrd="0" presId="urn:microsoft.com/office/officeart/2018/2/layout/IconCircleList"/>
    <dgm:cxn modelId="{D09B5C91-AA06-4E1F-AD97-D173426F0F5E}" type="presParOf" srcId="{0EB01496-10AF-43A7-9F3B-CB30D1C1BAB3}" destId="{42751961-E7B9-4792-AF0D-E2DB554B0195}"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CA45AA-5512-433A-851D-D97B08DD0AF4}"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7AE41529-9146-4402-A6FA-1FF29E27AFE1}">
      <dgm:prSet/>
      <dgm:spPr/>
      <dgm:t>
        <a:bodyPr/>
        <a:lstStyle/>
        <a:p>
          <a:pPr>
            <a:lnSpc>
              <a:spcPct val="100000"/>
            </a:lnSpc>
          </a:pPr>
          <a:r>
            <a:rPr lang="en-GB"/>
            <a:t>Financial support and funding to support service users</a:t>
          </a:r>
          <a:endParaRPr lang="en-US"/>
        </a:p>
      </dgm:t>
    </dgm:pt>
    <dgm:pt modelId="{D1E5D49F-9A60-484D-B8BA-16F7B9D8E550}" type="parTrans" cxnId="{F2A327B8-2F0D-4D33-81CE-E175B31009ED}">
      <dgm:prSet/>
      <dgm:spPr/>
      <dgm:t>
        <a:bodyPr/>
        <a:lstStyle/>
        <a:p>
          <a:endParaRPr lang="en-US"/>
        </a:p>
      </dgm:t>
    </dgm:pt>
    <dgm:pt modelId="{15555869-3519-4B64-971E-A4C59C53DB63}" type="sibTrans" cxnId="{F2A327B8-2F0D-4D33-81CE-E175B31009ED}">
      <dgm:prSet/>
      <dgm:spPr/>
      <dgm:t>
        <a:bodyPr/>
        <a:lstStyle/>
        <a:p>
          <a:pPr>
            <a:lnSpc>
              <a:spcPct val="100000"/>
            </a:lnSpc>
          </a:pPr>
          <a:endParaRPr lang="en-US"/>
        </a:p>
      </dgm:t>
    </dgm:pt>
    <dgm:pt modelId="{C9CF56FF-9B51-4973-9D08-890B893C846F}">
      <dgm:prSet/>
      <dgm:spPr/>
      <dgm:t>
        <a:bodyPr/>
        <a:lstStyle/>
        <a:p>
          <a:pPr>
            <a:lnSpc>
              <a:spcPct val="100000"/>
            </a:lnSpc>
          </a:pPr>
          <a:r>
            <a:rPr lang="en-GB"/>
            <a:t>Financial support and funding for running costs</a:t>
          </a:r>
          <a:endParaRPr lang="en-US"/>
        </a:p>
      </dgm:t>
    </dgm:pt>
    <dgm:pt modelId="{A55396F8-76F8-49CF-A502-DB6F425B45EF}" type="parTrans" cxnId="{F3EC4DD5-4F2D-4A34-9C4C-36BAAB3B8DB6}">
      <dgm:prSet/>
      <dgm:spPr/>
      <dgm:t>
        <a:bodyPr/>
        <a:lstStyle/>
        <a:p>
          <a:endParaRPr lang="en-US"/>
        </a:p>
      </dgm:t>
    </dgm:pt>
    <dgm:pt modelId="{CB594C69-61D8-4614-BEF1-7F2FE9A24D43}" type="sibTrans" cxnId="{F3EC4DD5-4F2D-4A34-9C4C-36BAAB3B8DB6}">
      <dgm:prSet/>
      <dgm:spPr/>
      <dgm:t>
        <a:bodyPr/>
        <a:lstStyle/>
        <a:p>
          <a:pPr>
            <a:lnSpc>
              <a:spcPct val="100000"/>
            </a:lnSpc>
          </a:pPr>
          <a:endParaRPr lang="en-US"/>
        </a:p>
      </dgm:t>
    </dgm:pt>
    <dgm:pt modelId="{D608F2E0-B1C5-4858-A2E7-57EA22DC7B36}">
      <dgm:prSet/>
      <dgm:spPr/>
      <dgm:t>
        <a:bodyPr/>
        <a:lstStyle/>
        <a:p>
          <a:pPr>
            <a:lnSpc>
              <a:spcPct val="100000"/>
            </a:lnSpc>
          </a:pPr>
          <a:r>
            <a:rPr lang="en-GB"/>
            <a:t>Information and resources</a:t>
          </a:r>
          <a:endParaRPr lang="en-US"/>
        </a:p>
      </dgm:t>
    </dgm:pt>
    <dgm:pt modelId="{FAF7318D-390C-4918-84EC-C90E3E924EAA}" type="parTrans" cxnId="{5FA5B798-129A-4AFD-B386-D6D51CD1815A}">
      <dgm:prSet/>
      <dgm:spPr/>
      <dgm:t>
        <a:bodyPr/>
        <a:lstStyle/>
        <a:p>
          <a:endParaRPr lang="en-US"/>
        </a:p>
      </dgm:t>
    </dgm:pt>
    <dgm:pt modelId="{95C254A1-53D1-4E1B-BB5A-F0B2C0A46589}" type="sibTrans" cxnId="{5FA5B798-129A-4AFD-B386-D6D51CD1815A}">
      <dgm:prSet/>
      <dgm:spPr/>
      <dgm:t>
        <a:bodyPr/>
        <a:lstStyle/>
        <a:p>
          <a:pPr>
            <a:lnSpc>
              <a:spcPct val="100000"/>
            </a:lnSpc>
          </a:pPr>
          <a:endParaRPr lang="en-US"/>
        </a:p>
      </dgm:t>
    </dgm:pt>
    <dgm:pt modelId="{BD651637-3081-4294-9FF8-5B833A5D9AB4}">
      <dgm:prSet/>
      <dgm:spPr/>
      <dgm:t>
        <a:bodyPr/>
        <a:lstStyle/>
        <a:p>
          <a:pPr>
            <a:lnSpc>
              <a:spcPct val="100000"/>
            </a:lnSpc>
          </a:pPr>
          <a:r>
            <a:rPr lang="en-GB"/>
            <a:t>More staff, volunteers, training</a:t>
          </a:r>
          <a:endParaRPr lang="en-US"/>
        </a:p>
      </dgm:t>
    </dgm:pt>
    <dgm:pt modelId="{08C02EB6-10FC-4896-A81B-2ACCC46E6FCD}" type="parTrans" cxnId="{E1360190-7CDC-40F7-8A4B-E99CD02D3303}">
      <dgm:prSet/>
      <dgm:spPr/>
      <dgm:t>
        <a:bodyPr/>
        <a:lstStyle/>
        <a:p>
          <a:endParaRPr lang="en-US"/>
        </a:p>
      </dgm:t>
    </dgm:pt>
    <dgm:pt modelId="{ADF2A30E-8C95-4033-AC45-16E653E4048D}" type="sibTrans" cxnId="{E1360190-7CDC-40F7-8A4B-E99CD02D3303}">
      <dgm:prSet/>
      <dgm:spPr/>
      <dgm:t>
        <a:bodyPr/>
        <a:lstStyle/>
        <a:p>
          <a:pPr>
            <a:lnSpc>
              <a:spcPct val="100000"/>
            </a:lnSpc>
          </a:pPr>
          <a:endParaRPr lang="en-US"/>
        </a:p>
      </dgm:t>
    </dgm:pt>
    <dgm:pt modelId="{BCDC2C44-7190-4C5D-A270-7C1BACB308D1}">
      <dgm:prSet/>
      <dgm:spPr/>
      <dgm:t>
        <a:bodyPr/>
        <a:lstStyle/>
        <a:p>
          <a:pPr>
            <a:lnSpc>
              <a:spcPct val="100000"/>
            </a:lnSpc>
          </a:pPr>
          <a:r>
            <a:rPr lang="en-GB"/>
            <a:t>Technical / IT support</a:t>
          </a:r>
          <a:endParaRPr lang="en-US"/>
        </a:p>
      </dgm:t>
    </dgm:pt>
    <dgm:pt modelId="{6F1C28EB-0FC4-4A0D-AF7C-980744A49616}" type="parTrans" cxnId="{105F93FD-3AE8-4BC0-905A-343C08EC2CD3}">
      <dgm:prSet/>
      <dgm:spPr/>
      <dgm:t>
        <a:bodyPr/>
        <a:lstStyle/>
        <a:p>
          <a:endParaRPr lang="en-US"/>
        </a:p>
      </dgm:t>
    </dgm:pt>
    <dgm:pt modelId="{D5CBFB2D-FA0D-448C-BCA3-5E7826068A78}" type="sibTrans" cxnId="{105F93FD-3AE8-4BC0-905A-343C08EC2CD3}">
      <dgm:prSet/>
      <dgm:spPr/>
      <dgm:t>
        <a:bodyPr/>
        <a:lstStyle/>
        <a:p>
          <a:pPr>
            <a:lnSpc>
              <a:spcPct val="100000"/>
            </a:lnSpc>
          </a:pPr>
          <a:endParaRPr lang="en-US"/>
        </a:p>
      </dgm:t>
    </dgm:pt>
    <dgm:pt modelId="{C77D9B20-DF48-4207-9B19-2CF1C873E660}">
      <dgm:prSet/>
      <dgm:spPr/>
      <dgm:t>
        <a:bodyPr/>
        <a:lstStyle/>
        <a:p>
          <a:pPr>
            <a:lnSpc>
              <a:spcPct val="100000"/>
            </a:lnSpc>
          </a:pPr>
          <a:r>
            <a:rPr lang="en-GB"/>
            <a:t>Support for staff – financial and well being</a:t>
          </a:r>
          <a:endParaRPr lang="en-US"/>
        </a:p>
      </dgm:t>
    </dgm:pt>
    <dgm:pt modelId="{8BE850EE-C505-4774-9520-ED25242879E5}" type="parTrans" cxnId="{C6DA516B-AE43-4C70-9731-7FF964F6249A}">
      <dgm:prSet/>
      <dgm:spPr/>
      <dgm:t>
        <a:bodyPr/>
        <a:lstStyle/>
        <a:p>
          <a:endParaRPr lang="en-US"/>
        </a:p>
      </dgm:t>
    </dgm:pt>
    <dgm:pt modelId="{055D7D83-D5D3-41D8-B7FC-7CCD7F12AD94}" type="sibTrans" cxnId="{C6DA516B-AE43-4C70-9731-7FF964F6249A}">
      <dgm:prSet/>
      <dgm:spPr/>
      <dgm:t>
        <a:bodyPr/>
        <a:lstStyle/>
        <a:p>
          <a:pPr>
            <a:lnSpc>
              <a:spcPct val="100000"/>
            </a:lnSpc>
          </a:pPr>
          <a:endParaRPr lang="en-US"/>
        </a:p>
      </dgm:t>
    </dgm:pt>
    <dgm:pt modelId="{25B21FE7-21F2-4AF6-A1DB-A3DD751D850D}">
      <dgm:prSet/>
      <dgm:spPr/>
      <dgm:t>
        <a:bodyPr/>
        <a:lstStyle/>
        <a:p>
          <a:pPr>
            <a:lnSpc>
              <a:spcPct val="100000"/>
            </a:lnSpc>
          </a:pPr>
          <a:r>
            <a:rPr lang="en-GB"/>
            <a:t>Free or affordable space </a:t>
          </a:r>
          <a:endParaRPr lang="en-US"/>
        </a:p>
      </dgm:t>
    </dgm:pt>
    <dgm:pt modelId="{3DF8B33F-AF69-4A30-A0D8-93D468286C4D}" type="parTrans" cxnId="{4C514288-1515-45CC-A73F-455666DACA94}">
      <dgm:prSet/>
      <dgm:spPr/>
      <dgm:t>
        <a:bodyPr/>
        <a:lstStyle/>
        <a:p>
          <a:endParaRPr lang="en-US"/>
        </a:p>
      </dgm:t>
    </dgm:pt>
    <dgm:pt modelId="{8BDF5C51-3A66-4291-9291-9213DFB1896D}" type="sibTrans" cxnId="{4C514288-1515-45CC-A73F-455666DACA94}">
      <dgm:prSet/>
      <dgm:spPr/>
      <dgm:t>
        <a:bodyPr/>
        <a:lstStyle/>
        <a:p>
          <a:endParaRPr lang="en-US"/>
        </a:p>
      </dgm:t>
    </dgm:pt>
    <dgm:pt modelId="{A3641008-D31D-40B9-BC0C-258FE0327E31}" type="pres">
      <dgm:prSet presAssocID="{E8CA45AA-5512-433A-851D-D97B08DD0AF4}" presName="root" presStyleCnt="0">
        <dgm:presLayoutVars>
          <dgm:dir/>
          <dgm:resizeHandles val="exact"/>
        </dgm:presLayoutVars>
      </dgm:prSet>
      <dgm:spPr/>
    </dgm:pt>
    <dgm:pt modelId="{9945EBFF-3570-4003-A544-83DA29E76AAA}" type="pres">
      <dgm:prSet presAssocID="{E8CA45AA-5512-433A-851D-D97B08DD0AF4}" presName="container" presStyleCnt="0">
        <dgm:presLayoutVars>
          <dgm:dir/>
          <dgm:resizeHandles val="exact"/>
        </dgm:presLayoutVars>
      </dgm:prSet>
      <dgm:spPr/>
    </dgm:pt>
    <dgm:pt modelId="{BAC11647-ED97-482C-8925-BCD76393EE70}" type="pres">
      <dgm:prSet presAssocID="{7AE41529-9146-4402-A6FA-1FF29E27AFE1}" presName="compNode" presStyleCnt="0"/>
      <dgm:spPr/>
    </dgm:pt>
    <dgm:pt modelId="{FF079D21-65D8-4BB3-8D56-8D9265713738}" type="pres">
      <dgm:prSet presAssocID="{7AE41529-9146-4402-A6FA-1FF29E27AFE1}" presName="iconBgRect" presStyleLbl="bgShp" presStyleIdx="0" presStyleCnt="7"/>
      <dgm:spPr/>
    </dgm:pt>
    <dgm:pt modelId="{37345136-53C4-482B-9B3D-2D7F690C2F8B}" type="pres">
      <dgm:prSet presAssocID="{7AE41529-9146-4402-A6FA-1FF29E27AFE1}"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5484EAB0-C1E7-4B58-8EAD-04F2A3DE5536}" type="pres">
      <dgm:prSet presAssocID="{7AE41529-9146-4402-A6FA-1FF29E27AFE1}" presName="spaceRect" presStyleCnt="0"/>
      <dgm:spPr/>
    </dgm:pt>
    <dgm:pt modelId="{286A73F6-2220-4771-A1B5-7CC070DE03D4}" type="pres">
      <dgm:prSet presAssocID="{7AE41529-9146-4402-A6FA-1FF29E27AFE1}" presName="textRect" presStyleLbl="revTx" presStyleIdx="0" presStyleCnt="7">
        <dgm:presLayoutVars>
          <dgm:chMax val="1"/>
          <dgm:chPref val="1"/>
        </dgm:presLayoutVars>
      </dgm:prSet>
      <dgm:spPr/>
    </dgm:pt>
    <dgm:pt modelId="{19C67234-AD4D-46F8-BCA8-7CA8F88563F4}" type="pres">
      <dgm:prSet presAssocID="{15555869-3519-4B64-971E-A4C59C53DB63}" presName="sibTrans" presStyleLbl="sibTrans2D1" presStyleIdx="0" presStyleCnt="0"/>
      <dgm:spPr/>
    </dgm:pt>
    <dgm:pt modelId="{8FAE8744-F304-4A39-B712-178A7A17AE19}" type="pres">
      <dgm:prSet presAssocID="{C9CF56FF-9B51-4973-9D08-890B893C846F}" presName="compNode" presStyleCnt="0"/>
      <dgm:spPr/>
    </dgm:pt>
    <dgm:pt modelId="{9916342B-A29B-4BA5-9446-98692D4C443E}" type="pres">
      <dgm:prSet presAssocID="{C9CF56FF-9B51-4973-9D08-890B893C846F}" presName="iconBgRect" presStyleLbl="bgShp" presStyleIdx="1" presStyleCnt="7"/>
      <dgm:spPr/>
    </dgm:pt>
    <dgm:pt modelId="{EEF9955E-B993-45C7-A7AA-C82EFCDDFC5A}" type="pres">
      <dgm:prSet presAssocID="{C9CF56FF-9B51-4973-9D08-890B893C846F}"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ins"/>
        </a:ext>
      </dgm:extLst>
    </dgm:pt>
    <dgm:pt modelId="{33DAF305-4AD0-4121-AE84-13149EE25056}" type="pres">
      <dgm:prSet presAssocID="{C9CF56FF-9B51-4973-9D08-890B893C846F}" presName="spaceRect" presStyleCnt="0"/>
      <dgm:spPr/>
    </dgm:pt>
    <dgm:pt modelId="{302CCE98-29A2-40B6-B604-722F338BE4FB}" type="pres">
      <dgm:prSet presAssocID="{C9CF56FF-9B51-4973-9D08-890B893C846F}" presName="textRect" presStyleLbl="revTx" presStyleIdx="1" presStyleCnt="7">
        <dgm:presLayoutVars>
          <dgm:chMax val="1"/>
          <dgm:chPref val="1"/>
        </dgm:presLayoutVars>
      </dgm:prSet>
      <dgm:spPr/>
    </dgm:pt>
    <dgm:pt modelId="{EADE3FE4-2F15-4DBE-96D6-DEBA9D9E6494}" type="pres">
      <dgm:prSet presAssocID="{CB594C69-61D8-4614-BEF1-7F2FE9A24D43}" presName="sibTrans" presStyleLbl="sibTrans2D1" presStyleIdx="0" presStyleCnt="0"/>
      <dgm:spPr/>
    </dgm:pt>
    <dgm:pt modelId="{43CDD5F5-679C-4EDA-ABC5-54653FC68D31}" type="pres">
      <dgm:prSet presAssocID="{D608F2E0-B1C5-4858-A2E7-57EA22DC7B36}" presName="compNode" presStyleCnt="0"/>
      <dgm:spPr/>
    </dgm:pt>
    <dgm:pt modelId="{C3A6793F-BB6B-452B-A402-E467FC4E5443}" type="pres">
      <dgm:prSet presAssocID="{D608F2E0-B1C5-4858-A2E7-57EA22DC7B36}" presName="iconBgRect" presStyleLbl="bgShp" presStyleIdx="2" presStyleCnt="7"/>
      <dgm:spPr/>
    </dgm:pt>
    <dgm:pt modelId="{37912043-FE69-4359-A691-F2ABBC8BFE93}" type="pres">
      <dgm:prSet presAssocID="{D608F2E0-B1C5-4858-A2E7-57EA22DC7B36}"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pen Folder"/>
        </a:ext>
      </dgm:extLst>
    </dgm:pt>
    <dgm:pt modelId="{62BD347D-AB38-48B8-A944-CDA212D33E42}" type="pres">
      <dgm:prSet presAssocID="{D608F2E0-B1C5-4858-A2E7-57EA22DC7B36}" presName="spaceRect" presStyleCnt="0"/>
      <dgm:spPr/>
    </dgm:pt>
    <dgm:pt modelId="{D4571170-3B7B-4357-8F2B-78E9A5FC2E80}" type="pres">
      <dgm:prSet presAssocID="{D608F2E0-B1C5-4858-A2E7-57EA22DC7B36}" presName="textRect" presStyleLbl="revTx" presStyleIdx="2" presStyleCnt="7">
        <dgm:presLayoutVars>
          <dgm:chMax val="1"/>
          <dgm:chPref val="1"/>
        </dgm:presLayoutVars>
      </dgm:prSet>
      <dgm:spPr/>
    </dgm:pt>
    <dgm:pt modelId="{C5795988-0C28-4D36-8ECA-FF3EF973BEAD}" type="pres">
      <dgm:prSet presAssocID="{95C254A1-53D1-4E1B-BB5A-F0B2C0A46589}" presName="sibTrans" presStyleLbl="sibTrans2D1" presStyleIdx="0" presStyleCnt="0"/>
      <dgm:spPr/>
    </dgm:pt>
    <dgm:pt modelId="{68CCD297-414A-4318-B579-CD1FE90F3604}" type="pres">
      <dgm:prSet presAssocID="{BD651637-3081-4294-9FF8-5B833A5D9AB4}" presName="compNode" presStyleCnt="0"/>
      <dgm:spPr/>
    </dgm:pt>
    <dgm:pt modelId="{52675AEE-288D-4EA7-B022-906ADFCF2587}" type="pres">
      <dgm:prSet presAssocID="{BD651637-3081-4294-9FF8-5B833A5D9AB4}" presName="iconBgRect" presStyleLbl="bgShp" presStyleIdx="3" presStyleCnt="7"/>
      <dgm:spPr/>
    </dgm:pt>
    <dgm:pt modelId="{5C97F3AA-F9F7-4505-9265-44888A4AD549}" type="pres">
      <dgm:prSet presAssocID="{BD651637-3081-4294-9FF8-5B833A5D9AB4}"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hare With Person"/>
        </a:ext>
      </dgm:extLst>
    </dgm:pt>
    <dgm:pt modelId="{B71E0C6D-62E0-40FC-B20F-FE6E1B619106}" type="pres">
      <dgm:prSet presAssocID="{BD651637-3081-4294-9FF8-5B833A5D9AB4}" presName="spaceRect" presStyleCnt="0"/>
      <dgm:spPr/>
    </dgm:pt>
    <dgm:pt modelId="{57772884-D58C-4E4C-A62F-729C76332D55}" type="pres">
      <dgm:prSet presAssocID="{BD651637-3081-4294-9FF8-5B833A5D9AB4}" presName="textRect" presStyleLbl="revTx" presStyleIdx="3" presStyleCnt="7">
        <dgm:presLayoutVars>
          <dgm:chMax val="1"/>
          <dgm:chPref val="1"/>
        </dgm:presLayoutVars>
      </dgm:prSet>
      <dgm:spPr/>
    </dgm:pt>
    <dgm:pt modelId="{0A855165-93EC-4788-B303-FE83C174083D}" type="pres">
      <dgm:prSet presAssocID="{ADF2A30E-8C95-4033-AC45-16E653E4048D}" presName="sibTrans" presStyleLbl="sibTrans2D1" presStyleIdx="0" presStyleCnt="0"/>
      <dgm:spPr/>
    </dgm:pt>
    <dgm:pt modelId="{F492120B-BFA1-4B61-ABD5-637BEEEA02C2}" type="pres">
      <dgm:prSet presAssocID="{BCDC2C44-7190-4C5D-A270-7C1BACB308D1}" presName="compNode" presStyleCnt="0"/>
      <dgm:spPr/>
    </dgm:pt>
    <dgm:pt modelId="{452FBB54-B7AA-4C6B-ABDE-E723349DA438}" type="pres">
      <dgm:prSet presAssocID="{BCDC2C44-7190-4C5D-A270-7C1BACB308D1}" presName="iconBgRect" presStyleLbl="bgShp" presStyleIdx="4" presStyleCnt="7"/>
      <dgm:spPr/>
    </dgm:pt>
    <dgm:pt modelId="{0C6E1C37-4DF6-4624-A3AD-D1687E4B95A9}" type="pres">
      <dgm:prSet presAssocID="{BCDC2C44-7190-4C5D-A270-7C1BACB308D1}"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all center"/>
        </a:ext>
      </dgm:extLst>
    </dgm:pt>
    <dgm:pt modelId="{1D357924-A04D-404F-A741-01AFC9BC7119}" type="pres">
      <dgm:prSet presAssocID="{BCDC2C44-7190-4C5D-A270-7C1BACB308D1}" presName="spaceRect" presStyleCnt="0"/>
      <dgm:spPr/>
    </dgm:pt>
    <dgm:pt modelId="{3D7E3DFA-223E-46B5-88DB-502088D942EF}" type="pres">
      <dgm:prSet presAssocID="{BCDC2C44-7190-4C5D-A270-7C1BACB308D1}" presName="textRect" presStyleLbl="revTx" presStyleIdx="4" presStyleCnt="7">
        <dgm:presLayoutVars>
          <dgm:chMax val="1"/>
          <dgm:chPref val="1"/>
        </dgm:presLayoutVars>
      </dgm:prSet>
      <dgm:spPr/>
    </dgm:pt>
    <dgm:pt modelId="{7C5EB2B5-B90E-44E3-AF91-675AF460E2C8}" type="pres">
      <dgm:prSet presAssocID="{D5CBFB2D-FA0D-448C-BCA3-5E7826068A78}" presName="sibTrans" presStyleLbl="sibTrans2D1" presStyleIdx="0" presStyleCnt="0"/>
      <dgm:spPr/>
    </dgm:pt>
    <dgm:pt modelId="{7504113F-E85B-4B74-91AC-C384A9BB46DC}" type="pres">
      <dgm:prSet presAssocID="{C77D9B20-DF48-4207-9B19-2CF1C873E660}" presName="compNode" presStyleCnt="0"/>
      <dgm:spPr/>
    </dgm:pt>
    <dgm:pt modelId="{9C4D1EC0-80FA-4D89-8F74-B5D7AA4836A7}" type="pres">
      <dgm:prSet presAssocID="{C77D9B20-DF48-4207-9B19-2CF1C873E660}" presName="iconBgRect" presStyleLbl="bgShp" presStyleIdx="5" presStyleCnt="7"/>
      <dgm:spPr/>
    </dgm:pt>
    <dgm:pt modelId="{C9F3E855-BF41-4F0E-9B92-AF3574C9076C}" type="pres">
      <dgm:prSet presAssocID="{C77D9B20-DF48-4207-9B19-2CF1C873E660}"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Piggy Bank"/>
        </a:ext>
      </dgm:extLst>
    </dgm:pt>
    <dgm:pt modelId="{750B3FF5-77EB-4132-851C-17AF8EA925EC}" type="pres">
      <dgm:prSet presAssocID="{C77D9B20-DF48-4207-9B19-2CF1C873E660}" presName="spaceRect" presStyleCnt="0"/>
      <dgm:spPr/>
    </dgm:pt>
    <dgm:pt modelId="{E9839CB2-42FF-4717-9ABF-2035570E917A}" type="pres">
      <dgm:prSet presAssocID="{C77D9B20-DF48-4207-9B19-2CF1C873E660}" presName="textRect" presStyleLbl="revTx" presStyleIdx="5" presStyleCnt="7">
        <dgm:presLayoutVars>
          <dgm:chMax val="1"/>
          <dgm:chPref val="1"/>
        </dgm:presLayoutVars>
      </dgm:prSet>
      <dgm:spPr/>
    </dgm:pt>
    <dgm:pt modelId="{F52A2C60-D7E4-43C1-8596-414AD57CB834}" type="pres">
      <dgm:prSet presAssocID="{055D7D83-D5D3-41D8-B7FC-7CCD7F12AD94}" presName="sibTrans" presStyleLbl="sibTrans2D1" presStyleIdx="0" presStyleCnt="0"/>
      <dgm:spPr/>
    </dgm:pt>
    <dgm:pt modelId="{9F55D519-436F-49C8-A350-C6EE28DEBCF7}" type="pres">
      <dgm:prSet presAssocID="{25B21FE7-21F2-4AF6-A1DB-A3DD751D850D}" presName="compNode" presStyleCnt="0"/>
      <dgm:spPr/>
    </dgm:pt>
    <dgm:pt modelId="{67987427-FBF9-414A-8C30-CD5271B17223}" type="pres">
      <dgm:prSet presAssocID="{25B21FE7-21F2-4AF6-A1DB-A3DD751D850D}" presName="iconBgRect" presStyleLbl="bgShp" presStyleIdx="6" presStyleCnt="7"/>
      <dgm:spPr/>
    </dgm:pt>
    <dgm:pt modelId="{527DB098-E96C-45F8-9F40-E053AE2C12BB}" type="pres">
      <dgm:prSet presAssocID="{25B21FE7-21F2-4AF6-A1DB-A3DD751D850D}"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House"/>
        </a:ext>
      </dgm:extLst>
    </dgm:pt>
    <dgm:pt modelId="{AD9CF1F0-D7DE-43BF-A226-2B84BA39CFA5}" type="pres">
      <dgm:prSet presAssocID="{25B21FE7-21F2-4AF6-A1DB-A3DD751D850D}" presName="spaceRect" presStyleCnt="0"/>
      <dgm:spPr/>
    </dgm:pt>
    <dgm:pt modelId="{B34ACD8E-7B14-4EC7-973F-E5F1E4A819F6}" type="pres">
      <dgm:prSet presAssocID="{25B21FE7-21F2-4AF6-A1DB-A3DD751D850D}" presName="textRect" presStyleLbl="revTx" presStyleIdx="6" presStyleCnt="7">
        <dgm:presLayoutVars>
          <dgm:chMax val="1"/>
          <dgm:chPref val="1"/>
        </dgm:presLayoutVars>
      </dgm:prSet>
      <dgm:spPr/>
    </dgm:pt>
  </dgm:ptLst>
  <dgm:cxnLst>
    <dgm:cxn modelId="{CD853C08-B286-400A-8450-5191E6F79FEF}" type="presOf" srcId="{D608F2E0-B1C5-4858-A2E7-57EA22DC7B36}" destId="{D4571170-3B7B-4357-8F2B-78E9A5FC2E80}" srcOrd="0" destOrd="0" presId="urn:microsoft.com/office/officeart/2018/2/layout/IconCircleList"/>
    <dgm:cxn modelId="{9F339808-BF75-4BA0-BEF1-5ADA93EF948B}" type="presOf" srcId="{7AE41529-9146-4402-A6FA-1FF29E27AFE1}" destId="{286A73F6-2220-4771-A1B5-7CC070DE03D4}" srcOrd="0" destOrd="0" presId="urn:microsoft.com/office/officeart/2018/2/layout/IconCircleList"/>
    <dgm:cxn modelId="{F5E18314-6A37-42AF-AEDF-AD0EA8CF6D2F}" type="presOf" srcId="{C9CF56FF-9B51-4973-9D08-890B893C846F}" destId="{302CCE98-29A2-40B6-B604-722F338BE4FB}" srcOrd="0" destOrd="0" presId="urn:microsoft.com/office/officeart/2018/2/layout/IconCircleList"/>
    <dgm:cxn modelId="{6C05B419-D56D-4CE7-95CF-74E37B86DC31}" type="presOf" srcId="{BD651637-3081-4294-9FF8-5B833A5D9AB4}" destId="{57772884-D58C-4E4C-A62F-729C76332D55}" srcOrd="0" destOrd="0" presId="urn:microsoft.com/office/officeart/2018/2/layout/IconCircleList"/>
    <dgm:cxn modelId="{71E4551C-262D-4756-9CAA-9F8E49E83715}" type="presOf" srcId="{055D7D83-D5D3-41D8-B7FC-7CCD7F12AD94}" destId="{F52A2C60-D7E4-43C1-8596-414AD57CB834}" srcOrd="0" destOrd="0" presId="urn:microsoft.com/office/officeart/2018/2/layout/IconCircleList"/>
    <dgm:cxn modelId="{37A19B3B-DD54-4859-B663-F15B61A42362}" type="presOf" srcId="{BCDC2C44-7190-4C5D-A270-7C1BACB308D1}" destId="{3D7E3DFA-223E-46B5-88DB-502088D942EF}" srcOrd="0" destOrd="0" presId="urn:microsoft.com/office/officeart/2018/2/layout/IconCircleList"/>
    <dgm:cxn modelId="{C6DA516B-AE43-4C70-9731-7FF964F6249A}" srcId="{E8CA45AA-5512-433A-851D-D97B08DD0AF4}" destId="{C77D9B20-DF48-4207-9B19-2CF1C873E660}" srcOrd="5" destOrd="0" parTransId="{8BE850EE-C505-4774-9520-ED25242879E5}" sibTransId="{055D7D83-D5D3-41D8-B7FC-7CCD7F12AD94}"/>
    <dgm:cxn modelId="{9752EA4E-5E7C-4106-919F-5C58E2DE2B54}" type="presOf" srcId="{D5CBFB2D-FA0D-448C-BCA3-5E7826068A78}" destId="{7C5EB2B5-B90E-44E3-AF91-675AF460E2C8}" srcOrd="0" destOrd="0" presId="urn:microsoft.com/office/officeart/2018/2/layout/IconCircleList"/>
    <dgm:cxn modelId="{8E082E79-F35D-4B86-B90A-6940D37CBB53}" type="presOf" srcId="{25B21FE7-21F2-4AF6-A1DB-A3DD751D850D}" destId="{B34ACD8E-7B14-4EC7-973F-E5F1E4A819F6}" srcOrd="0" destOrd="0" presId="urn:microsoft.com/office/officeart/2018/2/layout/IconCircleList"/>
    <dgm:cxn modelId="{4C514288-1515-45CC-A73F-455666DACA94}" srcId="{E8CA45AA-5512-433A-851D-D97B08DD0AF4}" destId="{25B21FE7-21F2-4AF6-A1DB-A3DD751D850D}" srcOrd="6" destOrd="0" parTransId="{3DF8B33F-AF69-4A30-A0D8-93D468286C4D}" sibTransId="{8BDF5C51-3A66-4291-9291-9213DFB1896D}"/>
    <dgm:cxn modelId="{E1360190-7CDC-40F7-8A4B-E99CD02D3303}" srcId="{E8CA45AA-5512-433A-851D-D97B08DD0AF4}" destId="{BD651637-3081-4294-9FF8-5B833A5D9AB4}" srcOrd="3" destOrd="0" parTransId="{08C02EB6-10FC-4896-A81B-2ACCC46E6FCD}" sibTransId="{ADF2A30E-8C95-4033-AC45-16E653E4048D}"/>
    <dgm:cxn modelId="{50714E92-43ED-49BD-901C-DC1F0A0C860E}" type="presOf" srcId="{ADF2A30E-8C95-4033-AC45-16E653E4048D}" destId="{0A855165-93EC-4788-B303-FE83C174083D}" srcOrd="0" destOrd="0" presId="urn:microsoft.com/office/officeart/2018/2/layout/IconCircleList"/>
    <dgm:cxn modelId="{13674B96-C839-4593-A185-0AC6135D8924}" type="presOf" srcId="{C77D9B20-DF48-4207-9B19-2CF1C873E660}" destId="{E9839CB2-42FF-4717-9ABF-2035570E917A}" srcOrd="0" destOrd="0" presId="urn:microsoft.com/office/officeart/2018/2/layout/IconCircleList"/>
    <dgm:cxn modelId="{5FA5B798-129A-4AFD-B386-D6D51CD1815A}" srcId="{E8CA45AA-5512-433A-851D-D97B08DD0AF4}" destId="{D608F2E0-B1C5-4858-A2E7-57EA22DC7B36}" srcOrd="2" destOrd="0" parTransId="{FAF7318D-390C-4918-84EC-C90E3E924EAA}" sibTransId="{95C254A1-53D1-4E1B-BB5A-F0B2C0A46589}"/>
    <dgm:cxn modelId="{5DEF66AE-3A9A-40F0-8FF9-FA743BFF5A03}" type="presOf" srcId="{E8CA45AA-5512-433A-851D-D97B08DD0AF4}" destId="{A3641008-D31D-40B9-BC0C-258FE0327E31}" srcOrd="0" destOrd="0" presId="urn:microsoft.com/office/officeart/2018/2/layout/IconCircleList"/>
    <dgm:cxn modelId="{F2A327B8-2F0D-4D33-81CE-E175B31009ED}" srcId="{E8CA45AA-5512-433A-851D-D97B08DD0AF4}" destId="{7AE41529-9146-4402-A6FA-1FF29E27AFE1}" srcOrd="0" destOrd="0" parTransId="{D1E5D49F-9A60-484D-B8BA-16F7B9D8E550}" sibTransId="{15555869-3519-4B64-971E-A4C59C53DB63}"/>
    <dgm:cxn modelId="{CBE4CDBB-8382-40BF-9D95-BF0F7E34969B}" type="presOf" srcId="{95C254A1-53D1-4E1B-BB5A-F0B2C0A46589}" destId="{C5795988-0C28-4D36-8ECA-FF3EF973BEAD}" srcOrd="0" destOrd="0" presId="urn:microsoft.com/office/officeart/2018/2/layout/IconCircleList"/>
    <dgm:cxn modelId="{F3EC4DD5-4F2D-4A34-9C4C-36BAAB3B8DB6}" srcId="{E8CA45AA-5512-433A-851D-D97B08DD0AF4}" destId="{C9CF56FF-9B51-4973-9D08-890B893C846F}" srcOrd="1" destOrd="0" parTransId="{A55396F8-76F8-49CF-A502-DB6F425B45EF}" sibTransId="{CB594C69-61D8-4614-BEF1-7F2FE9A24D43}"/>
    <dgm:cxn modelId="{B01AD4D9-3A8D-4BD2-91B1-A6CAEC1B48DA}" type="presOf" srcId="{CB594C69-61D8-4614-BEF1-7F2FE9A24D43}" destId="{EADE3FE4-2F15-4DBE-96D6-DEBA9D9E6494}" srcOrd="0" destOrd="0" presId="urn:microsoft.com/office/officeart/2018/2/layout/IconCircleList"/>
    <dgm:cxn modelId="{7A2AC4E5-53DA-475B-925A-1E7A75C7A119}" type="presOf" srcId="{15555869-3519-4B64-971E-A4C59C53DB63}" destId="{19C67234-AD4D-46F8-BCA8-7CA8F88563F4}" srcOrd="0" destOrd="0" presId="urn:microsoft.com/office/officeart/2018/2/layout/IconCircleList"/>
    <dgm:cxn modelId="{105F93FD-3AE8-4BC0-905A-343C08EC2CD3}" srcId="{E8CA45AA-5512-433A-851D-D97B08DD0AF4}" destId="{BCDC2C44-7190-4C5D-A270-7C1BACB308D1}" srcOrd="4" destOrd="0" parTransId="{6F1C28EB-0FC4-4A0D-AF7C-980744A49616}" sibTransId="{D5CBFB2D-FA0D-448C-BCA3-5E7826068A78}"/>
    <dgm:cxn modelId="{B77A86CA-642E-45BF-A110-74A0DBDD7F0E}" type="presParOf" srcId="{A3641008-D31D-40B9-BC0C-258FE0327E31}" destId="{9945EBFF-3570-4003-A544-83DA29E76AAA}" srcOrd="0" destOrd="0" presId="urn:microsoft.com/office/officeart/2018/2/layout/IconCircleList"/>
    <dgm:cxn modelId="{7661DADF-D83D-445C-92BB-A7E9B8D9D15F}" type="presParOf" srcId="{9945EBFF-3570-4003-A544-83DA29E76AAA}" destId="{BAC11647-ED97-482C-8925-BCD76393EE70}" srcOrd="0" destOrd="0" presId="urn:microsoft.com/office/officeart/2018/2/layout/IconCircleList"/>
    <dgm:cxn modelId="{8632CBB1-6D52-4000-9744-350FFB2165A8}" type="presParOf" srcId="{BAC11647-ED97-482C-8925-BCD76393EE70}" destId="{FF079D21-65D8-4BB3-8D56-8D9265713738}" srcOrd="0" destOrd="0" presId="urn:microsoft.com/office/officeart/2018/2/layout/IconCircleList"/>
    <dgm:cxn modelId="{EFC13D84-2C77-4057-8FFF-6F01CE6DAA79}" type="presParOf" srcId="{BAC11647-ED97-482C-8925-BCD76393EE70}" destId="{37345136-53C4-482B-9B3D-2D7F690C2F8B}" srcOrd="1" destOrd="0" presId="urn:microsoft.com/office/officeart/2018/2/layout/IconCircleList"/>
    <dgm:cxn modelId="{57C5D0E5-70D3-4309-B12D-C82CC9C7B57B}" type="presParOf" srcId="{BAC11647-ED97-482C-8925-BCD76393EE70}" destId="{5484EAB0-C1E7-4B58-8EAD-04F2A3DE5536}" srcOrd="2" destOrd="0" presId="urn:microsoft.com/office/officeart/2018/2/layout/IconCircleList"/>
    <dgm:cxn modelId="{8F563F5A-9276-4AC0-9430-D6EC42BB86CC}" type="presParOf" srcId="{BAC11647-ED97-482C-8925-BCD76393EE70}" destId="{286A73F6-2220-4771-A1B5-7CC070DE03D4}" srcOrd="3" destOrd="0" presId="urn:microsoft.com/office/officeart/2018/2/layout/IconCircleList"/>
    <dgm:cxn modelId="{6CABE730-D982-45BC-9FF3-A7BF4D80372A}" type="presParOf" srcId="{9945EBFF-3570-4003-A544-83DA29E76AAA}" destId="{19C67234-AD4D-46F8-BCA8-7CA8F88563F4}" srcOrd="1" destOrd="0" presId="urn:microsoft.com/office/officeart/2018/2/layout/IconCircleList"/>
    <dgm:cxn modelId="{9A17B82B-6FFB-40E3-A6CC-C4771FA6181B}" type="presParOf" srcId="{9945EBFF-3570-4003-A544-83DA29E76AAA}" destId="{8FAE8744-F304-4A39-B712-178A7A17AE19}" srcOrd="2" destOrd="0" presId="urn:microsoft.com/office/officeart/2018/2/layout/IconCircleList"/>
    <dgm:cxn modelId="{2EE51425-3B37-4349-89C9-B426728D06E5}" type="presParOf" srcId="{8FAE8744-F304-4A39-B712-178A7A17AE19}" destId="{9916342B-A29B-4BA5-9446-98692D4C443E}" srcOrd="0" destOrd="0" presId="urn:microsoft.com/office/officeart/2018/2/layout/IconCircleList"/>
    <dgm:cxn modelId="{EE060570-80CC-4344-9A4D-927E99DF7852}" type="presParOf" srcId="{8FAE8744-F304-4A39-B712-178A7A17AE19}" destId="{EEF9955E-B993-45C7-A7AA-C82EFCDDFC5A}" srcOrd="1" destOrd="0" presId="urn:microsoft.com/office/officeart/2018/2/layout/IconCircleList"/>
    <dgm:cxn modelId="{34B62775-82BA-4839-821C-1DB7F3EF9D85}" type="presParOf" srcId="{8FAE8744-F304-4A39-B712-178A7A17AE19}" destId="{33DAF305-4AD0-4121-AE84-13149EE25056}" srcOrd="2" destOrd="0" presId="urn:microsoft.com/office/officeart/2018/2/layout/IconCircleList"/>
    <dgm:cxn modelId="{28C69C7A-E7BE-49F0-8EF4-AB06F6A4AC21}" type="presParOf" srcId="{8FAE8744-F304-4A39-B712-178A7A17AE19}" destId="{302CCE98-29A2-40B6-B604-722F338BE4FB}" srcOrd="3" destOrd="0" presId="urn:microsoft.com/office/officeart/2018/2/layout/IconCircleList"/>
    <dgm:cxn modelId="{A8928BE8-98CA-493C-A312-0F0860D5281F}" type="presParOf" srcId="{9945EBFF-3570-4003-A544-83DA29E76AAA}" destId="{EADE3FE4-2F15-4DBE-96D6-DEBA9D9E6494}" srcOrd="3" destOrd="0" presId="urn:microsoft.com/office/officeart/2018/2/layout/IconCircleList"/>
    <dgm:cxn modelId="{6C1DE4D8-4671-4D17-96B3-742D9A22400D}" type="presParOf" srcId="{9945EBFF-3570-4003-A544-83DA29E76AAA}" destId="{43CDD5F5-679C-4EDA-ABC5-54653FC68D31}" srcOrd="4" destOrd="0" presId="urn:microsoft.com/office/officeart/2018/2/layout/IconCircleList"/>
    <dgm:cxn modelId="{31901C83-C250-4A0B-9A74-F035EF580B4F}" type="presParOf" srcId="{43CDD5F5-679C-4EDA-ABC5-54653FC68D31}" destId="{C3A6793F-BB6B-452B-A402-E467FC4E5443}" srcOrd="0" destOrd="0" presId="urn:microsoft.com/office/officeart/2018/2/layout/IconCircleList"/>
    <dgm:cxn modelId="{158BEF70-75C8-4605-AEE0-7EA8B727539C}" type="presParOf" srcId="{43CDD5F5-679C-4EDA-ABC5-54653FC68D31}" destId="{37912043-FE69-4359-A691-F2ABBC8BFE93}" srcOrd="1" destOrd="0" presId="urn:microsoft.com/office/officeart/2018/2/layout/IconCircleList"/>
    <dgm:cxn modelId="{274AB969-1898-4B2A-84DF-B93448561EB4}" type="presParOf" srcId="{43CDD5F5-679C-4EDA-ABC5-54653FC68D31}" destId="{62BD347D-AB38-48B8-A944-CDA212D33E42}" srcOrd="2" destOrd="0" presId="urn:microsoft.com/office/officeart/2018/2/layout/IconCircleList"/>
    <dgm:cxn modelId="{2F5CB703-718A-41D7-9736-FCCC1ED54661}" type="presParOf" srcId="{43CDD5F5-679C-4EDA-ABC5-54653FC68D31}" destId="{D4571170-3B7B-4357-8F2B-78E9A5FC2E80}" srcOrd="3" destOrd="0" presId="urn:microsoft.com/office/officeart/2018/2/layout/IconCircleList"/>
    <dgm:cxn modelId="{FFAF9F3A-10F2-4E7B-98E0-485944A9A7A7}" type="presParOf" srcId="{9945EBFF-3570-4003-A544-83DA29E76AAA}" destId="{C5795988-0C28-4D36-8ECA-FF3EF973BEAD}" srcOrd="5" destOrd="0" presId="urn:microsoft.com/office/officeart/2018/2/layout/IconCircleList"/>
    <dgm:cxn modelId="{172DDFCD-B3CE-403B-A240-E75C10CCB1CD}" type="presParOf" srcId="{9945EBFF-3570-4003-A544-83DA29E76AAA}" destId="{68CCD297-414A-4318-B579-CD1FE90F3604}" srcOrd="6" destOrd="0" presId="urn:microsoft.com/office/officeart/2018/2/layout/IconCircleList"/>
    <dgm:cxn modelId="{7C89A81B-4ACF-4982-A812-98293536543D}" type="presParOf" srcId="{68CCD297-414A-4318-B579-CD1FE90F3604}" destId="{52675AEE-288D-4EA7-B022-906ADFCF2587}" srcOrd="0" destOrd="0" presId="urn:microsoft.com/office/officeart/2018/2/layout/IconCircleList"/>
    <dgm:cxn modelId="{AB6F73F5-C9A8-41E8-8DE6-A3AEA29DD47C}" type="presParOf" srcId="{68CCD297-414A-4318-B579-CD1FE90F3604}" destId="{5C97F3AA-F9F7-4505-9265-44888A4AD549}" srcOrd="1" destOrd="0" presId="urn:microsoft.com/office/officeart/2018/2/layout/IconCircleList"/>
    <dgm:cxn modelId="{1ADB132F-66CC-4C8C-979C-1AD65E13DDF3}" type="presParOf" srcId="{68CCD297-414A-4318-B579-CD1FE90F3604}" destId="{B71E0C6D-62E0-40FC-B20F-FE6E1B619106}" srcOrd="2" destOrd="0" presId="urn:microsoft.com/office/officeart/2018/2/layout/IconCircleList"/>
    <dgm:cxn modelId="{517197D7-4F46-41D6-B7B8-970AE02F081F}" type="presParOf" srcId="{68CCD297-414A-4318-B579-CD1FE90F3604}" destId="{57772884-D58C-4E4C-A62F-729C76332D55}" srcOrd="3" destOrd="0" presId="urn:microsoft.com/office/officeart/2018/2/layout/IconCircleList"/>
    <dgm:cxn modelId="{563488EB-DC4C-4991-BFB7-DFE53D29E4FC}" type="presParOf" srcId="{9945EBFF-3570-4003-A544-83DA29E76AAA}" destId="{0A855165-93EC-4788-B303-FE83C174083D}" srcOrd="7" destOrd="0" presId="urn:microsoft.com/office/officeart/2018/2/layout/IconCircleList"/>
    <dgm:cxn modelId="{6241E4E8-336F-44B5-93F1-5582537DFAFD}" type="presParOf" srcId="{9945EBFF-3570-4003-A544-83DA29E76AAA}" destId="{F492120B-BFA1-4B61-ABD5-637BEEEA02C2}" srcOrd="8" destOrd="0" presId="urn:microsoft.com/office/officeart/2018/2/layout/IconCircleList"/>
    <dgm:cxn modelId="{A60FA52F-E080-4D8B-AEA8-DB2BCF95919A}" type="presParOf" srcId="{F492120B-BFA1-4B61-ABD5-637BEEEA02C2}" destId="{452FBB54-B7AA-4C6B-ABDE-E723349DA438}" srcOrd="0" destOrd="0" presId="urn:microsoft.com/office/officeart/2018/2/layout/IconCircleList"/>
    <dgm:cxn modelId="{F2EA3EC7-60E3-45AB-BC0D-D3265B19DEA8}" type="presParOf" srcId="{F492120B-BFA1-4B61-ABD5-637BEEEA02C2}" destId="{0C6E1C37-4DF6-4624-A3AD-D1687E4B95A9}" srcOrd="1" destOrd="0" presId="urn:microsoft.com/office/officeart/2018/2/layout/IconCircleList"/>
    <dgm:cxn modelId="{43FDE957-D374-4ADC-A180-35A6437B1D18}" type="presParOf" srcId="{F492120B-BFA1-4B61-ABD5-637BEEEA02C2}" destId="{1D357924-A04D-404F-A741-01AFC9BC7119}" srcOrd="2" destOrd="0" presId="urn:microsoft.com/office/officeart/2018/2/layout/IconCircleList"/>
    <dgm:cxn modelId="{92C91549-3A48-40EB-95C6-D48AAF78C18F}" type="presParOf" srcId="{F492120B-BFA1-4B61-ABD5-637BEEEA02C2}" destId="{3D7E3DFA-223E-46B5-88DB-502088D942EF}" srcOrd="3" destOrd="0" presId="urn:microsoft.com/office/officeart/2018/2/layout/IconCircleList"/>
    <dgm:cxn modelId="{25BDA42B-3F30-4AE2-8145-B95F5C53BCF3}" type="presParOf" srcId="{9945EBFF-3570-4003-A544-83DA29E76AAA}" destId="{7C5EB2B5-B90E-44E3-AF91-675AF460E2C8}" srcOrd="9" destOrd="0" presId="urn:microsoft.com/office/officeart/2018/2/layout/IconCircleList"/>
    <dgm:cxn modelId="{B7E90572-349E-4AE8-B3A9-A00070575BCE}" type="presParOf" srcId="{9945EBFF-3570-4003-A544-83DA29E76AAA}" destId="{7504113F-E85B-4B74-91AC-C384A9BB46DC}" srcOrd="10" destOrd="0" presId="urn:microsoft.com/office/officeart/2018/2/layout/IconCircleList"/>
    <dgm:cxn modelId="{7A2753E1-0DBD-46F5-B5A8-779F90AB56A5}" type="presParOf" srcId="{7504113F-E85B-4B74-91AC-C384A9BB46DC}" destId="{9C4D1EC0-80FA-4D89-8F74-B5D7AA4836A7}" srcOrd="0" destOrd="0" presId="urn:microsoft.com/office/officeart/2018/2/layout/IconCircleList"/>
    <dgm:cxn modelId="{377E3769-D717-46B8-8AE0-E3FA15974AA3}" type="presParOf" srcId="{7504113F-E85B-4B74-91AC-C384A9BB46DC}" destId="{C9F3E855-BF41-4F0E-9B92-AF3574C9076C}" srcOrd="1" destOrd="0" presId="urn:microsoft.com/office/officeart/2018/2/layout/IconCircleList"/>
    <dgm:cxn modelId="{C8B186EF-A1DF-4920-83FE-BCF834DF89B5}" type="presParOf" srcId="{7504113F-E85B-4B74-91AC-C384A9BB46DC}" destId="{750B3FF5-77EB-4132-851C-17AF8EA925EC}" srcOrd="2" destOrd="0" presId="urn:microsoft.com/office/officeart/2018/2/layout/IconCircleList"/>
    <dgm:cxn modelId="{ED764477-A6DF-4D62-9FDA-8DF30A501335}" type="presParOf" srcId="{7504113F-E85B-4B74-91AC-C384A9BB46DC}" destId="{E9839CB2-42FF-4717-9ABF-2035570E917A}" srcOrd="3" destOrd="0" presId="urn:microsoft.com/office/officeart/2018/2/layout/IconCircleList"/>
    <dgm:cxn modelId="{53A7F400-45AD-401C-9D84-15BF08C8BB92}" type="presParOf" srcId="{9945EBFF-3570-4003-A544-83DA29E76AAA}" destId="{F52A2C60-D7E4-43C1-8596-414AD57CB834}" srcOrd="11" destOrd="0" presId="urn:microsoft.com/office/officeart/2018/2/layout/IconCircleList"/>
    <dgm:cxn modelId="{789EBCFD-CEBB-4EEE-A213-DA67B49E43C9}" type="presParOf" srcId="{9945EBFF-3570-4003-A544-83DA29E76AAA}" destId="{9F55D519-436F-49C8-A350-C6EE28DEBCF7}" srcOrd="12" destOrd="0" presId="urn:microsoft.com/office/officeart/2018/2/layout/IconCircleList"/>
    <dgm:cxn modelId="{6964A7C6-73DC-470D-8F28-2BF782166225}" type="presParOf" srcId="{9F55D519-436F-49C8-A350-C6EE28DEBCF7}" destId="{67987427-FBF9-414A-8C30-CD5271B17223}" srcOrd="0" destOrd="0" presId="urn:microsoft.com/office/officeart/2018/2/layout/IconCircleList"/>
    <dgm:cxn modelId="{A99BD3FA-1779-4606-A828-C45B582BE578}" type="presParOf" srcId="{9F55D519-436F-49C8-A350-C6EE28DEBCF7}" destId="{527DB098-E96C-45F8-9F40-E053AE2C12BB}" srcOrd="1" destOrd="0" presId="urn:microsoft.com/office/officeart/2018/2/layout/IconCircleList"/>
    <dgm:cxn modelId="{D9EBA8EB-233B-4D55-83C2-346D766944E4}" type="presParOf" srcId="{9F55D519-436F-49C8-A350-C6EE28DEBCF7}" destId="{AD9CF1F0-D7DE-43BF-A226-2B84BA39CFA5}" srcOrd="2" destOrd="0" presId="urn:microsoft.com/office/officeart/2018/2/layout/IconCircleList"/>
    <dgm:cxn modelId="{3F05DE5A-FB6B-42E7-B041-1B1E6094ABCE}" type="presParOf" srcId="{9F55D519-436F-49C8-A350-C6EE28DEBCF7}" destId="{B34ACD8E-7B14-4EC7-973F-E5F1E4A819F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168D8B-17F4-4BDB-89FA-EFC61C74783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0122756-06AE-457B-95A1-41E01B4F0C07}">
      <dgm:prSet/>
      <dgm:spPr/>
      <dgm:t>
        <a:bodyPr/>
        <a:lstStyle/>
        <a:p>
          <a:r>
            <a:rPr lang="en-US"/>
            <a:t>Revise funding and income generation strategy</a:t>
          </a:r>
        </a:p>
      </dgm:t>
    </dgm:pt>
    <dgm:pt modelId="{514DE895-3B0E-4D6A-8149-D90082C3281E}" type="parTrans" cxnId="{F0F00016-D796-4402-AB5E-312489A734CC}">
      <dgm:prSet/>
      <dgm:spPr/>
      <dgm:t>
        <a:bodyPr/>
        <a:lstStyle/>
        <a:p>
          <a:endParaRPr lang="en-US"/>
        </a:p>
      </dgm:t>
    </dgm:pt>
    <dgm:pt modelId="{330164B9-5A44-41CE-ACA2-86CE158BD31F}" type="sibTrans" cxnId="{F0F00016-D796-4402-AB5E-312489A734CC}">
      <dgm:prSet/>
      <dgm:spPr/>
      <dgm:t>
        <a:bodyPr/>
        <a:lstStyle/>
        <a:p>
          <a:endParaRPr lang="en-US"/>
        </a:p>
      </dgm:t>
    </dgm:pt>
    <dgm:pt modelId="{FB5D4940-6075-44FB-A9F3-34188B11AD69}">
      <dgm:prSet/>
      <dgm:spPr/>
      <dgm:t>
        <a:bodyPr/>
        <a:lstStyle/>
        <a:p>
          <a:r>
            <a:rPr lang="en-GB" b="0" i="0"/>
            <a:t>Consider Cost of Living extra payment / pay rise to support staff</a:t>
          </a:r>
          <a:endParaRPr lang="en-US"/>
        </a:p>
      </dgm:t>
    </dgm:pt>
    <dgm:pt modelId="{4B514A4C-1440-4680-AC1F-7783376CB5AD}" type="parTrans" cxnId="{4116604F-D583-45D9-A878-D705D254F0B8}">
      <dgm:prSet/>
      <dgm:spPr/>
      <dgm:t>
        <a:bodyPr/>
        <a:lstStyle/>
        <a:p>
          <a:endParaRPr lang="en-US"/>
        </a:p>
      </dgm:t>
    </dgm:pt>
    <dgm:pt modelId="{2B50D18C-CAD0-4601-97BA-4CDB91D57A61}" type="sibTrans" cxnId="{4116604F-D583-45D9-A878-D705D254F0B8}">
      <dgm:prSet/>
      <dgm:spPr/>
      <dgm:t>
        <a:bodyPr/>
        <a:lstStyle/>
        <a:p>
          <a:endParaRPr lang="en-US"/>
        </a:p>
      </dgm:t>
    </dgm:pt>
    <dgm:pt modelId="{53CE553E-E6B7-4D38-89FF-B2B6DB2876E6}">
      <dgm:prSet/>
      <dgm:spPr/>
      <dgm:t>
        <a:bodyPr/>
        <a:lstStyle/>
        <a:p>
          <a:r>
            <a:rPr lang="en-GB" b="0" i="0"/>
            <a:t>Ensuring that the building and utilities are used appropriately</a:t>
          </a:r>
          <a:endParaRPr lang="en-US"/>
        </a:p>
      </dgm:t>
    </dgm:pt>
    <dgm:pt modelId="{3E9EB5B8-1FF6-41D7-B1CB-385E51CF5E00}" type="parTrans" cxnId="{77B6721A-DD2F-4F66-9A11-F2A8435D6EF2}">
      <dgm:prSet/>
      <dgm:spPr/>
      <dgm:t>
        <a:bodyPr/>
        <a:lstStyle/>
        <a:p>
          <a:endParaRPr lang="en-US"/>
        </a:p>
      </dgm:t>
    </dgm:pt>
    <dgm:pt modelId="{E816408D-D3E4-4444-B815-3D50C77E8349}" type="sibTrans" cxnId="{77B6721A-DD2F-4F66-9A11-F2A8435D6EF2}">
      <dgm:prSet/>
      <dgm:spPr/>
      <dgm:t>
        <a:bodyPr/>
        <a:lstStyle/>
        <a:p>
          <a:endParaRPr lang="en-US"/>
        </a:p>
      </dgm:t>
    </dgm:pt>
    <dgm:pt modelId="{07759CBB-AFC9-4DF4-B143-9C790511B914}">
      <dgm:prSet/>
      <dgm:spPr/>
      <dgm:t>
        <a:bodyPr/>
        <a:lstStyle/>
        <a:p>
          <a:r>
            <a:rPr lang="en-GB" b="0" i="0"/>
            <a:t>Revise business plans and how to prioritise /  develop new services</a:t>
          </a:r>
          <a:endParaRPr lang="en-US"/>
        </a:p>
      </dgm:t>
    </dgm:pt>
    <dgm:pt modelId="{8418221D-C375-4091-9DE3-370F933E73FF}" type="parTrans" cxnId="{8F53821C-3F3D-4E9A-AD82-48E84D836A1F}">
      <dgm:prSet/>
      <dgm:spPr/>
      <dgm:t>
        <a:bodyPr/>
        <a:lstStyle/>
        <a:p>
          <a:endParaRPr lang="en-US"/>
        </a:p>
      </dgm:t>
    </dgm:pt>
    <dgm:pt modelId="{7CF747A7-CD5E-4FD1-A1C3-6E2958BF00CA}" type="sibTrans" cxnId="{8F53821C-3F3D-4E9A-AD82-48E84D836A1F}">
      <dgm:prSet/>
      <dgm:spPr/>
      <dgm:t>
        <a:bodyPr/>
        <a:lstStyle/>
        <a:p>
          <a:endParaRPr lang="en-US"/>
        </a:p>
      </dgm:t>
    </dgm:pt>
    <dgm:pt modelId="{8C00241A-791D-4C14-AA91-23C48C7E016A}">
      <dgm:prSet/>
      <dgm:spPr/>
      <dgm:t>
        <a:bodyPr/>
        <a:lstStyle/>
        <a:p>
          <a:r>
            <a:rPr lang="en-GB" b="0" i="0"/>
            <a:t>Speak to funders and council for support</a:t>
          </a:r>
          <a:endParaRPr lang="en-US"/>
        </a:p>
      </dgm:t>
    </dgm:pt>
    <dgm:pt modelId="{E8041FB6-0337-4894-B6B3-88CA86D7013A}" type="parTrans" cxnId="{9EF984CF-50B0-4324-9E18-E2768A297CF5}">
      <dgm:prSet/>
      <dgm:spPr/>
      <dgm:t>
        <a:bodyPr/>
        <a:lstStyle/>
        <a:p>
          <a:endParaRPr lang="en-US"/>
        </a:p>
      </dgm:t>
    </dgm:pt>
    <dgm:pt modelId="{01035BC4-473B-483D-997D-F24CDCFBF6E6}" type="sibTrans" cxnId="{9EF984CF-50B0-4324-9E18-E2768A297CF5}">
      <dgm:prSet/>
      <dgm:spPr/>
      <dgm:t>
        <a:bodyPr/>
        <a:lstStyle/>
        <a:p>
          <a:endParaRPr lang="en-US"/>
        </a:p>
      </dgm:t>
    </dgm:pt>
    <dgm:pt modelId="{E9036CB2-A959-4E71-BD65-5AA7461FFF37}">
      <dgm:prSet/>
      <dgm:spPr/>
      <dgm:t>
        <a:bodyPr/>
        <a:lstStyle/>
        <a:p>
          <a:r>
            <a:rPr lang="en-GB" b="0" i="0"/>
            <a:t>More networking and partnership working</a:t>
          </a:r>
          <a:endParaRPr lang="en-US"/>
        </a:p>
      </dgm:t>
    </dgm:pt>
    <dgm:pt modelId="{7D641FA6-696B-4FA4-846F-6B89FFAFB142}" type="parTrans" cxnId="{D2BCF9EC-F1CD-4128-BB81-5A71D0ED8E09}">
      <dgm:prSet/>
      <dgm:spPr/>
      <dgm:t>
        <a:bodyPr/>
        <a:lstStyle/>
        <a:p>
          <a:endParaRPr lang="en-US"/>
        </a:p>
      </dgm:t>
    </dgm:pt>
    <dgm:pt modelId="{CEC11BE2-1984-4019-B126-FF63BAB6A8BD}" type="sibTrans" cxnId="{D2BCF9EC-F1CD-4128-BB81-5A71D0ED8E09}">
      <dgm:prSet/>
      <dgm:spPr/>
      <dgm:t>
        <a:bodyPr/>
        <a:lstStyle/>
        <a:p>
          <a:endParaRPr lang="en-US"/>
        </a:p>
      </dgm:t>
    </dgm:pt>
    <dgm:pt modelId="{8E0E0C3D-FB80-48BD-813E-51F360AAE894}" type="pres">
      <dgm:prSet presAssocID="{4D168D8B-17F4-4BDB-89FA-EFC61C74783D}" presName="diagram" presStyleCnt="0">
        <dgm:presLayoutVars>
          <dgm:dir/>
          <dgm:resizeHandles val="exact"/>
        </dgm:presLayoutVars>
      </dgm:prSet>
      <dgm:spPr/>
    </dgm:pt>
    <dgm:pt modelId="{E549957D-8FDF-4B35-8EA8-C67DAC6E95D8}" type="pres">
      <dgm:prSet presAssocID="{10122756-06AE-457B-95A1-41E01B4F0C07}" presName="node" presStyleLbl="node1" presStyleIdx="0" presStyleCnt="6">
        <dgm:presLayoutVars>
          <dgm:bulletEnabled val="1"/>
        </dgm:presLayoutVars>
      </dgm:prSet>
      <dgm:spPr/>
    </dgm:pt>
    <dgm:pt modelId="{830E1E08-53C9-4468-8A61-905FE52C1144}" type="pres">
      <dgm:prSet presAssocID="{330164B9-5A44-41CE-ACA2-86CE158BD31F}" presName="sibTrans" presStyleCnt="0"/>
      <dgm:spPr/>
    </dgm:pt>
    <dgm:pt modelId="{130DD6D4-CC57-4E34-B388-6325B711FDF1}" type="pres">
      <dgm:prSet presAssocID="{FB5D4940-6075-44FB-A9F3-34188B11AD69}" presName="node" presStyleLbl="node1" presStyleIdx="1" presStyleCnt="6">
        <dgm:presLayoutVars>
          <dgm:bulletEnabled val="1"/>
        </dgm:presLayoutVars>
      </dgm:prSet>
      <dgm:spPr/>
    </dgm:pt>
    <dgm:pt modelId="{9CBDC6DF-6882-40BD-A66D-B2D8174DB78E}" type="pres">
      <dgm:prSet presAssocID="{2B50D18C-CAD0-4601-97BA-4CDB91D57A61}" presName="sibTrans" presStyleCnt="0"/>
      <dgm:spPr/>
    </dgm:pt>
    <dgm:pt modelId="{AF48356F-05A6-48A1-A03B-94EAA3812985}" type="pres">
      <dgm:prSet presAssocID="{53CE553E-E6B7-4D38-89FF-B2B6DB2876E6}" presName="node" presStyleLbl="node1" presStyleIdx="2" presStyleCnt="6">
        <dgm:presLayoutVars>
          <dgm:bulletEnabled val="1"/>
        </dgm:presLayoutVars>
      </dgm:prSet>
      <dgm:spPr/>
    </dgm:pt>
    <dgm:pt modelId="{5FB68398-9653-41A8-B77E-93690FB0188F}" type="pres">
      <dgm:prSet presAssocID="{E816408D-D3E4-4444-B815-3D50C77E8349}" presName="sibTrans" presStyleCnt="0"/>
      <dgm:spPr/>
    </dgm:pt>
    <dgm:pt modelId="{C095F8B6-9F96-473D-B96E-EFA63262494F}" type="pres">
      <dgm:prSet presAssocID="{07759CBB-AFC9-4DF4-B143-9C790511B914}" presName="node" presStyleLbl="node1" presStyleIdx="3" presStyleCnt="6">
        <dgm:presLayoutVars>
          <dgm:bulletEnabled val="1"/>
        </dgm:presLayoutVars>
      </dgm:prSet>
      <dgm:spPr/>
    </dgm:pt>
    <dgm:pt modelId="{6911B8A8-E497-462E-BAF8-6A0A7DAE17E2}" type="pres">
      <dgm:prSet presAssocID="{7CF747A7-CD5E-4FD1-A1C3-6E2958BF00CA}" presName="sibTrans" presStyleCnt="0"/>
      <dgm:spPr/>
    </dgm:pt>
    <dgm:pt modelId="{52937E2B-6C80-436F-BFE2-148CA039D546}" type="pres">
      <dgm:prSet presAssocID="{8C00241A-791D-4C14-AA91-23C48C7E016A}" presName="node" presStyleLbl="node1" presStyleIdx="4" presStyleCnt="6">
        <dgm:presLayoutVars>
          <dgm:bulletEnabled val="1"/>
        </dgm:presLayoutVars>
      </dgm:prSet>
      <dgm:spPr/>
    </dgm:pt>
    <dgm:pt modelId="{8DCE41D0-2580-444F-99D5-0822B9F4D0B9}" type="pres">
      <dgm:prSet presAssocID="{01035BC4-473B-483D-997D-F24CDCFBF6E6}" presName="sibTrans" presStyleCnt="0"/>
      <dgm:spPr/>
    </dgm:pt>
    <dgm:pt modelId="{9D23F4AB-F18F-4C0A-BB70-8761954EFAF2}" type="pres">
      <dgm:prSet presAssocID="{E9036CB2-A959-4E71-BD65-5AA7461FFF37}" presName="node" presStyleLbl="node1" presStyleIdx="5" presStyleCnt="6">
        <dgm:presLayoutVars>
          <dgm:bulletEnabled val="1"/>
        </dgm:presLayoutVars>
      </dgm:prSet>
      <dgm:spPr/>
    </dgm:pt>
  </dgm:ptLst>
  <dgm:cxnLst>
    <dgm:cxn modelId="{250E6605-AD54-43F5-A3E4-F633DCD99B59}" type="presOf" srcId="{E9036CB2-A959-4E71-BD65-5AA7461FFF37}" destId="{9D23F4AB-F18F-4C0A-BB70-8761954EFAF2}" srcOrd="0" destOrd="0" presId="urn:microsoft.com/office/officeart/2005/8/layout/default"/>
    <dgm:cxn modelId="{F0F00016-D796-4402-AB5E-312489A734CC}" srcId="{4D168D8B-17F4-4BDB-89FA-EFC61C74783D}" destId="{10122756-06AE-457B-95A1-41E01B4F0C07}" srcOrd="0" destOrd="0" parTransId="{514DE895-3B0E-4D6A-8149-D90082C3281E}" sibTransId="{330164B9-5A44-41CE-ACA2-86CE158BD31F}"/>
    <dgm:cxn modelId="{77B6721A-DD2F-4F66-9A11-F2A8435D6EF2}" srcId="{4D168D8B-17F4-4BDB-89FA-EFC61C74783D}" destId="{53CE553E-E6B7-4D38-89FF-B2B6DB2876E6}" srcOrd="2" destOrd="0" parTransId="{3E9EB5B8-1FF6-41D7-B1CB-385E51CF5E00}" sibTransId="{E816408D-D3E4-4444-B815-3D50C77E8349}"/>
    <dgm:cxn modelId="{8F53821C-3F3D-4E9A-AD82-48E84D836A1F}" srcId="{4D168D8B-17F4-4BDB-89FA-EFC61C74783D}" destId="{07759CBB-AFC9-4DF4-B143-9C790511B914}" srcOrd="3" destOrd="0" parTransId="{8418221D-C375-4091-9DE3-370F933E73FF}" sibTransId="{7CF747A7-CD5E-4FD1-A1C3-6E2958BF00CA}"/>
    <dgm:cxn modelId="{83668D5B-EB31-473E-AE5A-0AD7E8CA0D54}" type="presOf" srcId="{10122756-06AE-457B-95A1-41E01B4F0C07}" destId="{E549957D-8FDF-4B35-8EA8-C67DAC6E95D8}" srcOrd="0" destOrd="0" presId="urn:microsoft.com/office/officeart/2005/8/layout/default"/>
    <dgm:cxn modelId="{0D293D49-5044-415E-A139-4B2AC35FC01F}" type="presOf" srcId="{07759CBB-AFC9-4DF4-B143-9C790511B914}" destId="{C095F8B6-9F96-473D-B96E-EFA63262494F}" srcOrd="0" destOrd="0" presId="urn:microsoft.com/office/officeart/2005/8/layout/default"/>
    <dgm:cxn modelId="{E59EF949-DC3C-4B85-BA9A-BE168FAF875E}" type="presOf" srcId="{53CE553E-E6B7-4D38-89FF-B2B6DB2876E6}" destId="{AF48356F-05A6-48A1-A03B-94EAA3812985}" srcOrd="0" destOrd="0" presId="urn:microsoft.com/office/officeart/2005/8/layout/default"/>
    <dgm:cxn modelId="{4116604F-D583-45D9-A878-D705D254F0B8}" srcId="{4D168D8B-17F4-4BDB-89FA-EFC61C74783D}" destId="{FB5D4940-6075-44FB-A9F3-34188B11AD69}" srcOrd="1" destOrd="0" parTransId="{4B514A4C-1440-4680-AC1F-7783376CB5AD}" sibTransId="{2B50D18C-CAD0-4601-97BA-4CDB91D57A61}"/>
    <dgm:cxn modelId="{19BE9377-588E-4A09-A7C4-8A9C815DCD47}" type="presOf" srcId="{4D168D8B-17F4-4BDB-89FA-EFC61C74783D}" destId="{8E0E0C3D-FB80-48BD-813E-51F360AAE894}" srcOrd="0" destOrd="0" presId="urn:microsoft.com/office/officeart/2005/8/layout/default"/>
    <dgm:cxn modelId="{9D4BF396-3258-4827-848A-1E71C57521E4}" type="presOf" srcId="{8C00241A-791D-4C14-AA91-23C48C7E016A}" destId="{52937E2B-6C80-436F-BFE2-148CA039D546}" srcOrd="0" destOrd="0" presId="urn:microsoft.com/office/officeart/2005/8/layout/default"/>
    <dgm:cxn modelId="{38A475BD-9744-49EC-936F-8C674A973048}" type="presOf" srcId="{FB5D4940-6075-44FB-A9F3-34188B11AD69}" destId="{130DD6D4-CC57-4E34-B388-6325B711FDF1}" srcOrd="0" destOrd="0" presId="urn:microsoft.com/office/officeart/2005/8/layout/default"/>
    <dgm:cxn modelId="{9EF984CF-50B0-4324-9E18-E2768A297CF5}" srcId="{4D168D8B-17F4-4BDB-89FA-EFC61C74783D}" destId="{8C00241A-791D-4C14-AA91-23C48C7E016A}" srcOrd="4" destOrd="0" parTransId="{E8041FB6-0337-4894-B6B3-88CA86D7013A}" sibTransId="{01035BC4-473B-483D-997D-F24CDCFBF6E6}"/>
    <dgm:cxn modelId="{D2BCF9EC-F1CD-4128-BB81-5A71D0ED8E09}" srcId="{4D168D8B-17F4-4BDB-89FA-EFC61C74783D}" destId="{E9036CB2-A959-4E71-BD65-5AA7461FFF37}" srcOrd="5" destOrd="0" parTransId="{7D641FA6-696B-4FA4-846F-6B89FFAFB142}" sibTransId="{CEC11BE2-1984-4019-B126-FF63BAB6A8BD}"/>
    <dgm:cxn modelId="{F8ED50EA-7D64-4FCA-88C0-1D739E11389C}" type="presParOf" srcId="{8E0E0C3D-FB80-48BD-813E-51F360AAE894}" destId="{E549957D-8FDF-4B35-8EA8-C67DAC6E95D8}" srcOrd="0" destOrd="0" presId="urn:microsoft.com/office/officeart/2005/8/layout/default"/>
    <dgm:cxn modelId="{B71A46FD-D0A6-4B7B-A5AD-7192CF70BFDB}" type="presParOf" srcId="{8E0E0C3D-FB80-48BD-813E-51F360AAE894}" destId="{830E1E08-53C9-4468-8A61-905FE52C1144}" srcOrd="1" destOrd="0" presId="urn:microsoft.com/office/officeart/2005/8/layout/default"/>
    <dgm:cxn modelId="{5397AA4F-C350-4F69-B5BF-0098AE6F830E}" type="presParOf" srcId="{8E0E0C3D-FB80-48BD-813E-51F360AAE894}" destId="{130DD6D4-CC57-4E34-B388-6325B711FDF1}" srcOrd="2" destOrd="0" presId="urn:microsoft.com/office/officeart/2005/8/layout/default"/>
    <dgm:cxn modelId="{20510078-8CCE-45FC-BFB1-CC728DE16DB6}" type="presParOf" srcId="{8E0E0C3D-FB80-48BD-813E-51F360AAE894}" destId="{9CBDC6DF-6882-40BD-A66D-B2D8174DB78E}" srcOrd="3" destOrd="0" presId="urn:microsoft.com/office/officeart/2005/8/layout/default"/>
    <dgm:cxn modelId="{B83D9EDC-79E5-4620-B716-4869E15A6153}" type="presParOf" srcId="{8E0E0C3D-FB80-48BD-813E-51F360AAE894}" destId="{AF48356F-05A6-48A1-A03B-94EAA3812985}" srcOrd="4" destOrd="0" presId="urn:microsoft.com/office/officeart/2005/8/layout/default"/>
    <dgm:cxn modelId="{9A7543A7-AC87-416D-8585-509E5BD0C264}" type="presParOf" srcId="{8E0E0C3D-FB80-48BD-813E-51F360AAE894}" destId="{5FB68398-9653-41A8-B77E-93690FB0188F}" srcOrd="5" destOrd="0" presId="urn:microsoft.com/office/officeart/2005/8/layout/default"/>
    <dgm:cxn modelId="{77A4D1F6-5DAE-4821-8981-5F5C5738CCCE}" type="presParOf" srcId="{8E0E0C3D-FB80-48BD-813E-51F360AAE894}" destId="{C095F8B6-9F96-473D-B96E-EFA63262494F}" srcOrd="6" destOrd="0" presId="urn:microsoft.com/office/officeart/2005/8/layout/default"/>
    <dgm:cxn modelId="{4F0FEFBD-B6D9-4D10-AB5D-D02E8029FF74}" type="presParOf" srcId="{8E0E0C3D-FB80-48BD-813E-51F360AAE894}" destId="{6911B8A8-E497-462E-BAF8-6A0A7DAE17E2}" srcOrd="7" destOrd="0" presId="urn:microsoft.com/office/officeart/2005/8/layout/default"/>
    <dgm:cxn modelId="{C2C4983A-9791-40F0-A482-18832D6B4813}" type="presParOf" srcId="{8E0E0C3D-FB80-48BD-813E-51F360AAE894}" destId="{52937E2B-6C80-436F-BFE2-148CA039D546}" srcOrd="8" destOrd="0" presId="urn:microsoft.com/office/officeart/2005/8/layout/default"/>
    <dgm:cxn modelId="{0A3ECE85-DB32-4399-8C64-C5343C294EC9}" type="presParOf" srcId="{8E0E0C3D-FB80-48BD-813E-51F360AAE894}" destId="{8DCE41D0-2580-444F-99D5-0822B9F4D0B9}" srcOrd="9" destOrd="0" presId="urn:microsoft.com/office/officeart/2005/8/layout/default"/>
    <dgm:cxn modelId="{4ADC0202-D4AF-4BBD-A2BE-9DD99562484A}" type="presParOf" srcId="{8E0E0C3D-FB80-48BD-813E-51F360AAE894}" destId="{9D23F4AB-F18F-4C0A-BB70-8761954EFAF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8876C0-6DDF-433C-9387-EFB445736CFE}"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17495D86-8580-4731-9ED1-794B184F6EAA}">
      <dgm:prSet/>
      <dgm:spPr/>
      <dgm:t>
        <a:bodyPr/>
        <a:lstStyle/>
        <a:p>
          <a:r>
            <a:rPr lang="en-GB"/>
            <a:t>More money – grants, donations, longer term</a:t>
          </a:r>
          <a:endParaRPr lang="en-US"/>
        </a:p>
      </dgm:t>
    </dgm:pt>
    <dgm:pt modelId="{BAB22F21-FED0-49F0-89A1-D4E3AAC2BC1C}" type="parTrans" cxnId="{A12724C7-32BA-4554-B9D1-0B959E50B0C0}">
      <dgm:prSet/>
      <dgm:spPr/>
      <dgm:t>
        <a:bodyPr/>
        <a:lstStyle/>
        <a:p>
          <a:endParaRPr lang="en-US"/>
        </a:p>
      </dgm:t>
    </dgm:pt>
    <dgm:pt modelId="{15C37375-6BAB-4645-943D-4CDD8D5A6F2A}" type="sibTrans" cxnId="{A12724C7-32BA-4554-B9D1-0B959E50B0C0}">
      <dgm:prSet/>
      <dgm:spPr/>
      <dgm:t>
        <a:bodyPr/>
        <a:lstStyle/>
        <a:p>
          <a:endParaRPr lang="en-US"/>
        </a:p>
      </dgm:t>
    </dgm:pt>
    <dgm:pt modelId="{B6063A54-BCA7-498E-8FF3-7A9B6732EFEC}">
      <dgm:prSet/>
      <dgm:spPr/>
      <dgm:t>
        <a:bodyPr/>
        <a:lstStyle/>
        <a:p>
          <a:r>
            <a:rPr lang="en-GB"/>
            <a:t>Information &amp; signposting to resources and opportunities</a:t>
          </a:r>
          <a:endParaRPr lang="en-US"/>
        </a:p>
      </dgm:t>
    </dgm:pt>
    <dgm:pt modelId="{52C5F472-10B4-42D7-BCD1-B261122F79BB}" type="parTrans" cxnId="{0D7385C2-A51E-4E12-8855-85AE4302C6E5}">
      <dgm:prSet/>
      <dgm:spPr/>
      <dgm:t>
        <a:bodyPr/>
        <a:lstStyle/>
        <a:p>
          <a:endParaRPr lang="en-US"/>
        </a:p>
      </dgm:t>
    </dgm:pt>
    <dgm:pt modelId="{653F2AE8-374D-41B8-B77B-2E0A76EFFC79}" type="sibTrans" cxnId="{0D7385C2-A51E-4E12-8855-85AE4302C6E5}">
      <dgm:prSet/>
      <dgm:spPr/>
      <dgm:t>
        <a:bodyPr/>
        <a:lstStyle/>
        <a:p>
          <a:endParaRPr lang="en-US"/>
        </a:p>
      </dgm:t>
    </dgm:pt>
    <dgm:pt modelId="{F36BE965-111D-4D1A-B05C-43849A27F900}">
      <dgm:prSet/>
      <dgm:spPr/>
      <dgm:t>
        <a:bodyPr/>
        <a:lstStyle/>
        <a:p>
          <a:r>
            <a:rPr lang="en-GB"/>
            <a:t>Networking, collaboration and partnership opportunities</a:t>
          </a:r>
          <a:endParaRPr lang="en-US"/>
        </a:p>
      </dgm:t>
    </dgm:pt>
    <dgm:pt modelId="{A7BBAEF8-1211-4428-B312-B64184286C65}" type="parTrans" cxnId="{EBF5C2C4-0E5A-44FF-A1D0-2A867B046A86}">
      <dgm:prSet/>
      <dgm:spPr/>
      <dgm:t>
        <a:bodyPr/>
        <a:lstStyle/>
        <a:p>
          <a:endParaRPr lang="en-US"/>
        </a:p>
      </dgm:t>
    </dgm:pt>
    <dgm:pt modelId="{7E582F73-E5F0-44E4-82FC-8CA7F63FD4A1}" type="sibTrans" cxnId="{EBF5C2C4-0E5A-44FF-A1D0-2A867B046A86}">
      <dgm:prSet/>
      <dgm:spPr/>
      <dgm:t>
        <a:bodyPr/>
        <a:lstStyle/>
        <a:p>
          <a:endParaRPr lang="en-US"/>
        </a:p>
      </dgm:t>
    </dgm:pt>
    <dgm:pt modelId="{78561AC1-BB72-4CFF-87BC-EF59E3EF0BBC}">
      <dgm:prSet/>
      <dgm:spPr/>
      <dgm:t>
        <a:bodyPr/>
        <a:lstStyle/>
        <a:p>
          <a:r>
            <a:rPr lang="en-GB"/>
            <a:t>Collective “voice” in campaigning and lobbying </a:t>
          </a:r>
          <a:endParaRPr lang="en-US"/>
        </a:p>
      </dgm:t>
    </dgm:pt>
    <dgm:pt modelId="{D44CA7F1-3B1F-4E85-B40C-92C478FFB5BE}" type="parTrans" cxnId="{AF99ED23-F49F-4B8C-8E01-DC90903BAA23}">
      <dgm:prSet/>
      <dgm:spPr/>
      <dgm:t>
        <a:bodyPr/>
        <a:lstStyle/>
        <a:p>
          <a:endParaRPr lang="en-US"/>
        </a:p>
      </dgm:t>
    </dgm:pt>
    <dgm:pt modelId="{0BDEE95D-78C4-468B-90A6-5CEFE98D1D7E}" type="sibTrans" cxnId="{AF99ED23-F49F-4B8C-8E01-DC90903BAA23}">
      <dgm:prSet/>
      <dgm:spPr/>
      <dgm:t>
        <a:bodyPr/>
        <a:lstStyle/>
        <a:p>
          <a:endParaRPr lang="en-US"/>
        </a:p>
      </dgm:t>
    </dgm:pt>
    <dgm:pt modelId="{11F9A0E8-DAD1-4A55-8183-0EB1252076E1}">
      <dgm:prSet/>
      <dgm:spPr/>
      <dgm:t>
        <a:bodyPr/>
        <a:lstStyle/>
        <a:p>
          <a:r>
            <a:rPr lang="en-GB"/>
            <a:t>Support recruiting and retaining staff and volunteers</a:t>
          </a:r>
          <a:endParaRPr lang="en-US"/>
        </a:p>
      </dgm:t>
    </dgm:pt>
    <dgm:pt modelId="{5DB8F614-D9E4-40DB-80C7-C3749C9CB08F}" type="parTrans" cxnId="{DCA20E9A-3545-43A5-B599-F8932E9E8CC0}">
      <dgm:prSet/>
      <dgm:spPr/>
      <dgm:t>
        <a:bodyPr/>
        <a:lstStyle/>
        <a:p>
          <a:endParaRPr lang="en-US"/>
        </a:p>
      </dgm:t>
    </dgm:pt>
    <dgm:pt modelId="{452A8588-D7DE-488A-B2C8-7EC3AFAA2A46}" type="sibTrans" cxnId="{DCA20E9A-3545-43A5-B599-F8932E9E8CC0}">
      <dgm:prSet/>
      <dgm:spPr/>
      <dgm:t>
        <a:bodyPr/>
        <a:lstStyle/>
        <a:p>
          <a:endParaRPr lang="en-US"/>
        </a:p>
      </dgm:t>
    </dgm:pt>
    <dgm:pt modelId="{087D5746-6D48-4882-9441-7DD7CBCFBD35}">
      <dgm:prSet/>
      <dgm:spPr/>
      <dgm:t>
        <a:bodyPr/>
        <a:lstStyle/>
        <a:p>
          <a:r>
            <a:rPr lang="en-GB"/>
            <a:t>Guidance and support on managing office space and premises</a:t>
          </a:r>
          <a:endParaRPr lang="en-US"/>
        </a:p>
      </dgm:t>
    </dgm:pt>
    <dgm:pt modelId="{464F773F-C45F-4573-A79E-32FFD02C2F07}" type="parTrans" cxnId="{C32BB558-07C5-45BC-9773-D8D0C1C20DA5}">
      <dgm:prSet/>
      <dgm:spPr/>
      <dgm:t>
        <a:bodyPr/>
        <a:lstStyle/>
        <a:p>
          <a:endParaRPr lang="en-US"/>
        </a:p>
      </dgm:t>
    </dgm:pt>
    <dgm:pt modelId="{C652042A-0EF2-46D2-928E-7D98F7DD5021}" type="sibTrans" cxnId="{C32BB558-07C5-45BC-9773-D8D0C1C20DA5}">
      <dgm:prSet/>
      <dgm:spPr/>
      <dgm:t>
        <a:bodyPr/>
        <a:lstStyle/>
        <a:p>
          <a:endParaRPr lang="en-US"/>
        </a:p>
      </dgm:t>
    </dgm:pt>
    <dgm:pt modelId="{716A0E34-E9D0-4FEC-99CC-E90123A2C84F}" type="pres">
      <dgm:prSet presAssocID="{BD8876C0-6DDF-433C-9387-EFB445736CFE}" presName="diagram" presStyleCnt="0">
        <dgm:presLayoutVars>
          <dgm:dir/>
          <dgm:resizeHandles val="exact"/>
        </dgm:presLayoutVars>
      </dgm:prSet>
      <dgm:spPr/>
    </dgm:pt>
    <dgm:pt modelId="{DC155BB1-C028-48C0-B594-07AB66AA4CEA}" type="pres">
      <dgm:prSet presAssocID="{17495D86-8580-4731-9ED1-794B184F6EAA}" presName="node" presStyleLbl="node1" presStyleIdx="0" presStyleCnt="6">
        <dgm:presLayoutVars>
          <dgm:bulletEnabled val="1"/>
        </dgm:presLayoutVars>
      </dgm:prSet>
      <dgm:spPr/>
    </dgm:pt>
    <dgm:pt modelId="{54AA7392-E8ED-4FF0-B66B-8742059870C1}" type="pres">
      <dgm:prSet presAssocID="{15C37375-6BAB-4645-943D-4CDD8D5A6F2A}" presName="sibTrans" presStyleCnt="0"/>
      <dgm:spPr/>
    </dgm:pt>
    <dgm:pt modelId="{36EEFC28-DF82-4B76-A522-73C22D022C58}" type="pres">
      <dgm:prSet presAssocID="{B6063A54-BCA7-498E-8FF3-7A9B6732EFEC}" presName="node" presStyleLbl="node1" presStyleIdx="1" presStyleCnt="6">
        <dgm:presLayoutVars>
          <dgm:bulletEnabled val="1"/>
        </dgm:presLayoutVars>
      </dgm:prSet>
      <dgm:spPr/>
    </dgm:pt>
    <dgm:pt modelId="{C4D383D3-F398-460C-B3F4-9C0B51BD707B}" type="pres">
      <dgm:prSet presAssocID="{653F2AE8-374D-41B8-B77B-2E0A76EFFC79}" presName="sibTrans" presStyleCnt="0"/>
      <dgm:spPr/>
    </dgm:pt>
    <dgm:pt modelId="{A39C9F66-D657-4438-BE68-4EE839FCB567}" type="pres">
      <dgm:prSet presAssocID="{F36BE965-111D-4D1A-B05C-43849A27F900}" presName="node" presStyleLbl="node1" presStyleIdx="2" presStyleCnt="6">
        <dgm:presLayoutVars>
          <dgm:bulletEnabled val="1"/>
        </dgm:presLayoutVars>
      </dgm:prSet>
      <dgm:spPr/>
    </dgm:pt>
    <dgm:pt modelId="{11565BCD-9F1B-44DA-B939-93C4CAF9D5F5}" type="pres">
      <dgm:prSet presAssocID="{7E582F73-E5F0-44E4-82FC-8CA7F63FD4A1}" presName="sibTrans" presStyleCnt="0"/>
      <dgm:spPr/>
    </dgm:pt>
    <dgm:pt modelId="{8D0FAFFE-B03E-4A3B-A0E6-3A62FF9DE9C3}" type="pres">
      <dgm:prSet presAssocID="{78561AC1-BB72-4CFF-87BC-EF59E3EF0BBC}" presName="node" presStyleLbl="node1" presStyleIdx="3" presStyleCnt="6">
        <dgm:presLayoutVars>
          <dgm:bulletEnabled val="1"/>
        </dgm:presLayoutVars>
      </dgm:prSet>
      <dgm:spPr/>
    </dgm:pt>
    <dgm:pt modelId="{C3717AB0-B34E-4F46-B234-7AA678146AEC}" type="pres">
      <dgm:prSet presAssocID="{0BDEE95D-78C4-468B-90A6-5CEFE98D1D7E}" presName="sibTrans" presStyleCnt="0"/>
      <dgm:spPr/>
    </dgm:pt>
    <dgm:pt modelId="{248BF270-FC87-4E9D-A5D5-698C28007302}" type="pres">
      <dgm:prSet presAssocID="{11F9A0E8-DAD1-4A55-8183-0EB1252076E1}" presName="node" presStyleLbl="node1" presStyleIdx="4" presStyleCnt="6">
        <dgm:presLayoutVars>
          <dgm:bulletEnabled val="1"/>
        </dgm:presLayoutVars>
      </dgm:prSet>
      <dgm:spPr/>
    </dgm:pt>
    <dgm:pt modelId="{7163C0DA-418D-416B-98AB-DC0C267A9124}" type="pres">
      <dgm:prSet presAssocID="{452A8588-D7DE-488A-B2C8-7EC3AFAA2A46}" presName="sibTrans" presStyleCnt="0"/>
      <dgm:spPr/>
    </dgm:pt>
    <dgm:pt modelId="{98AC62B1-3B41-489B-8544-96C8C33E359A}" type="pres">
      <dgm:prSet presAssocID="{087D5746-6D48-4882-9441-7DD7CBCFBD35}" presName="node" presStyleLbl="node1" presStyleIdx="5" presStyleCnt="6">
        <dgm:presLayoutVars>
          <dgm:bulletEnabled val="1"/>
        </dgm:presLayoutVars>
      </dgm:prSet>
      <dgm:spPr/>
    </dgm:pt>
  </dgm:ptLst>
  <dgm:cxnLst>
    <dgm:cxn modelId="{E5EC6211-E048-497E-8DC0-41658DCE80C0}" type="presOf" srcId="{B6063A54-BCA7-498E-8FF3-7A9B6732EFEC}" destId="{36EEFC28-DF82-4B76-A522-73C22D022C58}" srcOrd="0" destOrd="0" presId="urn:microsoft.com/office/officeart/2005/8/layout/default"/>
    <dgm:cxn modelId="{AF99ED23-F49F-4B8C-8E01-DC90903BAA23}" srcId="{BD8876C0-6DDF-433C-9387-EFB445736CFE}" destId="{78561AC1-BB72-4CFF-87BC-EF59E3EF0BBC}" srcOrd="3" destOrd="0" parTransId="{D44CA7F1-3B1F-4E85-B40C-92C478FFB5BE}" sibTransId="{0BDEE95D-78C4-468B-90A6-5CEFE98D1D7E}"/>
    <dgm:cxn modelId="{C32BB558-07C5-45BC-9773-D8D0C1C20DA5}" srcId="{BD8876C0-6DDF-433C-9387-EFB445736CFE}" destId="{087D5746-6D48-4882-9441-7DD7CBCFBD35}" srcOrd="5" destOrd="0" parTransId="{464F773F-C45F-4573-A79E-32FFD02C2F07}" sibTransId="{C652042A-0EF2-46D2-928E-7D98F7DD5021}"/>
    <dgm:cxn modelId="{50607183-C0A7-4283-BE30-0C132790776F}" type="presOf" srcId="{11F9A0E8-DAD1-4A55-8183-0EB1252076E1}" destId="{248BF270-FC87-4E9D-A5D5-698C28007302}" srcOrd="0" destOrd="0" presId="urn:microsoft.com/office/officeart/2005/8/layout/default"/>
    <dgm:cxn modelId="{DCA20E9A-3545-43A5-B599-F8932E9E8CC0}" srcId="{BD8876C0-6DDF-433C-9387-EFB445736CFE}" destId="{11F9A0E8-DAD1-4A55-8183-0EB1252076E1}" srcOrd="4" destOrd="0" parTransId="{5DB8F614-D9E4-40DB-80C7-C3749C9CB08F}" sibTransId="{452A8588-D7DE-488A-B2C8-7EC3AFAA2A46}"/>
    <dgm:cxn modelId="{51E63F9F-CE8D-4D23-8134-6C9E697DA281}" type="presOf" srcId="{F36BE965-111D-4D1A-B05C-43849A27F900}" destId="{A39C9F66-D657-4438-BE68-4EE839FCB567}" srcOrd="0" destOrd="0" presId="urn:microsoft.com/office/officeart/2005/8/layout/default"/>
    <dgm:cxn modelId="{F1C4AA9F-DC68-48C4-8B06-DF193115E0F0}" type="presOf" srcId="{17495D86-8580-4731-9ED1-794B184F6EAA}" destId="{DC155BB1-C028-48C0-B594-07AB66AA4CEA}" srcOrd="0" destOrd="0" presId="urn:microsoft.com/office/officeart/2005/8/layout/default"/>
    <dgm:cxn modelId="{D01630A7-4F2C-444D-81E1-525629058F85}" type="presOf" srcId="{78561AC1-BB72-4CFF-87BC-EF59E3EF0BBC}" destId="{8D0FAFFE-B03E-4A3B-A0E6-3A62FF9DE9C3}" srcOrd="0" destOrd="0" presId="urn:microsoft.com/office/officeart/2005/8/layout/default"/>
    <dgm:cxn modelId="{473DFAA8-FAD9-4A22-9906-8A8C12DC2B01}" type="presOf" srcId="{087D5746-6D48-4882-9441-7DD7CBCFBD35}" destId="{98AC62B1-3B41-489B-8544-96C8C33E359A}" srcOrd="0" destOrd="0" presId="urn:microsoft.com/office/officeart/2005/8/layout/default"/>
    <dgm:cxn modelId="{0D7385C2-A51E-4E12-8855-85AE4302C6E5}" srcId="{BD8876C0-6DDF-433C-9387-EFB445736CFE}" destId="{B6063A54-BCA7-498E-8FF3-7A9B6732EFEC}" srcOrd="1" destOrd="0" parTransId="{52C5F472-10B4-42D7-BCD1-B261122F79BB}" sibTransId="{653F2AE8-374D-41B8-B77B-2E0A76EFFC79}"/>
    <dgm:cxn modelId="{EBF5C2C4-0E5A-44FF-A1D0-2A867B046A86}" srcId="{BD8876C0-6DDF-433C-9387-EFB445736CFE}" destId="{F36BE965-111D-4D1A-B05C-43849A27F900}" srcOrd="2" destOrd="0" parTransId="{A7BBAEF8-1211-4428-B312-B64184286C65}" sibTransId="{7E582F73-E5F0-44E4-82FC-8CA7F63FD4A1}"/>
    <dgm:cxn modelId="{A12724C7-32BA-4554-B9D1-0B959E50B0C0}" srcId="{BD8876C0-6DDF-433C-9387-EFB445736CFE}" destId="{17495D86-8580-4731-9ED1-794B184F6EAA}" srcOrd="0" destOrd="0" parTransId="{BAB22F21-FED0-49F0-89A1-D4E3AAC2BC1C}" sibTransId="{15C37375-6BAB-4645-943D-4CDD8D5A6F2A}"/>
    <dgm:cxn modelId="{7C5B3DE2-D9D6-4EF4-9472-F16F6A02255C}" type="presOf" srcId="{BD8876C0-6DDF-433C-9387-EFB445736CFE}" destId="{716A0E34-E9D0-4FEC-99CC-E90123A2C84F}" srcOrd="0" destOrd="0" presId="urn:microsoft.com/office/officeart/2005/8/layout/default"/>
    <dgm:cxn modelId="{1EF13E5C-FBD8-492B-B381-437FCFC51DBF}" type="presParOf" srcId="{716A0E34-E9D0-4FEC-99CC-E90123A2C84F}" destId="{DC155BB1-C028-48C0-B594-07AB66AA4CEA}" srcOrd="0" destOrd="0" presId="urn:microsoft.com/office/officeart/2005/8/layout/default"/>
    <dgm:cxn modelId="{ADF94D4E-595A-43FC-AB65-85DB6ED91C49}" type="presParOf" srcId="{716A0E34-E9D0-4FEC-99CC-E90123A2C84F}" destId="{54AA7392-E8ED-4FF0-B66B-8742059870C1}" srcOrd="1" destOrd="0" presId="urn:microsoft.com/office/officeart/2005/8/layout/default"/>
    <dgm:cxn modelId="{B35DFA8E-53AE-4F73-AAA8-CE47E48F68E1}" type="presParOf" srcId="{716A0E34-E9D0-4FEC-99CC-E90123A2C84F}" destId="{36EEFC28-DF82-4B76-A522-73C22D022C58}" srcOrd="2" destOrd="0" presId="urn:microsoft.com/office/officeart/2005/8/layout/default"/>
    <dgm:cxn modelId="{9051C160-C1F8-4063-87EF-71CD372FC202}" type="presParOf" srcId="{716A0E34-E9D0-4FEC-99CC-E90123A2C84F}" destId="{C4D383D3-F398-460C-B3F4-9C0B51BD707B}" srcOrd="3" destOrd="0" presId="urn:microsoft.com/office/officeart/2005/8/layout/default"/>
    <dgm:cxn modelId="{CEE0F100-4F07-45AA-91B1-791C8C1B10B9}" type="presParOf" srcId="{716A0E34-E9D0-4FEC-99CC-E90123A2C84F}" destId="{A39C9F66-D657-4438-BE68-4EE839FCB567}" srcOrd="4" destOrd="0" presId="urn:microsoft.com/office/officeart/2005/8/layout/default"/>
    <dgm:cxn modelId="{18977C98-662C-48E7-B711-375B536A6A68}" type="presParOf" srcId="{716A0E34-E9D0-4FEC-99CC-E90123A2C84F}" destId="{11565BCD-9F1B-44DA-B939-93C4CAF9D5F5}" srcOrd="5" destOrd="0" presId="urn:microsoft.com/office/officeart/2005/8/layout/default"/>
    <dgm:cxn modelId="{307555F9-59EA-483F-BD14-7E5457136BBE}" type="presParOf" srcId="{716A0E34-E9D0-4FEC-99CC-E90123A2C84F}" destId="{8D0FAFFE-B03E-4A3B-A0E6-3A62FF9DE9C3}" srcOrd="6" destOrd="0" presId="urn:microsoft.com/office/officeart/2005/8/layout/default"/>
    <dgm:cxn modelId="{F6E18433-026F-4DDA-AC49-6A0D73E11228}" type="presParOf" srcId="{716A0E34-E9D0-4FEC-99CC-E90123A2C84F}" destId="{C3717AB0-B34E-4F46-B234-7AA678146AEC}" srcOrd="7" destOrd="0" presId="urn:microsoft.com/office/officeart/2005/8/layout/default"/>
    <dgm:cxn modelId="{2456479F-FD52-48A6-9C6D-F35C3E71209D}" type="presParOf" srcId="{716A0E34-E9D0-4FEC-99CC-E90123A2C84F}" destId="{248BF270-FC87-4E9D-A5D5-698C28007302}" srcOrd="8" destOrd="0" presId="urn:microsoft.com/office/officeart/2005/8/layout/default"/>
    <dgm:cxn modelId="{3B506A36-487B-44BC-A954-2908B870231D}" type="presParOf" srcId="{716A0E34-E9D0-4FEC-99CC-E90123A2C84F}" destId="{7163C0DA-418D-416B-98AB-DC0C267A9124}" srcOrd="9" destOrd="0" presId="urn:microsoft.com/office/officeart/2005/8/layout/default"/>
    <dgm:cxn modelId="{2BC1B51B-6F2E-4BFB-BCCB-FB41D882C583}" type="presParOf" srcId="{716A0E34-E9D0-4FEC-99CC-E90123A2C84F}" destId="{98AC62B1-3B41-489B-8544-96C8C33E359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67AC7-BD24-4B7D-8608-EEBB23C8B4F0}">
      <dsp:nvSpPr>
        <dsp:cNvPr id="0" name=""/>
        <dsp:cNvSpPr/>
      </dsp:nvSpPr>
      <dsp:spPr>
        <a:xfrm>
          <a:off x="0" y="64179"/>
          <a:ext cx="10515600" cy="2069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GB" sz="2900" b="0" i="0" kern="1200"/>
            <a:t>VAC put together a survey to help understand how community organisations are responding to the </a:t>
          </a:r>
          <a:r>
            <a:rPr lang="en-GB" sz="2900" kern="1200"/>
            <a:t>C</a:t>
          </a:r>
          <a:r>
            <a:rPr lang="en-GB" sz="2900" b="0" i="0" kern="1200"/>
            <a:t>ost of Living Crisis, how it is impacting their organisation and what further support they need to tackle this new challenge.</a:t>
          </a:r>
          <a:r>
            <a:rPr lang="en-GB" sz="2900" b="0" i="0" kern="1200">
              <a:latin typeface="Calibri Light" panose="020F0302020204030204"/>
            </a:rPr>
            <a:t> </a:t>
          </a:r>
          <a:endParaRPr lang="en-US" sz="2900" kern="1200"/>
        </a:p>
      </dsp:txBody>
      <dsp:txXfrm>
        <a:off x="101036" y="165215"/>
        <a:ext cx="10313528" cy="1867658"/>
      </dsp:txXfrm>
    </dsp:sp>
    <dsp:sp modelId="{37FA9DE3-3CF8-435B-AE4A-747E4C52DDDA}">
      <dsp:nvSpPr>
        <dsp:cNvPr id="0" name=""/>
        <dsp:cNvSpPr/>
      </dsp:nvSpPr>
      <dsp:spPr>
        <a:xfrm>
          <a:off x="0" y="2217429"/>
          <a:ext cx="10515600" cy="2069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GB" sz="2900" kern="1200"/>
            <a:t>We heard from</a:t>
          </a:r>
          <a:r>
            <a:rPr lang="en-GB" sz="2900" kern="1200">
              <a:latin typeface="Calibri Light" panose="020F0302020204030204"/>
            </a:rPr>
            <a:t> 50</a:t>
          </a:r>
          <a:r>
            <a:rPr lang="en-GB" sz="2900" kern="1200"/>
            <a:t> of our members and service users.</a:t>
          </a:r>
          <a:endParaRPr lang="en-US" sz="2900" kern="1200"/>
        </a:p>
      </dsp:txBody>
      <dsp:txXfrm>
        <a:off x="101036" y="2318465"/>
        <a:ext cx="10313528" cy="18676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70354-90ED-4C9C-B3E3-5070C5A11B34}">
      <dsp:nvSpPr>
        <dsp:cNvPr id="0" name=""/>
        <dsp:cNvSpPr/>
      </dsp:nvSpPr>
      <dsp:spPr>
        <a:xfrm>
          <a:off x="436392" y="750502"/>
          <a:ext cx="712705" cy="7127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33DBD6-43B0-4427-84E6-9BFC57925374}">
      <dsp:nvSpPr>
        <dsp:cNvPr id="0" name=""/>
        <dsp:cNvSpPr/>
      </dsp:nvSpPr>
      <dsp:spPr>
        <a:xfrm>
          <a:off x="850" y="1937234"/>
          <a:ext cx="1583789" cy="1973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kern="1200"/>
            <a:t>Marked increase in demand for services with many service users struggling</a:t>
          </a:r>
          <a:endParaRPr lang="en-US" sz="1800" kern="1200"/>
        </a:p>
      </dsp:txBody>
      <dsp:txXfrm>
        <a:off x="850" y="1937234"/>
        <a:ext cx="1583789" cy="1973162"/>
      </dsp:txXfrm>
    </dsp:sp>
    <dsp:sp modelId="{7D3F72DC-A723-487A-A3C7-6E22D626F3FA}">
      <dsp:nvSpPr>
        <dsp:cNvPr id="0" name=""/>
        <dsp:cNvSpPr/>
      </dsp:nvSpPr>
      <dsp:spPr>
        <a:xfrm>
          <a:off x="2297344" y="750502"/>
          <a:ext cx="712705" cy="7127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8A8E64-DB41-4E0B-8B05-DE628616C673}">
      <dsp:nvSpPr>
        <dsp:cNvPr id="0" name=""/>
        <dsp:cNvSpPr/>
      </dsp:nvSpPr>
      <dsp:spPr>
        <a:xfrm>
          <a:off x="1861802" y="1937234"/>
          <a:ext cx="1583789" cy="1973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kern="1200"/>
            <a:t>Concerns of how current staff and volunteers will manage current or new services developed to help response to Crisis</a:t>
          </a:r>
          <a:endParaRPr lang="en-US" sz="1800" kern="1200"/>
        </a:p>
      </dsp:txBody>
      <dsp:txXfrm>
        <a:off x="1861802" y="1937234"/>
        <a:ext cx="1583789" cy="1973162"/>
      </dsp:txXfrm>
    </dsp:sp>
    <dsp:sp modelId="{FF6392A4-F3EB-433C-BA40-18D7CA03180D}">
      <dsp:nvSpPr>
        <dsp:cNvPr id="0" name=""/>
        <dsp:cNvSpPr/>
      </dsp:nvSpPr>
      <dsp:spPr>
        <a:xfrm>
          <a:off x="4158296" y="750502"/>
          <a:ext cx="712705" cy="7127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424ED6-B380-475A-AF10-D4884B4D8601}">
      <dsp:nvSpPr>
        <dsp:cNvPr id="0" name=""/>
        <dsp:cNvSpPr/>
      </dsp:nvSpPr>
      <dsp:spPr>
        <a:xfrm>
          <a:off x="3722754" y="1937234"/>
          <a:ext cx="1583789" cy="1973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kern="1200"/>
            <a:t>Increasingly hard to retain and sustain workforce, as well as recruit new staff and employees</a:t>
          </a:r>
          <a:endParaRPr lang="en-US" sz="1800" kern="1200"/>
        </a:p>
      </dsp:txBody>
      <dsp:txXfrm>
        <a:off x="3722754" y="1937234"/>
        <a:ext cx="1583789" cy="1973162"/>
      </dsp:txXfrm>
    </dsp:sp>
    <dsp:sp modelId="{FA59F196-A882-4435-B20A-2F55EB0CE635}">
      <dsp:nvSpPr>
        <dsp:cNvPr id="0" name=""/>
        <dsp:cNvSpPr/>
      </dsp:nvSpPr>
      <dsp:spPr>
        <a:xfrm>
          <a:off x="6019248" y="750502"/>
          <a:ext cx="712705" cy="71270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620CD7-07EF-416E-8878-FB54D568FA0D}">
      <dsp:nvSpPr>
        <dsp:cNvPr id="0" name=""/>
        <dsp:cNvSpPr/>
      </dsp:nvSpPr>
      <dsp:spPr>
        <a:xfrm>
          <a:off x="5583706" y="1937234"/>
          <a:ext cx="1583789" cy="1973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kern="1200"/>
            <a:t>Having to focus on ‘critical’ rather than ‘preventative’ cases, or reduce or cutback on services that are now deemed ‘less priority’</a:t>
          </a:r>
          <a:endParaRPr lang="en-US" sz="1800" kern="1200"/>
        </a:p>
      </dsp:txBody>
      <dsp:txXfrm>
        <a:off x="5583706" y="1937234"/>
        <a:ext cx="1583789" cy="1973162"/>
      </dsp:txXfrm>
    </dsp:sp>
    <dsp:sp modelId="{53852D90-3F53-41B1-8862-74F2C9AB4BF0}">
      <dsp:nvSpPr>
        <dsp:cNvPr id="0" name=""/>
        <dsp:cNvSpPr/>
      </dsp:nvSpPr>
      <dsp:spPr>
        <a:xfrm>
          <a:off x="7880200" y="750502"/>
          <a:ext cx="712705" cy="71270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F091C7-067C-480E-B190-EFFFB6F0DE46}">
      <dsp:nvSpPr>
        <dsp:cNvPr id="0" name=""/>
        <dsp:cNvSpPr/>
      </dsp:nvSpPr>
      <dsp:spPr>
        <a:xfrm>
          <a:off x="7444658" y="1937234"/>
          <a:ext cx="1583789" cy="1973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kern="1200"/>
            <a:t>Rising rent and running costs are stretching tight budgets even further</a:t>
          </a:r>
          <a:endParaRPr lang="en-US" sz="1800" kern="1200"/>
        </a:p>
      </dsp:txBody>
      <dsp:txXfrm>
        <a:off x="7444658" y="1937234"/>
        <a:ext cx="1583789" cy="1973162"/>
      </dsp:txXfrm>
    </dsp:sp>
    <dsp:sp modelId="{04038BAC-ABF6-4C73-9BB5-835EBCDF3888}">
      <dsp:nvSpPr>
        <dsp:cNvPr id="0" name=""/>
        <dsp:cNvSpPr/>
      </dsp:nvSpPr>
      <dsp:spPr>
        <a:xfrm>
          <a:off x="9741152" y="750502"/>
          <a:ext cx="712705" cy="71270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5EB89F-59B0-4DB8-A3F8-B13A173944A7}">
      <dsp:nvSpPr>
        <dsp:cNvPr id="0" name=""/>
        <dsp:cNvSpPr/>
      </dsp:nvSpPr>
      <dsp:spPr>
        <a:xfrm>
          <a:off x="9305610" y="1937234"/>
          <a:ext cx="1583789" cy="1973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kern="1200"/>
            <a:t>Reduction in income for organisation for chargeable services e.g. room hire, membership etc.</a:t>
          </a:r>
          <a:endParaRPr lang="en-US" sz="1800" kern="1200"/>
        </a:p>
      </dsp:txBody>
      <dsp:txXfrm>
        <a:off x="9305610" y="1937234"/>
        <a:ext cx="1583789" cy="19731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9957D-8FDF-4B35-8EA8-C67DAC6E95D8}">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“Increases in anxiety, stress and mental health as service users grapple with Crisis reporting a multitude of issues and concerns”</a:t>
          </a:r>
          <a:endParaRPr lang="en-US" sz="1800" kern="1200"/>
        </a:p>
      </dsp:txBody>
      <dsp:txXfrm>
        <a:off x="0" y="39687"/>
        <a:ext cx="3286125" cy="1971675"/>
      </dsp:txXfrm>
    </dsp:sp>
    <dsp:sp modelId="{130DD6D4-CC57-4E34-B388-6325B711FDF1}">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a:t>People from all backgrounds are struggling with cost of living and food insecurity.</a:t>
          </a:r>
          <a:endParaRPr lang="en-US" sz="1800" kern="1200"/>
        </a:p>
      </dsp:txBody>
      <dsp:txXfrm>
        <a:off x="3614737" y="39687"/>
        <a:ext cx="3286125" cy="1971675"/>
      </dsp:txXfrm>
    </dsp:sp>
    <dsp:sp modelId="{AF48356F-05A6-48A1-A03B-94EAA3812985}">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a:t>“Services users are increasingly unable to find support from statutory services and are turning to us more. They report knocking on closed doors to services”</a:t>
          </a:r>
          <a:endParaRPr lang="en-US" sz="1800" kern="1200"/>
        </a:p>
      </dsp:txBody>
      <dsp:txXfrm>
        <a:off x="7229475" y="39687"/>
        <a:ext cx="3286125" cy="1971675"/>
      </dsp:txXfrm>
    </dsp:sp>
    <dsp:sp modelId="{C095F8B6-9F96-473D-B96E-EFA63262494F}">
      <dsp:nvSpPr>
        <dsp:cNvPr id="0" name=""/>
        <dsp:cNvSpPr/>
      </dsp:nvSpPr>
      <dsp:spPr>
        <a:xfrm>
          <a:off x="0"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a:t>“Very different demographic accessing Foodbank now. A lot of working households do not have enough to live on now. Struggling with debt after massive increases in utility bills”.</a:t>
          </a:r>
          <a:endParaRPr lang="en-US" sz="1800" kern="1200"/>
        </a:p>
      </dsp:txBody>
      <dsp:txXfrm>
        <a:off x="0" y="2339975"/>
        <a:ext cx="3286125" cy="1971675"/>
      </dsp:txXfrm>
    </dsp:sp>
    <dsp:sp modelId="{52937E2B-6C80-436F-BFE2-148CA039D546}">
      <dsp:nvSpPr>
        <dsp:cNvPr id="0" name=""/>
        <dsp:cNvSpPr/>
      </dsp:nvSpPr>
      <dsp:spPr>
        <a:xfrm>
          <a:off x="3614737"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a:t>“The number of women/ young people approaching us for help has increased dramatically”. </a:t>
          </a:r>
          <a:endParaRPr lang="en-US" sz="1800" kern="1200"/>
        </a:p>
      </dsp:txBody>
      <dsp:txXfrm>
        <a:off x="3614737" y="2339975"/>
        <a:ext cx="3286125" cy="1971675"/>
      </dsp:txXfrm>
    </dsp:sp>
    <dsp:sp modelId="{9D23F4AB-F18F-4C0A-BB70-8761954EFAF2}">
      <dsp:nvSpPr>
        <dsp:cNvPr id="0" name=""/>
        <dsp:cNvSpPr/>
      </dsp:nvSpPr>
      <dsp:spPr>
        <a:xfrm>
          <a:off x="7229475"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a:t>“Difficult choices around further education, social isolation, loss of social/ exclusion from fun or enjoyable activities. Burden to support family financially”</a:t>
          </a:r>
          <a:endParaRPr lang="en-US" sz="1800" kern="1200"/>
        </a:p>
      </dsp:txBody>
      <dsp:txXfrm>
        <a:off x="7229475" y="2339975"/>
        <a:ext cx="3286125" cy="1971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07C96-CEC2-48D6-A9AA-0542F85AC204}">
      <dsp:nvSpPr>
        <dsp:cNvPr id="0" name=""/>
        <dsp:cNvSpPr/>
      </dsp:nvSpPr>
      <dsp:spPr>
        <a:xfrm>
          <a:off x="82613"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97D34F-6442-4AD6-BD7A-469AFCC0AF17}">
      <dsp:nvSpPr>
        <dsp:cNvPr id="0" name=""/>
        <dsp:cNvSpPr/>
      </dsp:nvSpPr>
      <dsp:spPr>
        <a:xfrm>
          <a:off x="271034" y="1096980"/>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2E9A28-FB65-4A53-A7BA-1B199735DBC8}">
      <dsp:nvSpPr>
        <dsp:cNvPr id="0" name=""/>
        <dsp:cNvSpPr/>
      </dsp:nvSpPr>
      <dsp:spPr>
        <a:xfrm>
          <a:off x="1172126"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GB" sz="1900" kern="1200" dirty="0"/>
            <a:t>Apply / raise more funding to continue providing or develop new services/ staff/ running costs</a:t>
          </a:r>
          <a:endParaRPr lang="en-US" sz="1900" kern="1200" dirty="0"/>
        </a:p>
      </dsp:txBody>
      <dsp:txXfrm>
        <a:off x="1172126" y="908559"/>
        <a:ext cx="2114937" cy="897246"/>
      </dsp:txXfrm>
    </dsp:sp>
    <dsp:sp modelId="{CAE9B07B-F69A-4E06-917A-A5894D366250}">
      <dsp:nvSpPr>
        <dsp:cNvPr id="0" name=""/>
        <dsp:cNvSpPr/>
      </dsp:nvSpPr>
      <dsp:spPr>
        <a:xfrm>
          <a:off x="3655575"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C947E6-B48D-4972-BA17-B38E904237EB}">
      <dsp:nvSpPr>
        <dsp:cNvPr id="0" name=""/>
        <dsp:cNvSpPr/>
      </dsp:nvSpPr>
      <dsp:spPr>
        <a:xfrm>
          <a:off x="3843996" y="1096980"/>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200BE1-954D-4C8B-93C6-25074091252B}">
      <dsp:nvSpPr>
        <dsp:cNvPr id="0" name=""/>
        <dsp:cNvSpPr/>
      </dsp:nvSpPr>
      <dsp:spPr>
        <a:xfrm>
          <a:off x="4745088"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GB" sz="1900" kern="1200"/>
            <a:t>Increase capacity to accommodate growing needs</a:t>
          </a:r>
          <a:endParaRPr lang="en-US" sz="1900" kern="1200"/>
        </a:p>
      </dsp:txBody>
      <dsp:txXfrm>
        <a:off x="4745088" y="908559"/>
        <a:ext cx="2114937" cy="897246"/>
      </dsp:txXfrm>
    </dsp:sp>
    <dsp:sp modelId="{27F69F81-AF13-42AD-9984-C2C353400C38}">
      <dsp:nvSpPr>
        <dsp:cNvPr id="0" name=""/>
        <dsp:cNvSpPr/>
      </dsp:nvSpPr>
      <dsp:spPr>
        <a:xfrm>
          <a:off x="7228536"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7B6CEA-61F1-4BD5-B24E-A9FDED8622B7}">
      <dsp:nvSpPr>
        <dsp:cNvPr id="0" name=""/>
        <dsp:cNvSpPr/>
      </dsp:nvSpPr>
      <dsp:spPr>
        <a:xfrm>
          <a:off x="7416958" y="1096980"/>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45BC00-30BD-44E6-B0B3-CC22F9192CAC}">
      <dsp:nvSpPr>
        <dsp:cNvPr id="0" name=""/>
        <dsp:cNvSpPr/>
      </dsp:nvSpPr>
      <dsp:spPr>
        <a:xfrm>
          <a:off x="8318049"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a:t>Emergency payments /Cooking hot meals or providing food support</a:t>
          </a:r>
          <a:endParaRPr lang="en-US" sz="1800" kern="1200"/>
        </a:p>
      </dsp:txBody>
      <dsp:txXfrm>
        <a:off x="8318049" y="908559"/>
        <a:ext cx="2114937" cy="897246"/>
      </dsp:txXfrm>
    </dsp:sp>
    <dsp:sp modelId="{0D747649-54BA-4905-8C45-33679D98F083}">
      <dsp:nvSpPr>
        <dsp:cNvPr id="0" name=""/>
        <dsp:cNvSpPr/>
      </dsp:nvSpPr>
      <dsp:spPr>
        <a:xfrm>
          <a:off x="82613"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3A1B02-0012-4B43-9505-67A1C63E4ACD}">
      <dsp:nvSpPr>
        <dsp:cNvPr id="0" name=""/>
        <dsp:cNvSpPr/>
      </dsp:nvSpPr>
      <dsp:spPr>
        <a:xfrm>
          <a:off x="271034" y="2733954"/>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0459E2-3F50-4862-813E-8B077D0A4B54}">
      <dsp:nvSpPr>
        <dsp:cNvPr id="0" name=""/>
        <dsp:cNvSpPr/>
      </dsp:nvSpPr>
      <dsp:spPr>
        <a:xfrm>
          <a:off x="1172126"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GB" sz="1900" kern="1200"/>
            <a:t>Try to keep service costs free or minimal</a:t>
          </a:r>
          <a:endParaRPr lang="en-US" sz="1900" kern="1200"/>
        </a:p>
      </dsp:txBody>
      <dsp:txXfrm>
        <a:off x="1172126" y="2545532"/>
        <a:ext cx="2114937" cy="897246"/>
      </dsp:txXfrm>
    </dsp:sp>
    <dsp:sp modelId="{FC8087B2-29D4-4E82-BB5F-8228B6269DD4}">
      <dsp:nvSpPr>
        <dsp:cNvPr id="0" name=""/>
        <dsp:cNvSpPr/>
      </dsp:nvSpPr>
      <dsp:spPr>
        <a:xfrm>
          <a:off x="3655575"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BF4C57-0EF5-4464-973E-A25184110699}">
      <dsp:nvSpPr>
        <dsp:cNvPr id="0" name=""/>
        <dsp:cNvSpPr/>
      </dsp:nvSpPr>
      <dsp:spPr>
        <a:xfrm>
          <a:off x="3843996" y="2733954"/>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AD9E43-A8BF-4204-B5DE-D2E1D44C0A47}">
      <dsp:nvSpPr>
        <dsp:cNvPr id="0" name=""/>
        <dsp:cNvSpPr/>
      </dsp:nvSpPr>
      <dsp:spPr>
        <a:xfrm>
          <a:off x="4745088"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GB" sz="1900" kern="1200"/>
            <a:t>Providing more information and advice for residents</a:t>
          </a:r>
          <a:endParaRPr lang="en-US" sz="1900" kern="1200"/>
        </a:p>
      </dsp:txBody>
      <dsp:txXfrm>
        <a:off x="4745088" y="2545532"/>
        <a:ext cx="2114937" cy="897246"/>
      </dsp:txXfrm>
    </dsp:sp>
    <dsp:sp modelId="{23E40230-C19C-4B50-813F-6143D418BC63}">
      <dsp:nvSpPr>
        <dsp:cNvPr id="0" name=""/>
        <dsp:cNvSpPr/>
      </dsp:nvSpPr>
      <dsp:spPr>
        <a:xfrm>
          <a:off x="7228536"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C372B5-918B-440E-BFE1-B4F458FACAB4}">
      <dsp:nvSpPr>
        <dsp:cNvPr id="0" name=""/>
        <dsp:cNvSpPr/>
      </dsp:nvSpPr>
      <dsp:spPr>
        <a:xfrm>
          <a:off x="7416958" y="2733954"/>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751961-E7B9-4792-AF0D-E2DB554B0195}">
      <dsp:nvSpPr>
        <dsp:cNvPr id="0" name=""/>
        <dsp:cNvSpPr/>
      </dsp:nvSpPr>
      <dsp:spPr>
        <a:xfrm>
          <a:off x="8318049"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GB" sz="1900" kern="1200"/>
            <a:t>Setting up warm hubs and social opportunities</a:t>
          </a:r>
          <a:endParaRPr lang="en-US" sz="1900" kern="1200"/>
        </a:p>
      </dsp:txBody>
      <dsp:txXfrm>
        <a:off x="8318049" y="2545532"/>
        <a:ext cx="2114937" cy="8972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79D21-65D8-4BB3-8D56-8D9265713738}">
      <dsp:nvSpPr>
        <dsp:cNvPr id="0" name=""/>
        <dsp:cNvSpPr/>
      </dsp:nvSpPr>
      <dsp:spPr>
        <a:xfrm>
          <a:off x="82613" y="9007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345136-53C4-482B-9B3D-2D7F690C2F8B}">
      <dsp:nvSpPr>
        <dsp:cNvPr id="0" name=""/>
        <dsp:cNvSpPr/>
      </dsp:nvSpPr>
      <dsp:spPr>
        <a:xfrm>
          <a:off x="271034" y="278494"/>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6A73F6-2220-4771-A1B5-7CC070DE03D4}">
      <dsp:nvSpPr>
        <dsp:cNvPr id="0" name=""/>
        <dsp:cNvSpPr/>
      </dsp:nvSpPr>
      <dsp:spPr>
        <a:xfrm>
          <a:off x="1172126"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GB" sz="1900" kern="1200"/>
            <a:t>Financial support and funding to support service users</a:t>
          </a:r>
          <a:endParaRPr lang="en-US" sz="1900" kern="1200"/>
        </a:p>
      </dsp:txBody>
      <dsp:txXfrm>
        <a:off x="1172126" y="90072"/>
        <a:ext cx="2114937" cy="897246"/>
      </dsp:txXfrm>
    </dsp:sp>
    <dsp:sp modelId="{9916342B-A29B-4BA5-9446-98692D4C443E}">
      <dsp:nvSpPr>
        <dsp:cNvPr id="0" name=""/>
        <dsp:cNvSpPr/>
      </dsp:nvSpPr>
      <dsp:spPr>
        <a:xfrm>
          <a:off x="3655575" y="9007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F9955E-B993-45C7-A7AA-C82EFCDDFC5A}">
      <dsp:nvSpPr>
        <dsp:cNvPr id="0" name=""/>
        <dsp:cNvSpPr/>
      </dsp:nvSpPr>
      <dsp:spPr>
        <a:xfrm>
          <a:off x="3843996" y="278494"/>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2CCE98-29A2-40B6-B604-722F338BE4FB}">
      <dsp:nvSpPr>
        <dsp:cNvPr id="0" name=""/>
        <dsp:cNvSpPr/>
      </dsp:nvSpPr>
      <dsp:spPr>
        <a:xfrm>
          <a:off x="4745088"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GB" sz="1900" kern="1200"/>
            <a:t>Financial support and funding for running costs</a:t>
          </a:r>
          <a:endParaRPr lang="en-US" sz="1900" kern="1200"/>
        </a:p>
      </dsp:txBody>
      <dsp:txXfrm>
        <a:off x="4745088" y="90072"/>
        <a:ext cx="2114937" cy="897246"/>
      </dsp:txXfrm>
    </dsp:sp>
    <dsp:sp modelId="{C3A6793F-BB6B-452B-A402-E467FC4E5443}">
      <dsp:nvSpPr>
        <dsp:cNvPr id="0" name=""/>
        <dsp:cNvSpPr/>
      </dsp:nvSpPr>
      <dsp:spPr>
        <a:xfrm>
          <a:off x="7228536" y="9007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912043-FE69-4359-A691-F2ABBC8BFE93}">
      <dsp:nvSpPr>
        <dsp:cNvPr id="0" name=""/>
        <dsp:cNvSpPr/>
      </dsp:nvSpPr>
      <dsp:spPr>
        <a:xfrm>
          <a:off x="7416958" y="278494"/>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571170-3B7B-4357-8F2B-78E9A5FC2E80}">
      <dsp:nvSpPr>
        <dsp:cNvPr id="0" name=""/>
        <dsp:cNvSpPr/>
      </dsp:nvSpPr>
      <dsp:spPr>
        <a:xfrm>
          <a:off x="8318049"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GB" sz="1900" kern="1200"/>
            <a:t>Information and resources</a:t>
          </a:r>
          <a:endParaRPr lang="en-US" sz="1900" kern="1200"/>
        </a:p>
      </dsp:txBody>
      <dsp:txXfrm>
        <a:off x="8318049" y="90072"/>
        <a:ext cx="2114937" cy="897246"/>
      </dsp:txXfrm>
    </dsp:sp>
    <dsp:sp modelId="{52675AEE-288D-4EA7-B022-906ADFCF2587}">
      <dsp:nvSpPr>
        <dsp:cNvPr id="0" name=""/>
        <dsp:cNvSpPr/>
      </dsp:nvSpPr>
      <dsp:spPr>
        <a:xfrm>
          <a:off x="82613" y="1727045"/>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97F3AA-F9F7-4505-9265-44888A4AD549}">
      <dsp:nvSpPr>
        <dsp:cNvPr id="0" name=""/>
        <dsp:cNvSpPr/>
      </dsp:nvSpPr>
      <dsp:spPr>
        <a:xfrm>
          <a:off x="271034" y="1915467"/>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772884-D58C-4E4C-A62F-729C76332D55}">
      <dsp:nvSpPr>
        <dsp:cNvPr id="0" name=""/>
        <dsp:cNvSpPr/>
      </dsp:nvSpPr>
      <dsp:spPr>
        <a:xfrm>
          <a:off x="1172126"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GB" sz="1900" kern="1200"/>
            <a:t>More staff, volunteers, training</a:t>
          </a:r>
          <a:endParaRPr lang="en-US" sz="1900" kern="1200"/>
        </a:p>
      </dsp:txBody>
      <dsp:txXfrm>
        <a:off x="1172126" y="1727045"/>
        <a:ext cx="2114937" cy="897246"/>
      </dsp:txXfrm>
    </dsp:sp>
    <dsp:sp modelId="{452FBB54-B7AA-4C6B-ABDE-E723349DA438}">
      <dsp:nvSpPr>
        <dsp:cNvPr id="0" name=""/>
        <dsp:cNvSpPr/>
      </dsp:nvSpPr>
      <dsp:spPr>
        <a:xfrm>
          <a:off x="3655575" y="1727045"/>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6E1C37-4DF6-4624-A3AD-D1687E4B95A9}">
      <dsp:nvSpPr>
        <dsp:cNvPr id="0" name=""/>
        <dsp:cNvSpPr/>
      </dsp:nvSpPr>
      <dsp:spPr>
        <a:xfrm>
          <a:off x="3843996" y="1915467"/>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7E3DFA-223E-46B5-88DB-502088D942EF}">
      <dsp:nvSpPr>
        <dsp:cNvPr id="0" name=""/>
        <dsp:cNvSpPr/>
      </dsp:nvSpPr>
      <dsp:spPr>
        <a:xfrm>
          <a:off x="4745088"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GB" sz="1900" kern="1200"/>
            <a:t>Technical / IT support</a:t>
          </a:r>
          <a:endParaRPr lang="en-US" sz="1900" kern="1200"/>
        </a:p>
      </dsp:txBody>
      <dsp:txXfrm>
        <a:off x="4745088" y="1727045"/>
        <a:ext cx="2114937" cy="897246"/>
      </dsp:txXfrm>
    </dsp:sp>
    <dsp:sp modelId="{9C4D1EC0-80FA-4D89-8F74-B5D7AA4836A7}">
      <dsp:nvSpPr>
        <dsp:cNvPr id="0" name=""/>
        <dsp:cNvSpPr/>
      </dsp:nvSpPr>
      <dsp:spPr>
        <a:xfrm>
          <a:off x="7228536" y="1727045"/>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F3E855-BF41-4F0E-9B92-AF3574C9076C}">
      <dsp:nvSpPr>
        <dsp:cNvPr id="0" name=""/>
        <dsp:cNvSpPr/>
      </dsp:nvSpPr>
      <dsp:spPr>
        <a:xfrm>
          <a:off x="7416958" y="1915467"/>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839CB2-42FF-4717-9ABF-2035570E917A}">
      <dsp:nvSpPr>
        <dsp:cNvPr id="0" name=""/>
        <dsp:cNvSpPr/>
      </dsp:nvSpPr>
      <dsp:spPr>
        <a:xfrm>
          <a:off x="8318049"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GB" sz="1900" kern="1200"/>
            <a:t>Support for staff – financial and well being</a:t>
          </a:r>
          <a:endParaRPr lang="en-US" sz="1900" kern="1200"/>
        </a:p>
      </dsp:txBody>
      <dsp:txXfrm>
        <a:off x="8318049" y="1727045"/>
        <a:ext cx="2114937" cy="897246"/>
      </dsp:txXfrm>
    </dsp:sp>
    <dsp:sp modelId="{67987427-FBF9-414A-8C30-CD5271B17223}">
      <dsp:nvSpPr>
        <dsp:cNvPr id="0" name=""/>
        <dsp:cNvSpPr/>
      </dsp:nvSpPr>
      <dsp:spPr>
        <a:xfrm>
          <a:off x="82613" y="336401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7DB098-E96C-45F8-9F40-E053AE2C12BB}">
      <dsp:nvSpPr>
        <dsp:cNvPr id="0" name=""/>
        <dsp:cNvSpPr/>
      </dsp:nvSpPr>
      <dsp:spPr>
        <a:xfrm>
          <a:off x="271034" y="3552441"/>
          <a:ext cx="520402" cy="52040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4ACD8E-7B14-4EC7-973F-E5F1E4A819F6}">
      <dsp:nvSpPr>
        <dsp:cNvPr id="0" name=""/>
        <dsp:cNvSpPr/>
      </dsp:nvSpPr>
      <dsp:spPr>
        <a:xfrm>
          <a:off x="1172126" y="336401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GB" sz="1900" kern="1200"/>
            <a:t>Free or affordable space </a:t>
          </a:r>
          <a:endParaRPr lang="en-US" sz="1900" kern="1200"/>
        </a:p>
      </dsp:txBody>
      <dsp:txXfrm>
        <a:off x="1172126" y="3364019"/>
        <a:ext cx="2114937" cy="8972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9957D-8FDF-4B35-8EA8-C67DAC6E95D8}">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Revise funding and income generation strategy</a:t>
          </a:r>
        </a:p>
      </dsp:txBody>
      <dsp:txXfrm>
        <a:off x="0" y="39687"/>
        <a:ext cx="3286125" cy="1971675"/>
      </dsp:txXfrm>
    </dsp:sp>
    <dsp:sp modelId="{130DD6D4-CC57-4E34-B388-6325B711FDF1}">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b="0" i="0" kern="1200"/>
            <a:t>Consider Cost of Living extra payment / pay rise to support staff</a:t>
          </a:r>
          <a:endParaRPr lang="en-US" sz="3000" kern="1200"/>
        </a:p>
      </dsp:txBody>
      <dsp:txXfrm>
        <a:off x="3614737" y="39687"/>
        <a:ext cx="3286125" cy="1971675"/>
      </dsp:txXfrm>
    </dsp:sp>
    <dsp:sp modelId="{AF48356F-05A6-48A1-A03B-94EAA3812985}">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b="0" i="0" kern="1200"/>
            <a:t>Ensuring that the building and utilities are used appropriately</a:t>
          </a:r>
          <a:endParaRPr lang="en-US" sz="3000" kern="1200"/>
        </a:p>
      </dsp:txBody>
      <dsp:txXfrm>
        <a:off x="7229475" y="39687"/>
        <a:ext cx="3286125" cy="1971675"/>
      </dsp:txXfrm>
    </dsp:sp>
    <dsp:sp modelId="{C095F8B6-9F96-473D-B96E-EFA63262494F}">
      <dsp:nvSpPr>
        <dsp:cNvPr id="0" name=""/>
        <dsp:cNvSpPr/>
      </dsp:nvSpPr>
      <dsp:spPr>
        <a:xfrm>
          <a:off x="0"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b="0" i="0" kern="1200"/>
            <a:t>Revise business plans and how to prioritise /  develop new services</a:t>
          </a:r>
          <a:endParaRPr lang="en-US" sz="3000" kern="1200"/>
        </a:p>
      </dsp:txBody>
      <dsp:txXfrm>
        <a:off x="0" y="2339975"/>
        <a:ext cx="3286125" cy="1971675"/>
      </dsp:txXfrm>
    </dsp:sp>
    <dsp:sp modelId="{52937E2B-6C80-436F-BFE2-148CA039D546}">
      <dsp:nvSpPr>
        <dsp:cNvPr id="0" name=""/>
        <dsp:cNvSpPr/>
      </dsp:nvSpPr>
      <dsp:spPr>
        <a:xfrm>
          <a:off x="3614737"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b="0" i="0" kern="1200"/>
            <a:t>Speak to funders and council for support</a:t>
          </a:r>
          <a:endParaRPr lang="en-US" sz="3000" kern="1200"/>
        </a:p>
      </dsp:txBody>
      <dsp:txXfrm>
        <a:off x="3614737" y="2339975"/>
        <a:ext cx="3286125" cy="1971675"/>
      </dsp:txXfrm>
    </dsp:sp>
    <dsp:sp modelId="{9D23F4AB-F18F-4C0A-BB70-8761954EFAF2}">
      <dsp:nvSpPr>
        <dsp:cNvPr id="0" name=""/>
        <dsp:cNvSpPr/>
      </dsp:nvSpPr>
      <dsp:spPr>
        <a:xfrm>
          <a:off x="7229475"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b="0" i="0" kern="1200"/>
            <a:t>More networking and partnership working</a:t>
          </a:r>
          <a:endParaRPr lang="en-US" sz="3000" kern="1200"/>
        </a:p>
      </dsp:txBody>
      <dsp:txXfrm>
        <a:off x="7229475" y="2339975"/>
        <a:ext cx="3286125" cy="19716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55BB1-C028-48C0-B594-07AB66AA4CEA}">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More money – grants, donations, longer term</a:t>
          </a:r>
          <a:endParaRPr lang="en-US" sz="3000" kern="1200"/>
        </a:p>
      </dsp:txBody>
      <dsp:txXfrm>
        <a:off x="0" y="39687"/>
        <a:ext cx="3286125" cy="1971675"/>
      </dsp:txXfrm>
    </dsp:sp>
    <dsp:sp modelId="{36EEFC28-DF82-4B76-A522-73C22D022C58}">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Information &amp; signposting to resources and opportunities</a:t>
          </a:r>
          <a:endParaRPr lang="en-US" sz="3000" kern="1200"/>
        </a:p>
      </dsp:txBody>
      <dsp:txXfrm>
        <a:off x="3614737" y="39687"/>
        <a:ext cx="3286125" cy="1971675"/>
      </dsp:txXfrm>
    </dsp:sp>
    <dsp:sp modelId="{A39C9F66-D657-4438-BE68-4EE839FCB567}">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Networking, collaboration and partnership opportunities</a:t>
          </a:r>
          <a:endParaRPr lang="en-US" sz="3000" kern="1200"/>
        </a:p>
      </dsp:txBody>
      <dsp:txXfrm>
        <a:off x="7229475" y="39687"/>
        <a:ext cx="3286125" cy="1971675"/>
      </dsp:txXfrm>
    </dsp:sp>
    <dsp:sp modelId="{8D0FAFFE-B03E-4A3B-A0E6-3A62FF9DE9C3}">
      <dsp:nvSpPr>
        <dsp:cNvPr id="0" name=""/>
        <dsp:cNvSpPr/>
      </dsp:nvSpPr>
      <dsp:spPr>
        <a:xfrm>
          <a:off x="0"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Collective “voice” in campaigning and lobbying </a:t>
          </a:r>
          <a:endParaRPr lang="en-US" sz="3000" kern="1200"/>
        </a:p>
      </dsp:txBody>
      <dsp:txXfrm>
        <a:off x="0" y="2339975"/>
        <a:ext cx="3286125" cy="1971675"/>
      </dsp:txXfrm>
    </dsp:sp>
    <dsp:sp modelId="{248BF270-FC87-4E9D-A5D5-698C28007302}">
      <dsp:nvSpPr>
        <dsp:cNvPr id="0" name=""/>
        <dsp:cNvSpPr/>
      </dsp:nvSpPr>
      <dsp:spPr>
        <a:xfrm>
          <a:off x="3614737"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Support recruiting and retaining staff and volunteers</a:t>
          </a:r>
          <a:endParaRPr lang="en-US" sz="3000" kern="1200"/>
        </a:p>
      </dsp:txBody>
      <dsp:txXfrm>
        <a:off x="3614737" y="2339975"/>
        <a:ext cx="3286125" cy="1971675"/>
      </dsp:txXfrm>
    </dsp:sp>
    <dsp:sp modelId="{98AC62B1-3B41-489B-8544-96C8C33E359A}">
      <dsp:nvSpPr>
        <dsp:cNvPr id="0" name=""/>
        <dsp:cNvSpPr/>
      </dsp:nvSpPr>
      <dsp:spPr>
        <a:xfrm>
          <a:off x="7229475"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a:t>Guidance and support on managing office space and premises</a:t>
          </a:r>
          <a:endParaRPr lang="en-US" sz="3000" kern="1200"/>
        </a:p>
      </dsp:txBody>
      <dsp:txXfrm>
        <a:off x="7229475"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6076F7-7ECB-4199-9A1F-2EA1F8E16DE2}" type="datetimeFigureOut">
              <a:rPr lang="en-GB" smtClean="0"/>
              <a:t>06/12/2022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6F9350-6CA4-4F02-B651-E21F8E1756BD}" type="slidenum">
              <a:rPr lang="en-GB" smtClean="0"/>
              <a:t>‹#›</a:t>
            </a:fld>
            <a:endParaRPr lang="en-GB"/>
          </a:p>
        </p:txBody>
      </p:sp>
    </p:spTree>
    <p:extLst>
      <p:ext uri="{BB962C8B-B14F-4D97-AF65-F5344CB8AC3E}">
        <p14:creationId xmlns:p14="http://schemas.microsoft.com/office/powerpoint/2010/main" val="122236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76F9350-6CA4-4F02-B651-E21F8E1756BD}" type="slidenum">
              <a:rPr lang="en-GB" smtClean="0"/>
              <a:t>1</a:t>
            </a:fld>
            <a:endParaRPr lang="en-GB"/>
          </a:p>
        </p:txBody>
      </p:sp>
    </p:spTree>
    <p:extLst>
      <p:ext uri="{BB962C8B-B14F-4D97-AF65-F5344CB8AC3E}">
        <p14:creationId xmlns:p14="http://schemas.microsoft.com/office/powerpoint/2010/main" val="1764562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16315A"/>
                </a:solidFill>
                <a:effectLst/>
                <a:latin typeface="-apple-system"/>
              </a:rPr>
              <a:t>Systematic and Strategic partnerships with funders and statutory organisations on top of adequate funding. We have the space, we need staff or money to get the staff in.</a:t>
            </a:r>
            <a:endParaRPr lang="en-GB" dirty="0"/>
          </a:p>
        </p:txBody>
      </p:sp>
      <p:sp>
        <p:nvSpPr>
          <p:cNvPr id="4" name="Slide Number Placeholder 3"/>
          <p:cNvSpPr>
            <a:spLocks noGrp="1"/>
          </p:cNvSpPr>
          <p:nvPr>
            <p:ph type="sldNum" sz="quarter" idx="5"/>
          </p:nvPr>
        </p:nvSpPr>
        <p:spPr/>
        <p:txBody>
          <a:bodyPr/>
          <a:lstStyle/>
          <a:p>
            <a:fld id="{776F9350-6CA4-4F02-B651-E21F8E1756BD}" type="slidenum">
              <a:rPr lang="en-GB" smtClean="0"/>
              <a:t>11</a:t>
            </a:fld>
            <a:endParaRPr lang="en-GB"/>
          </a:p>
        </p:txBody>
      </p:sp>
    </p:spTree>
    <p:extLst>
      <p:ext uri="{BB962C8B-B14F-4D97-AF65-F5344CB8AC3E}">
        <p14:creationId xmlns:p14="http://schemas.microsoft.com/office/powerpoint/2010/main" val="3856171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Google Grant and room hire directory</a:t>
            </a:r>
          </a:p>
        </p:txBody>
      </p:sp>
      <p:sp>
        <p:nvSpPr>
          <p:cNvPr id="4" name="Slide Number Placeholder 3"/>
          <p:cNvSpPr>
            <a:spLocks noGrp="1"/>
          </p:cNvSpPr>
          <p:nvPr>
            <p:ph type="sldNum" sz="quarter" idx="5"/>
          </p:nvPr>
        </p:nvSpPr>
        <p:spPr/>
        <p:txBody>
          <a:bodyPr/>
          <a:lstStyle/>
          <a:p>
            <a:fld id="{776F9350-6CA4-4F02-B651-E21F8E1756BD}" type="slidenum">
              <a:rPr lang="en-GB" smtClean="0"/>
              <a:t>12</a:t>
            </a:fld>
            <a:endParaRPr lang="en-GB"/>
          </a:p>
        </p:txBody>
      </p:sp>
    </p:spTree>
    <p:extLst>
      <p:ext uri="{BB962C8B-B14F-4D97-AF65-F5344CB8AC3E}">
        <p14:creationId xmlns:p14="http://schemas.microsoft.com/office/powerpoint/2010/main" val="695015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76F9350-6CA4-4F02-B651-E21F8E1756BD}" type="slidenum">
              <a:rPr lang="en-GB" smtClean="0"/>
              <a:t>13</a:t>
            </a:fld>
            <a:endParaRPr lang="en-GB"/>
          </a:p>
        </p:txBody>
      </p:sp>
    </p:spTree>
    <p:extLst>
      <p:ext uri="{BB962C8B-B14F-4D97-AF65-F5344CB8AC3E}">
        <p14:creationId xmlns:p14="http://schemas.microsoft.com/office/powerpoint/2010/main" val="85805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t"/>
            <a:r>
              <a:rPr lang="en-GB" b="0" i="0">
                <a:solidFill>
                  <a:srgbClr val="515E59"/>
                </a:solidFill>
                <a:effectLst/>
                <a:latin typeface="Montserrat" panose="00000500000000000000" pitchFamily="2" charset="0"/>
              </a:rPr>
              <a:t>Utilities – gas, electricity, water</a:t>
            </a:r>
          </a:p>
          <a:p>
            <a:pPr algn="l" fontAlgn="t"/>
            <a:r>
              <a:rPr lang="en-GB" b="0" i="0">
                <a:solidFill>
                  <a:srgbClr val="515E59"/>
                </a:solidFill>
                <a:effectLst/>
                <a:latin typeface="Montserrat" panose="00000500000000000000" pitchFamily="2" charset="0"/>
              </a:rPr>
              <a:t>Salaries and associated costs</a:t>
            </a:r>
          </a:p>
          <a:p>
            <a:pPr algn="l" fontAlgn="t"/>
            <a:r>
              <a:rPr lang="en-GB" b="0" i="0">
                <a:solidFill>
                  <a:srgbClr val="515E59"/>
                </a:solidFill>
                <a:effectLst/>
                <a:latin typeface="Montserrat" panose="00000500000000000000" pitchFamily="2" charset="0"/>
              </a:rPr>
              <a:t>Staff recruitment, retention and wellbeing</a:t>
            </a:r>
          </a:p>
          <a:p>
            <a:pPr algn="l" fontAlgn="t"/>
            <a:r>
              <a:rPr lang="en-GB" b="0" i="0">
                <a:solidFill>
                  <a:srgbClr val="515E59"/>
                </a:solidFill>
                <a:effectLst/>
                <a:latin typeface="Montserrat" panose="00000500000000000000" pitchFamily="2" charset="0"/>
              </a:rPr>
              <a:t>Building costs – including rent and insurance</a:t>
            </a:r>
          </a:p>
          <a:p>
            <a:pPr algn="l" fontAlgn="t"/>
            <a:r>
              <a:rPr lang="en-GB" b="0" i="0">
                <a:solidFill>
                  <a:srgbClr val="515E59"/>
                </a:solidFill>
                <a:effectLst/>
                <a:latin typeface="Montserrat" panose="00000500000000000000" pitchFamily="2" charset="0"/>
              </a:rPr>
              <a:t>Fuel and Transport costs – including travel or vehicles your organisation owns or rents</a:t>
            </a:r>
          </a:p>
          <a:p>
            <a:pPr algn="l" fontAlgn="t"/>
            <a:r>
              <a:rPr lang="en-GB" b="0" i="0">
                <a:solidFill>
                  <a:srgbClr val="515E59"/>
                </a:solidFill>
                <a:effectLst/>
                <a:latin typeface="Montserrat" panose="00000500000000000000" pitchFamily="2" charset="0"/>
              </a:rPr>
              <a:t>Capital costs – including buying equipment e.g. computers</a:t>
            </a:r>
          </a:p>
          <a:p>
            <a:pPr algn="l" fontAlgn="t"/>
            <a:r>
              <a:rPr lang="en-GB" b="0" i="0">
                <a:solidFill>
                  <a:srgbClr val="515E59"/>
                </a:solidFill>
                <a:effectLst/>
                <a:latin typeface="Montserrat" panose="00000500000000000000" pitchFamily="2" charset="0"/>
              </a:rPr>
              <a:t>Changes in the public's giving/donating behaviour</a:t>
            </a:r>
          </a:p>
          <a:p>
            <a:pPr algn="l" fontAlgn="t"/>
            <a:r>
              <a:rPr lang="en-GB" b="0" i="0">
                <a:solidFill>
                  <a:srgbClr val="515E59"/>
                </a:solidFill>
                <a:effectLst/>
                <a:latin typeface="Montserrat" panose="00000500000000000000" pitchFamily="2" charset="0"/>
              </a:rPr>
              <a:t>Other</a:t>
            </a:r>
          </a:p>
          <a:p>
            <a:endParaRPr lang="en-GB"/>
          </a:p>
        </p:txBody>
      </p:sp>
      <p:sp>
        <p:nvSpPr>
          <p:cNvPr id="4" name="Slide Number Placeholder 3"/>
          <p:cNvSpPr>
            <a:spLocks noGrp="1"/>
          </p:cNvSpPr>
          <p:nvPr>
            <p:ph type="sldNum" sz="quarter" idx="5"/>
          </p:nvPr>
        </p:nvSpPr>
        <p:spPr/>
        <p:txBody>
          <a:bodyPr/>
          <a:lstStyle/>
          <a:p>
            <a:fld id="{776F9350-6CA4-4F02-B651-E21F8E1756BD}" type="slidenum">
              <a:rPr lang="en-GB" smtClean="0"/>
              <a:t>14</a:t>
            </a:fld>
            <a:endParaRPr lang="en-GB"/>
          </a:p>
        </p:txBody>
      </p:sp>
    </p:spTree>
    <p:extLst>
      <p:ext uri="{BB962C8B-B14F-4D97-AF65-F5344CB8AC3E}">
        <p14:creationId xmlns:p14="http://schemas.microsoft.com/office/powerpoint/2010/main" val="1081376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a:solidFill>
                <a:srgbClr val="16315A"/>
              </a:solidFill>
              <a:effectLst/>
              <a:latin typeface="-apple-system"/>
            </a:endParaRPr>
          </a:p>
          <a:p>
            <a:endParaRPr lang="en-GB"/>
          </a:p>
        </p:txBody>
      </p:sp>
      <p:sp>
        <p:nvSpPr>
          <p:cNvPr id="4" name="Slide Number Placeholder 3"/>
          <p:cNvSpPr>
            <a:spLocks noGrp="1"/>
          </p:cNvSpPr>
          <p:nvPr>
            <p:ph type="sldNum" sz="quarter" idx="5"/>
          </p:nvPr>
        </p:nvSpPr>
        <p:spPr/>
        <p:txBody>
          <a:bodyPr/>
          <a:lstStyle/>
          <a:p>
            <a:fld id="{776F9350-6CA4-4F02-B651-E21F8E1756BD}" type="slidenum">
              <a:rPr lang="en-GB" smtClean="0"/>
              <a:t>15</a:t>
            </a:fld>
            <a:endParaRPr lang="en-GB"/>
          </a:p>
        </p:txBody>
      </p:sp>
    </p:spTree>
    <p:extLst>
      <p:ext uri="{BB962C8B-B14F-4D97-AF65-F5344CB8AC3E}">
        <p14:creationId xmlns:p14="http://schemas.microsoft.com/office/powerpoint/2010/main" val="4003365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76F9350-6CA4-4F02-B651-E21F8E1756BD}" type="slidenum">
              <a:rPr lang="en-GB" smtClean="0"/>
              <a:t>16</a:t>
            </a:fld>
            <a:endParaRPr lang="en-GB"/>
          </a:p>
        </p:txBody>
      </p:sp>
    </p:spTree>
    <p:extLst>
      <p:ext uri="{BB962C8B-B14F-4D97-AF65-F5344CB8AC3E}">
        <p14:creationId xmlns:p14="http://schemas.microsoft.com/office/powerpoint/2010/main" val="1954923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t"/>
            <a:r>
              <a:rPr lang="en-GB" b="1" i="0">
                <a:solidFill>
                  <a:srgbClr val="515E59"/>
                </a:solidFill>
                <a:effectLst/>
                <a:latin typeface="Montserrat" panose="00000500000000000000" pitchFamily="2" charset="0"/>
              </a:rPr>
              <a:t>Breaking point </a:t>
            </a:r>
            <a:r>
              <a:rPr lang="en-GB" b="0" i="0">
                <a:solidFill>
                  <a:srgbClr val="515E59"/>
                </a:solidFill>
                <a:effectLst/>
                <a:latin typeface="Montserrat" panose="00000500000000000000" pitchFamily="2" charset="0"/>
              </a:rPr>
              <a:t>– without additional resource and support we will need to reduce our services or close by March 2023</a:t>
            </a:r>
          </a:p>
          <a:p>
            <a:pPr algn="l" fontAlgn="t"/>
            <a:r>
              <a:rPr lang="en-GB" b="1" i="0">
                <a:solidFill>
                  <a:srgbClr val="515E59"/>
                </a:solidFill>
                <a:effectLst/>
                <a:latin typeface="Montserrat" panose="00000500000000000000" pitchFamily="2" charset="0"/>
              </a:rPr>
              <a:t>Uneasy </a:t>
            </a:r>
            <a:r>
              <a:rPr lang="en-GB" b="0" i="0">
                <a:solidFill>
                  <a:srgbClr val="515E59"/>
                </a:solidFill>
                <a:effectLst/>
                <a:latin typeface="Montserrat" panose="00000500000000000000" pitchFamily="2" charset="0"/>
              </a:rPr>
              <a:t>- our current funding pipeline will sustain our services until March 2023 but beyond that we are not sure</a:t>
            </a:r>
          </a:p>
          <a:p>
            <a:pPr algn="l" fontAlgn="t"/>
            <a:r>
              <a:rPr lang="en-GB" b="1" i="0">
                <a:solidFill>
                  <a:srgbClr val="515E59"/>
                </a:solidFill>
                <a:effectLst/>
                <a:latin typeface="Montserrat" panose="00000500000000000000" pitchFamily="2" charset="0"/>
              </a:rPr>
              <a:t>Optimistic </a:t>
            </a:r>
            <a:r>
              <a:rPr lang="en-GB" b="0" i="0">
                <a:solidFill>
                  <a:srgbClr val="515E59"/>
                </a:solidFill>
                <a:effectLst/>
                <a:latin typeface="Montserrat" panose="00000500000000000000" pitchFamily="2" charset="0"/>
              </a:rPr>
              <a:t>- our current funding pipeline will sustain our services until March 2023 and we are confident we will secure additional funding to continue beyond 2023</a:t>
            </a:r>
          </a:p>
          <a:p>
            <a:pPr algn="l" fontAlgn="t"/>
            <a:r>
              <a:rPr lang="en-GB" b="1" i="0">
                <a:solidFill>
                  <a:srgbClr val="515E59"/>
                </a:solidFill>
                <a:effectLst/>
                <a:latin typeface="Montserrat" panose="00000500000000000000" pitchFamily="2" charset="0"/>
              </a:rPr>
              <a:t>Secure </a:t>
            </a:r>
            <a:r>
              <a:rPr lang="en-GB" b="0" i="0">
                <a:solidFill>
                  <a:srgbClr val="515E59"/>
                </a:solidFill>
                <a:effectLst/>
                <a:latin typeface="Montserrat" panose="00000500000000000000" pitchFamily="2" charset="0"/>
              </a:rPr>
              <a:t>– we already have funding and resources in place to secure all our services beyond March 2023</a:t>
            </a:r>
          </a:p>
          <a:p>
            <a:endParaRPr lang="en-GB"/>
          </a:p>
        </p:txBody>
      </p:sp>
      <p:sp>
        <p:nvSpPr>
          <p:cNvPr id="4" name="Slide Number Placeholder 3"/>
          <p:cNvSpPr>
            <a:spLocks noGrp="1"/>
          </p:cNvSpPr>
          <p:nvPr>
            <p:ph type="sldNum" sz="quarter" idx="5"/>
          </p:nvPr>
        </p:nvSpPr>
        <p:spPr/>
        <p:txBody>
          <a:bodyPr/>
          <a:lstStyle/>
          <a:p>
            <a:fld id="{776F9350-6CA4-4F02-B651-E21F8E1756BD}" type="slidenum">
              <a:rPr lang="en-GB" smtClean="0"/>
              <a:t>17</a:t>
            </a:fld>
            <a:endParaRPr lang="en-GB"/>
          </a:p>
        </p:txBody>
      </p:sp>
    </p:spTree>
    <p:extLst>
      <p:ext uri="{BB962C8B-B14F-4D97-AF65-F5344CB8AC3E}">
        <p14:creationId xmlns:p14="http://schemas.microsoft.com/office/powerpoint/2010/main" val="993306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76F9350-6CA4-4F02-B651-E21F8E1756BD}" type="slidenum">
              <a:rPr lang="en-GB" smtClean="0"/>
              <a:t>18</a:t>
            </a:fld>
            <a:endParaRPr lang="en-GB"/>
          </a:p>
        </p:txBody>
      </p:sp>
    </p:spTree>
    <p:extLst>
      <p:ext uri="{BB962C8B-B14F-4D97-AF65-F5344CB8AC3E}">
        <p14:creationId xmlns:p14="http://schemas.microsoft.com/office/powerpoint/2010/main" val="2311837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t>
            </a:r>
            <a:r>
              <a:rPr lang="en-GB" b="0" i="0">
                <a:solidFill>
                  <a:srgbClr val="16315A"/>
                </a:solidFill>
                <a:effectLst/>
                <a:latin typeface="-apple-system"/>
              </a:rPr>
              <a:t> think the voluntary sector is ready and willing to support people in need, but it really does need Government/Council support and intervention. This crisis is unique because not only is it being faced by our beneficiaries, but also all our staff and Trustees who are also concerned about rising costs and fuel bills. So, I am very worried about local people, communities and my team especially with the cold months setting in.”</a:t>
            </a:r>
          </a:p>
          <a:p>
            <a:endParaRPr lang="en-GB" b="0" i="0">
              <a:solidFill>
                <a:srgbClr val="16315A"/>
              </a:solidFill>
              <a:effectLst/>
              <a:latin typeface="-apple-system"/>
            </a:endParaRPr>
          </a:p>
          <a:p>
            <a:r>
              <a:rPr lang="en-GB"/>
              <a:t>More support needs to be given to those who are on very low incomes but fall just outside the benefit threshold. This could involve council tax relief/exemption and means-tested access to food banks</a:t>
            </a:r>
          </a:p>
          <a:p>
            <a:endParaRPr lang="en-GB"/>
          </a:p>
          <a:p>
            <a:r>
              <a:rPr lang="en-GB"/>
              <a:t>“Camden is a divided borough and there is a risk of this getting worse as we increasingly have to rely on donations from community members. Rather than mutual/ neighbourhood wide model (for example a time/ skills bank) we are in a situation where some people give to foodbanks and some people use them. While a necessity this has risks of widening the gap. We need more understanding of the issues so as we can tackle them at source (not keep sticky plastering over them)”</a:t>
            </a:r>
          </a:p>
        </p:txBody>
      </p:sp>
      <p:sp>
        <p:nvSpPr>
          <p:cNvPr id="4" name="Slide Number Placeholder 3"/>
          <p:cNvSpPr>
            <a:spLocks noGrp="1"/>
          </p:cNvSpPr>
          <p:nvPr>
            <p:ph type="sldNum" sz="quarter" idx="5"/>
          </p:nvPr>
        </p:nvSpPr>
        <p:spPr/>
        <p:txBody>
          <a:bodyPr/>
          <a:lstStyle/>
          <a:p>
            <a:fld id="{776F9350-6CA4-4F02-B651-E21F8E1756BD}" type="slidenum">
              <a:rPr lang="en-GB" smtClean="0"/>
              <a:t>20</a:t>
            </a:fld>
            <a:endParaRPr lang="en-GB"/>
          </a:p>
        </p:txBody>
      </p:sp>
    </p:spTree>
    <p:extLst>
      <p:ext uri="{BB962C8B-B14F-4D97-AF65-F5344CB8AC3E}">
        <p14:creationId xmlns:p14="http://schemas.microsoft.com/office/powerpoint/2010/main" val="2566229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76F9350-6CA4-4F02-B651-E21F8E1756BD}" type="slidenum">
              <a:rPr lang="en-GB" smtClean="0"/>
              <a:t>3</a:t>
            </a:fld>
            <a:endParaRPr lang="en-GB"/>
          </a:p>
        </p:txBody>
      </p:sp>
    </p:spTree>
    <p:extLst>
      <p:ext uri="{BB962C8B-B14F-4D97-AF65-F5344CB8AC3E}">
        <p14:creationId xmlns:p14="http://schemas.microsoft.com/office/powerpoint/2010/main" val="1605092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Anticipated vs. expected</a:t>
            </a:r>
          </a:p>
          <a:p>
            <a:r>
              <a:rPr lang="en-GB"/>
              <a:t>Majority are seeing this already or anticipate this happening</a:t>
            </a:r>
          </a:p>
        </p:txBody>
      </p:sp>
      <p:sp>
        <p:nvSpPr>
          <p:cNvPr id="4" name="Slide Number Placeholder 3"/>
          <p:cNvSpPr>
            <a:spLocks noGrp="1"/>
          </p:cNvSpPr>
          <p:nvPr>
            <p:ph type="sldNum" sz="quarter" idx="5"/>
          </p:nvPr>
        </p:nvSpPr>
        <p:spPr/>
        <p:txBody>
          <a:bodyPr/>
          <a:lstStyle/>
          <a:p>
            <a:fld id="{776F9350-6CA4-4F02-B651-E21F8E1756BD}" type="slidenum">
              <a:rPr lang="en-GB" smtClean="0"/>
              <a:t>4</a:t>
            </a:fld>
            <a:endParaRPr lang="en-GB"/>
          </a:p>
        </p:txBody>
      </p:sp>
    </p:spTree>
    <p:extLst>
      <p:ext uri="{BB962C8B-B14F-4D97-AF65-F5344CB8AC3E}">
        <p14:creationId xmlns:p14="http://schemas.microsoft.com/office/powerpoint/2010/main" val="975604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represents average increase.</a:t>
            </a:r>
          </a:p>
          <a:p>
            <a:r>
              <a:rPr lang="en-GB"/>
              <a:t>In reality, actual increase in some cases has been reported as high as 100%</a:t>
            </a:r>
          </a:p>
        </p:txBody>
      </p:sp>
      <p:sp>
        <p:nvSpPr>
          <p:cNvPr id="4" name="Slide Number Placeholder 3"/>
          <p:cNvSpPr>
            <a:spLocks noGrp="1"/>
          </p:cNvSpPr>
          <p:nvPr>
            <p:ph type="sldNum" sz="quarter" idx="5"/>
          </p:nvPr>
        </p:nvSpPr>
        <p:spPr/>
        <p:txBody>
          <a:bodyPr/>
          <a:lstStyle/>
          <a:p>
            <a:fld id="{776F9350-6CA4-4F02-B651-E21F8E1756BD}" type="slidenum">
              <a:rPr lang="en-GB" smtClean="0"/>
              <a:t>5</a:t>
            </a:fld>
            <a:endParaRPr lang="en-GB"/>
          </a:p>
        </p:txBody>
      </p:sp>
    </p:spTree>
    <p:extLst>
      <p:ext uri="{BB962C8B-B14F-4D97-AF65-F5344CB8AC3E}">
        <p14:creationId xmlns:p14="http://schemas.microsoft.com/office/powerpoint/2010/main" val="588128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a:r>
            <a:r>
              <a:rPr lang="en-GB" b="0" i="0" dirty="0">
                <a:solidFill>
                  <a:srgbClr val="16315A"/>
                </a:solidFill>
                <a:effectLst/>
                <a:latin typeface="-apple-system"/>
              </a:rPr>
              <a:t>people are living in extreme poverty.</a:t>
            </a:r>
            <a:br>
              <a:rPr lang="en-GB" dirty="0"/>
            </a:br>
            <a:r>
              <a:rPr lang="en-GB" b="0" i="0" dirty="0">
                <a:solidFill>
                  <a:srgbClr val="16315A"/>
                </a:solidFill>
                <a:effectLst/>
                <a:latin typeface="-apple-system"/>
              </a:rPr>
              <a:t>they can not turn their light on in order to save energy. They use street lights. Recently we have issued 100 food bank vouchers for people who are facing starvation. The demand is continuing but we have no resources.”</a:t>
            </a:r>
          </a:p>
          <a:p>
            <a:endParaRPr lang="en-GB" dirty="0"/>
          </a:p>
        </p:txBody>
      </p:sp>
      <p:sp>
        <p:nvSpPr>
          <p:cNvPr id="4" name="Slide Number Placeholder 3"/>
          <p:cNvSpPr>
            <a:spLocks noGrp="1"/>
          </p:cNvSpPr>
          <p:nvPr>
            <p:ph type="sldNum" sz="quarter" idx="5"/>
          </p:nvPr>
        </p:nvSpPr>
        <p:spPr/>
        <p:txBody>
          <a:bodyPr/>
          <a:lstStyle/>
          <a:p>
            <a:fld id="{776F9350-6CA4-4F02-B651-E21F8E1756BD}" type="slidenum">
              <a:rPr lang="en-GB" smtClean="0"/>
              <a:t>6</a:t>
            </a:fld>
            <a:endParaRPr lang="en-GB"/>
          </a:p>
        </p:txBody>
      </p:sp>
    </p:spTree>
    <p:extLst>
      <p:ext uri="{BB962C8B-B14F-4D97-AF65-F5344CB8AC3E}">
        <p14:creationId xmlns:p14="http://schemas.microsoft.com/office/powerpoint/2010/main" val="2570316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dirty="0">
              <a:solidFill>
                <a:srgbClr val="16315A"/>
              </a:solidFill>
              <a:effectLst/>
              <a:latin typeface="-apple-system"/>
            </a:endParaRPr>
          </a:p>
          <a:p>
            <a:r>
              <a:rPr lang="en-GB" b="0" i="0" dirty="0">
                <a:solidFill>
                  <a:srgbClr val="16315A"/>
                </a:solidFill>
                <a:effectLst/>
                <a:latin typeface="-apple-system"/>
              </a:rPr>
              <a:t>“we would like to support our community by providing a warm hub, but our church heating costs and food costs are going to make that very difficult”</a:t>
            </a:r>
          </a:p>
          <a:p>
            <a:endParaRPr lang="en-GB" b="0" i="0" dirty="0">
              <a:solidFill>
                <a:srgbClr val="16315A"/>
              </a:solidFill>
              <a:effectLst/>
              <a:latin typeface="-apple-system"/>
            </a:endParaRPr>
          </a:p>
          <a:p>
            <a:r>
              <a:rPr lang="en-GB" b="0" i="0" dirty="0">
                <a:solidFill>
                  <a:srgbClr val="16315A"/>
                </a:solidFill>
                <a:effectLst/>
                <a:latin typeface="-apple-system"/>
              </a:rPr>
              <a:t>“cost of living crisis is causing more of our supporters to no longer have the funds to pay for membership - so reduction in income from which we usually pay for services to targeted beneficiaries.”</a:t>
            </a:r>
          </a:p>
          <a:p>
            <a:endParaRPr lang="en-GB" b="0" i="0" dirty="0">
              <a:solidFill>
                <a:srgbClr val="16315A"/>
              </a:solidFill>
              <a:effectLst/>
              <a:latin typeface="-apple-system"/>
            </a:endParaRPr>
          </a:p>
          <a:p>
            <a:r>
              <a:rPr lang="en-GB" b="0" i="0" dirty="0">
                <a:solidFill>
                  <a:srgbClr val="1B1B1B"/>
                </a:solidFill>
                <a:effectLst/>
                <a:latin typeface="Roboto" panose="02000000000000000000" pitchFamily="2" charset="0"/>
              </a:rPr>
              <a:t>Vicarious trauma - signifies the ways that an individual's resilience, experiences, support, and coping strategies manage the traumatic material, not that it has no effect.</a:t>
            </a:r>
            <a:endParaRPr lang="en-GB" b="0" i="0" dirty="0">
              <a:solidFill>
                <a:srgbClr val="16315A"/>
              </a:solidFill>
              <a:effectLst/>
              <a:latin typeface="-apple-system"/>
            </a:endParaRPr>
          </a:p>
        </p:txBody>
      </p:sp>
      <p:sp>
        <p:nvSpPr>
          <p:cNvPr id="4" name="Slide Number Placeholder 3"/>
          <p:cNvSpPr>
            <a:spLocks noGrp="1"/>
          </p:cNvSpPr>
          <p:nvPr>
            <p:ph type="sldNum" sz="quarter" idx="5"/>
          </p:nvPr>
        </p:nvSpPr>
        <p:spPr/>
        <p:txBody>
          <a:bodyPr/>
          <a:lstStyle/>
          <a:p>
            <a:fld id="{776F9350-6CA4-4F02-B651-E21F8E1756BD}" type="slidenum">
              <a:rPr lang="en-GB" smtClean="0"/>
              <a:t>7</a:t>
            </a:fld>
            <a:endParaRPr lang="en-GB"/>
          </a:p>
        </p:txBody>
      </p:sp>
    </p:spTree>
    <p:extLst>
      <p:ext uri="{BB962C8B-B14F-4D97-AF65-F5344CB8AC3E}">
        <p14:creationId xmlns:p14="http://schemas.microsoft.com/office/powerpoint/2010/main" val="85860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Other issues include </a:t>
            </a:r>
            <a:r>
              <a:rPr lang="en-GB" b="0" i="0">
                <a:solidFill>
                  <a:srgbClr val="16315A"/>
                </a:solidFill>
                <a:effectLst/>
                <a:latin typeface="-apple-system"/>
              </a:rPr>
              <a:t>Increase in domestic violence and Digital divide making it harder to find work or having a 1-2-1 person to talk to.</a:t>
            </a:r>
          </a:p>
          <a:p>
            <a:endParaRPr lang="en-GB" b="0" i="0">
              <a:solidFill>
                <a:srgbClr val="16315A"/>
              </a:solidFill>
              <a:effectLst/>
              <a:latin typeface="-apple-system"/>
            </a:endParaRPr>
          </a:p>
          <a:p>
            <a:r>
              <a:rPr lang="en-GB" b="0" i="0">
                <a:solidFill>
                  <a:srgbClr val="16315A"/>
                </a:solidFill>
                <a:effectLst/>
                <a:latin typeface="-apple-system"/>
              </a:rPr>
              <a:t>“</a:t>
            </a:r>
            <a:r>
              <a:rPr lang="en-GB" sz="1800" b="0" i="0" u="none" strike="noStrike">
                <a:solidFill>
                  <a:srgbClr val="000000"/>
                </a:solidFill>
                <a:effectLst/>
                <a:latin typeface="Calibri" panose="020F0502020204030204" pitchFamily="34" charset="0"/>
              </a:rPr>
              <a:t>Young people have expressed their mental health is affected. They are choosing to drop out of education or defer. Their are </a:t>
            </a:r>
            <a:r>
              <a:rPr lang="en-GB" sz="1800" b="0" i="0" u="none" strike="noStrike" err="1">
                <a:solidFill>
                  <a:srgbClr val="000000"/>
                </a:solidFill>
                <a:effectLst/>
                <a:latin typeface="Calibri" panose="020F0502020204030204" pitchFamily="34" charset="0"/>
              </a:rPr>
              <a:t>havingto</a:t>
            </a:r>
            <a:r>
              <a:rPr lang="en-GB" sz="1800" b="0" i="0" u="none" strike="noStrike">
                <a:solidFill>
                  <a:srgbClr val="000000"/>
                </a:solidFill>
                <a:effectLst/>
                <a:latin typeface="Calibri" panose="020F0502020204030204" pitchFamily="34" charset="0"/>
              </a:rPr>
              <a:t> make difficult choices and it’s leading to social isolation and in some instances affecting their relationships (with friends and family)</a:t>
            </a:r>
            <a:r>
              <a:rPr lang="en-GB"/>
              <a:t> </a:t>
            </a:r>
            <a:r>
              <a:rPr lang="en-GB" b="0" i="0">
                <a:solidFill>
                  <a:srgbClr val="16315A"/>
                </a:solidFill>
                <a:effectLst/>
                <a:latin typeface="-apple-system"/>
              </a:rPr>
              <a:t>“</a:t>
            </a:r>
            <a:endParaRPr lang="en-GB"/>
          </a:p>
        </p:txBody>
      </p:sp>
      <p:sp>
        <p:nvSpPr>
          <p:cNvPr id="4" name="Slide Number Placeholder 3"/>
          <p:cNvSpPr>
            <a:spLocks noGrp="1"/>
          </p:cNvSpPr>
          <p:nvPr>
            <p:ph type="sldNum" sz="quarter" idx="5"/>
          </p:nvPr>
        </p:nvSpPr>
        <p:spPr/>
        <p:txBody>
          <a:bodyPr/>
          <a:lstStyle/>
          <a:p>
            <a:fld id="{776F9350-6CA4-4F02-B651-E21F8E1756BD}" type="slidenum">
              <a:rPr lang="en-GB" smtClean="0"/>
              <a:t>8</a:t>
            </a:fld>
            <a:endParaRPr lang="en-GB"/>
          </a:p>
        </p:txBody>
      </p:sp>
    </p:spTree>
    <p:extLst>
      <p:ext uri="{BB962C8B-B14F-4D97-AF65-F5344CB8AC3E}">
        <p14:creationId xmlns:p14="http://schemas.microsoft.com/office/powerpoint/2010/main" val="3017477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dirty="0">
              <a:solidFill>
                <a:srgbClr val="16315A"/>
              </a:solidFill>
              <a:effectLst/>
              <a:latin typeface="-apple-system"/>
            </a:endParaRPr>
          </a:p>
          <a:p>
            <a:r>
              <a:rPr lang="en-GB" b="0" i="0" dirty="0">
                <a:solidFill>
                  <a:srgbClr val="16315A"/>
                </a:solidFill>
                <a:effectLst/>
                <a:latin typeface="-apple-system"/>
              </a:rPr>
              <a:t>“Additional people are already coming to access our services - requiring regular food bank vouchers. Also additional people are accessing us with severe mental health issues. We anticipate an increased demand for support over the Christmas period”</a:t>
            </a:r>
          </a:p>
          <a:p>
            <a:endParaRPr lang="en-GB" b="0" i="0" dirty="0">
              <a:solidFill>
                <a:srgbClr val="16315A"/>
              </a:solidFill>
              <a:effectLst/>
              <a:latin typeface="-apple-system"/>
            </a:endParaRPr>
          </a:p>
          <a:p>
            <a:r>
              <a:rPr lang="en-GB" b="0" i="0" dirty="0">
                <a:solidFill>
                  <a:srgbClr val="16315A"/>
                </a:solidFill>
                <a:effectLst/>
                <a:latin typeface="-apple-system"/>
              </a:rPr>
              <a:t>“More people in poverty who do not know how to access the addition help available. Many people on dialysis worried about power cuts during treatment”</a:t>
            </a:r>
          </a:p>
          <a:p>
            <a:endParaRPr lang="en-GB" b="0" i="0" dirty="0">
              <a:solidFill>
                <a:srgbClr val="16315A"/>
              </a:solidFill>
              <a:effectLst/>
              <a:latin typeface="-apple-system"/>
            </a:endParaRPr>
          </a:p>
          <a:p>
            <a:pPr algn="l" fontAlgn="t"/>
            <a:r>
              <a:rPr lang="en-GB" b="0" i="0" dirty="0">
                <a:solidFill>
                  <a:srgbClr val="16315A"/>
                </a:solidFill>
                <a:effectLst/>
                <a:latin typeface="-apple-system"/>
              </a:rPr>
              <a:t>“</a:t>
            </a:r>
            <a:r>
              <a:rPr lang="en-GB" b="0" dirty="0">
                <a:solidFill>
                  <a:srgbClr val="16315A"/>
                </a:solidFill>
                <a:effectLst/>
              </a:rPr>
              <a:t>Our clients are from a vulnerable population but the cost of living crisis has put additional stress on the ability to purchase food, heat and attend services. This has had a knock on impact on both mental and physical health.”</a:t>
            </a:r>
          </a:p>
          <a:p>
            <a:pPr algn="l" fontAlgn="t"/>
            <a:endParaRPr lang="en-GB" b="0" dirty="0">
              <a:solidFill>
                <a:srgbClr val="16315A"/>
              </a:solidFill>
              <a:effectLst/>
            </a:endParaRPr>
          </a:p>
          <a:p>
            <a:pPr algn="l" fontAlgn="t"/>
            <a:r>
              <a:rPr lang="en-GB" b="1" dirty="0">
                <a:solidFill>
                  <a:srgbClr val="16315A"/>
                </a:solidFill>
                <a:effectLst/>
              </a:rPr>
              <a:t>Dovetails with what we are seeing through social prescribing referrals:</a:t>
            </a:r>
            <a:endParaRPr lang="en-GB" b="1" dirty="0">
              <a:effectLst/>
              <a:latin typeface="-apple-system"/>
            </a:endParaRPr>
          </a:p>
          <a:p>
            <a:pPr rtl="0"/>
            <a:r>
              <a:rPr lang="en-GB" sz="1800" dirty="0">
                <a:effectLst/>
                <a:latin typeface="-apple-system"/>
              </a:rPr>
              <a:t>we’re hearing more from residents /referrers who are concerned about finances (fuel bills, rent, food prices, running vital medical equipment etc). It’s similar to the pandemic response, where individuals (middle earners &amp; two income households) that have not needed previous SP support are turning to us for assistance. I’ve spoken with some that are even considering moving out of the borough/London.</a:t>
            </a:r>
            <a:r>
              <a:rPr lang="en-GB" dirty="0">
                <a:effectLst/>
                <a:latin typeface="-apple-system"/>
              </a:rPr>
              <a:t> </a:t>
            </a:r>
          </a:p>
          <a:p>
            <a:pPr rtl="0"/>
            <a:br>
              <a:rPr lang="en-GB" dirty="0">
                <a:effectLst/>
                <a:latin typeface="-apple-system"/>
              </a:rPr>
            </a:br>
            <a:endParaRPr lang="en-GB" dirty="0">
              <a:effectLst/>
              <a:latin typeface="-apple-system"/>
            </a:endParaRPr>
          </a:p>
          <a:p>
            <a:pPr rtl="0"/>
            <a:r>
              <a:rPr lang="en-GB" sz="1800" dirty="0">
                <a:effectLst/>
                <a:latin typeface="-apple-system"/>
              </a:rPr>
              <a:t>Many residents are not aware of the available resources regarding the cost of living, whilst others don’t think there’s enough.</a:t>
            </a:r>
            <a:r>
              <a:rPr lang="en-GB" dirty="0">
                <a:effectLst/>
                <a:latin typeface="-apple-system"/>
              </a:rPr>
              <a:t> </a:t>
            </a:r>
          </a:p>
          <a:p>
            <a:pPr rtl="0"/>
            <a:r>
              <a:rPr lang="en-GB" sz="1800" dirty="0">
                <a:effectLst/>
                <a:latin typeface="-apple-system"/>
              </a:rPr>
              <a:t>They feel overwhelmed and confused with the information delivered by the council, government, energy firms and even media, suggesting there needs to be more clarity. This was highlighted when I joined Henna’s women group and talked about how Community Links can help and Camden’s Hardship fund. The attendees were oblivious of the scheme, and all requested to be referred for the grant. </a:t>
            </a:r>
            <a:endParaRPr lang="en-GB" dirty="0">
              <a:effectLst/>
              <a:latin typeface="-apple-system"/>
            </a:endParaRPr>
          </a:p>
          <a:p>
            <a:pPr rtl="0"/>
            <a:br>
              <a:rPr lang="en-GB" dirty="0">
                <a:effectLst/>
                <a:latin typeface="-apple-system"/>
              </a:rPr>
            </a:br>
            <a:endParaRPr lang="en-GB" dirty="0">
              <a:effectLst/>
              <a:latin typeface="-apple-system"/>
            </a:endParaRPr>
          </a:p>
          <a:p>
            <a:pPr rtl="0"/>
            <a:r>
              <a:rPr lang="en-GB" sz="1800" dirty="0">
                <a:effectLst/>
                <a:latin typeface="-apple-system"/>
              </a:rPr>
              <a:t>With the impending long winter and festive period many households will find it a challenge, sadly some may have to choose between heating and eating. This will no doubt add to those who are already struggling with existing issues (MH, debt, long- term conditions etc)  and represents a risk of starting </a:t>
            </a:r>
            <a:r>
              <a:rPr lang="en-GB" sz="1800" dirty="0" err="1">
                <a:effectLst/>
                <a:latin typeface="-apple-system"/>
              </a:rPr>
              <a:t>starting</a:t>
            </a:r>
            <a:r>
              <a:rPr lang="en-GB" sz="1800" dirty="0">
                <a:effectLst/>
                <a:latin typeface="-apple-system"/>
              </a:rPr>
              <a:t> for others.</a:t>
            </a:r>
            <a:endParaRPr lang="en-GB" dirty="0">
              <a:effectLst/>
              <a:latin typeface="-apple-system"/>
            </a:endParaRPr>
          </a:p>
          <a:p>
            <a:pPr rtl="0"/>
            <a:br>
              <a:rPr lang="en-GB" dirty="0"/>
            </a:br>
            <a:endParaRPr lang="en-GB" dirty="0"/>
          </a:p>
          <a:p>
            <a:endParaRPr lang="en-GB" dirty="0"/>
          </a:p>
        </p:txBody>
      </p:sp>
      <p:sp>
        <p:nvSpPr>
          <p:cNvPr id="4" name="Slide Number Placeholder 3"/>
          <p:cNvSpPr>
            <a:spLocks noGrp="1"/>
          </p:cNvSpPr>
          <p:nvPr>
            <p:ph type="sldNum" sz="quarter" idx="5"/>
          </p:nvPr>
        </p:nvSpPr>
        <p:spPr/>
        <p:txBody>
          <a:bodyPr/>
          <a:lstStyle/>
          <a:p>
            <a:fld id="{776F9350-6CA4-4F02-B651-E21F8E1756BD}" type="slidenum">
              <a:rPr lang="en-GB" smtClean="0"/>
              <a:t>9</a:t>
            </a:fld>
            <a:endParaRPr lang="en-GB"/>
          </a:p>
        </p:txBody>
      </p:sp>
    </p:spTree>
    <p:extLst>
      <p:ext uri="{BB962C8B-B14F-4D97-AF65-F5344CB8AC3E}">
        <p14:creationId xmlns:p14="http://schemas.microsoft.com/office/powerpoint/2010/main" val="4275248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76F9350-6CA4-4F02-B651-E21F8E1756BD}" type="slidenum">
              <a:rPr lang="en-GB" smtClean="0"/>
              <a:t>10</a:t>
            </a:fld>
            <a:endParaRPr lang="en-GB"/>
          </a:p>
        </p:txBody>
      </p:sp>
    </p:spTree>
    <p:extLst>
      <p:ext uri="{BB962C8B-B14F-4D97-AF65-F5344CB8AC3E}">
        <p14:creationId xmlns:p14="http://schemas.microsoft.com/office/powerpoint/2010/main" val="2211792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71C28A0-4781-704F-B6B8-E89DF15492E2}"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0C928-B81C-334E-A9EC-0FD4849C4B82}" type="slidenum">
              <a:rPr lang="en-US" smtClean="0"/>
              <a:t>‹#›</a:t>
            </a:fld>
            <a:endParaRPr lang="en-US"/>
          </a:p>
        </p:txBody>
      </p:sp>
    </p:spTree>
    <p:extLst>
      <p:ext uri="{BB962C8B-B14F-4D97-AF65-F5344CB8AC3E}">
        <p14:creationId xmlns:p14="http://schemas.microsoft.com/office/powerpoint/2010/main" val="804076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C28A0-4781-704F-B6B8-E89DF15492E2}"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0C928-B81C-334E-A9EC-0FD4849C4B82}" type="slidenum">
              <a:rPr lang="en-US" smtClean="0"/>
              <a:t>‹#›</a:t>
            </a:fld>
            <a:endParaRPr lang="en-US"/>
          </a:p>
        </p:txBody>
      </p:sp>
    </p:spTree>
    <p:extLst>
      <p:ext uri="{BB962C8B-B14F-4D97-AF65-F5344CB8AC3E}">
        <p14:creationId xmlns:p14="http://schemas.microsoft.com/office/powerpoint/2010/main" val="62760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C28A0-4781-704F-B6B8-E89DF15492E2}"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0C928-B81C-334E-A9EC-0FD4849C4B82}" type="slidenum">
              <a:rPr lang="en-US" smtClean="0"/>
              <a:t>‹#›</a:t>
            </a:fld>
            <a:endParaRPr lang="en-US"/>
          </a:p>
        </p:txBody>
      </p:sp>
    </p:spTree>
    <p:extLst>
      <p:ext uri="{BB962C8B-B14F-4D97-AF65-F5344CB8AC3E}">
        <p14:creationId xmlns:p14="http://schemas.microsoft.com/office/powerpoint/2010/main" val="404395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C28A0-4781-704F-B6B8-E89DF15492E2}"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0C928-B81C-334E-A9EC-0FD4849C4B82}" type="slidenum">
              <a:rPr lang="en-US" smtClean="0"/>
              <a:t>‹#›</a:t>
            </a:fld>
            <a:endParaRPr lang="en-US"/>
          </a:p>
        </p:txBody>
      </p:sp>
    </p:spTree>
    <p:extLst>
      <p:ext uri="{BB962C8B-B14F-4D97-AF65-F5344CB8AC3E}">
        <p14:creationId xmlns:p14="http://schemas.microsoft.com/office/powerpoint/2010/main" val="2138947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1C28A0-4781-704F-B6B8-E89DF15492E2}"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0C928-B81C-334E-A9EC-0FD4849C4B82}" type="slidenum">
              <a:rPr lang="en-US" smtClean="0"/>
              <a:t>‹#›</a:t>
            </a:fld>
            <a:endParaRPr lang="en-US"/>
          </a:p>
        </p:txBody>
      </p:sp>
    </p:spTree>
    <p:extLst>
      <p:ext uri="{BB962C8B-B14F-4D97-AF65-F5344CB8AC3E}">
        <p14:creationId xmlns:p14="http://schemas.microsoft.com/office/powerpoint/2010/main" val="419037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1C28A0-4781-704F-B6B8-E89DF15492E2}"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90C928-B81C-334E-A9EC-0FD4849C4B82}" type="slidenum">
              <a:rPr lang="en-US" smtClean="0"/>
              <a:t>‹#›</a:t>
            </a:fld>
            <a:endParaRPr lang="en-US"/>
          </a:p>
        </p:txBody>
      </p:sp>
    </p:spTree>
    <p:extLst>
      <p:ext uri="{BB962C8B-B14F-4D97-AF65-F5344CB8AC3E}">
        <p14:creationId xmlns:p14="http://schemas.microsoft.com/office/powerpoint/2010/main" val="1160333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1C28A0-4781-704F-B6B8-E89DF15492E2}" type="datetimeFigureOut">
              <a:rPr lang="en-US" smtClean="0"/>
              <a:t>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90C928-B81C-334E-A9EC-0FD4849C4B82}" type="slidenum">
              <a:rPr lang="en-US" smtClean="0"/>
              <a:t>‹#›</a:t>
            </a:fld>
            <a:endParaRPr lang="en-US"/>
          </a:p>
        </p:txBody>
      </p:sp>
    </p:spTree>
    <p:extLst>
      <p:ext uri="{BB962C8B-B14F-4D97-AF65-F5344CB8AC3E}">
        <p14:creationId xmlns:p14="http://schemas.microsoft.com/office/powerpoint/2010/main" val="426136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1C28A0-4781-704F-B6B8-E89DF15492E2}" type="datetimeFigureOut">
              <a:rPr lang="en-US" smtClean="0"/>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90C928-B81C-334E-A9EC-0FD4849C4B82}" type="slidenum">
              <a:rPr lang="en-US" smtClean="0"/>
              <a:t>‹#›</a:t>
            </a:fld>
            <a:endParaRPr lang="en-US"/>
          </a:p>
        </p:txBody>
      </p:sp>
    </p:spTree>
    <p:extLst>
      <p:ext uri="{BB962C8B-B14F-4D97-AF65-F5344CB8AC3E}">
        <p14:creationId xmlns:p14="http://schemas.microsoft.com/office/powerpoint/2010/main" val="211352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C28A0-4781-704F-B6B8-E89DF15492E2}" type="datetimeFigureOut">
              <a:rPr lang="en-US" smtClean="0"/>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90C928-B81C-334E-A9EC-0FD4849C4B82}" type="slidenum">
              <a:rPr lang="en-US" smtClean="0"/>
              <a:t>‹#›</a:t>
            </a:fld>
            <a:endParaRPr lang="en-US"/>
          </a:p>
        </p:txBody>
      </p:sp>
    </p:spTree>
    <p:extLst>
      <p:ext uri="{BB962C8B-B14F-4D97-AF65-F5344CB8AC3E}">
        <p14:creationId xmlns:p14="http://schemas.microsoft.com/office/powerpoint/2010/main" val="260254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1C28A0-4781-704F-B6B8-E89DF15492E2}"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90C928-B81C-334E-A9EC-0FD4849C4B82}" type="slidenum">
              <a:rPr lang="en-US" smtClean="0"/>
              <a:t>‹#›</a:t>
            </a:fld>
            <a:endParaRPr lang="en-US"/>
          </a:p>
        </p:txBody>
      </p:sp>
    </p:spTree>
    <p:extLst>
      <p:ext uri="{BB962C8B-B14F-4D97-AF65-F5344CB8AC3E}">
        <p14:creationId xmlns:p14="http://schemas.microsoft.com/office/powerpoint/2010/main" val="182578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1C28A0-4781-704F-B6B8-E89DF15492E2}"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90C928-B81C-334E-A9EC-0FD4849C4B82}" type="slidenum">
              <a:rPr lang="en-US" smtClean="0"/>
              <a:t>‹#›</a:t>
            </a:fld>
            <a:endParaRPr lang="en-US"/>
          </a:p>
        </p:txBody>
      </p:sp>
    </p:spTree>
    <p:extLst>
      <p:ext uri="{BB962C8B-B14F-4D97-AF65-F5344CB8AC3E}">
        <p14:creationId xmlns:p14="http://schemas.microsoft.com/office/powerpoint/2010/main" val="583671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C28A0-4781-704F-B6B8-E89DF15492E2}" type="datetimeFigureOut">
              <a:rPr lang="en-US" smtClean="0"/>
              <a:t>12/6/2022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0C928-B81C-334E-A9EC-0FD4849C4B82}" type="slidenum">
              <a:rPr lang="en-US" smtClean="0"/>
              <a:t>‹#›</a:t>
            </a:fld>
            <a:endParaRPr lang="en-US"/>
          </a:p>
        </p:txBody>
      </p:sp>
    </p:spTree>
    <p:extLst>
      <p:ext uri="{BB962C8B-B14F-4D97-AF65-F5344CB8AC3E}">
        <p14:creationId xmlns:p14="http://schemas.microsoft.com/office/powerpoint/2010/main" val="787002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microsoft.com/office/2018/10/relationships/comments" Target="../comments/modernComment_101_62FDF2A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www.vac.org.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B92FAF7-0AD3-4B47-9111-D0E9CD79E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6A77139-BADB-4B2C-BD41-B67A4D37D7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5526" y="2227167"/>
            <a:ext cx="4336168" cy="4630834"/>
            <a:chOff x="7855526" y="2145638"/>
            <a:chExt cx="4336168" cy="4630834"/>
          </a:xfr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p:grpSpPr>
        <p:sp useBgFill="1">
          <p:nvSpPr>
            <p:cNvPr id="15" name="Freeform: Shape 14">
              <a:extLst>
                <a:ext uri="{FF2B5EF4-FFF2-40B4-BE49-F238E27FC236}">
                  <a16:creationId xmlns:a16="http://schemas.microsoft.com/office/drawing/2014/main" id="{DAC7B25D-E1A6-459A-B45A-1912B0CD95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208150 h 4312749"/>
                <a:gd name="connsiteX4" fmla="*/ 4145996 w 4315791"/>
                <a:gd name="connsiteY4" fmla="*/ 1085198 h 4312749"/>
                <a:gd name="connsiteX5" fmla="*/ 3631470 w 4315791"/>
                <a:gd name="connsiteY5" fmla="*/ 767158 h 4312749"/>
                <a:gd name="connsiteX6" fmla="*/ 2987009 w 4315791"/>
                <a:gd name="connsiteY6" fmla="*/ 611504 h 4312749"/>
                <a:gd name="connsiteX7" fmla="*/ 1985110 w 4315791"/>
                <a:gd name="connsiteY7" fmla="*/ 855943 h 4312749"/>
                <a:gd name="connsiteX8" fmla="*/ 1223061 w 4315791"/>
                <a:gd name="connsiteY8" fmla="*/ 1585590 h 4312749"/>
                <a:gd name="connsiteX9" fmla="*/ 1023311 w 4315791"/>
                <a:gd name="connsiteY9" fmla="*/ 1849089 h 4312749"/>
                <a:gd name="connsiteX10" fmla="*/ 652067 w 4315791"/>
                <a:gd name="connsiteY10" fmla="*/ 2610233 h 4312749"/>
                <a:gd name="connsiteX11" fmla="*/ 876921 w 4315791"/>
                <a:gd name="connsiteY11" fmla="*/ 3447930 h 4312749"/>
                <a:gd name="connsiteX12" fmla="*/ 1504428 w 4315791"/>
                <a:gd name="connsiteY12" fmla="*/ 4177169 h 4312749"/>
                <a:gd name="connsiteX13" fmla="*/ 1689053 w 4315791"/>
                <a:gd name="connsiteY13" fmla="*/ 4312749 h 4312749"/>
                <a:gd name="connsiteX14" fmla="*/ 729636 w 4315791"/>
                <a:gd name="connsiteY14" fmla="*/ 4312749 h 4312749"/>
                <a:gd name="connsiteX15" fmla="*/ 638463 w 4315791"/>
                <a:gd name="connsiteY15" fmla="*/ 4216521 h 4312749"/>
                <a:gd name="connsiteX16" fmla="*/ 0 w 4315791"/>
                <a:gd name="connsiteY16" fmla="*/ 2610335 h 4312749"/>
                <a:gd name="connsiteX17" fmla="*/ 683474 w 4315791"/>
                <a:gd name="connsiteY17" fmla="*/ 1242376 h 4312749"/>
                <a:gd name="connsiteX18" fmla="*/ 2987009 w 4315791"/>
                <a:gd name="connsiteY18"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15791" h="4312749">
                  <a:moveTo>
                    <a:pt x="2987009" y="0"/>
                  </a:moveTo>
                  <a:cubicBezTo>
                    <a:pt x="3434423" y="0"/>
                    <a:pt x="3798884" y="137413"/>
                    <a:pt x="4136908" y="333995"/>
                  </a:cubicBezTo>
                  <a:lnTo>
                    <a:pt x="4315791" y="445229"/>
                  </a:lnTo>
                  <a:lnTo>
                    <a:pt x="4315791" y="1208150"/>
                  </a:lnTo>
                  <a:lnTo>
                    <a:pt x="4145996" y="1085198"/>
                  </a:lnTo>
                  <a:cubicBezTo>
                    <a:pt x="3968282" y="958859"/>
                    <a:pt x="3800518" y="848961"/>
                    <a:pt x="3631470" y="767158"/>
                  </a:cubicBezTo>
                  <a:cubicBezTo>
                    <a:pt x="3411941" y="660943"/>
                    <a:pt x="3207191" y="611504"/>
                    <a:pt x="2987009" y="611504"/>
                  </a:cubicBezTo>
                  <a:cubicBezTo>
                    <a:pt x="2599030" y="611504"/>
                    <a:pt x="2271258" y="691421"/>
                    <a:pt x="1985110" y="855943"/>
                  </a:cubicBezTo>
                  <a:cubicBezTo>
                    <a:pt x="1715153" y="1011087"/>
                    <a:pt x="1465955" y="1249819"/>
                    <a:pt x="1223061" y="1585590"/>
                  </a:cubicBezTo>
                  <a:cubicBezTo>
                    <a:pt x="1154375" y="1680490"/>
                    <a:pt x="1087756" y="1766217"/>
                    <a:pt x="1023311" y="1849089"/>
                  </a:cubicBezTo>
                  <a:cubicBezTo>
                    <a:pt x="765853" y="2180172"/>
                    <a:pt x="652067" y="2338069"/>
                    <a:pt x="652067" y="2610233"/>
                  </a:cubicBezTo>
                  <a:cubicBezTo>
                    <a:pt x="652067" y="2895038"/>
                    <a:pt x="727707" y="3176887"/>
                    <a:pt x="876921" y="3447930"/>
                  </a:cubicBezTo>
                  <a:cubicBezTo>
                    <a:pt x="1022224" y="3711838"/>
                    <a:pt x="1239145" y="3964023"/>
                    <a:pt x="1504428" y="4177169"/>
                  </a:cubicBezTo>
                  <a:lnTo>
                    <a:pt x="1689053"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6" name="Freeform: Shape 15">
              <a:extLst>
                <a:ext uri="{FF2B5EF4-FFF2-40B4-BE49-F238E27FC236}">
                  <a16:creationId xmlns:a16="http://schemas.microsoft.com/office/drawing/2014/main" id="{920A7C7E-00F6-490C-A8E7-5167EA6A4B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079495 h 4312749"/>
                <a:gd name="connsiteX4" fmla="*/ 4206793 w 4315791"/>
                <a:gd name="connsiteY4" fmla="*/ 1000737 h 4312749"/>
                <a:gd name="connsiteX5" fmla="*/ 2987119 w 4315791"/>
                <a:gd name="connsiteY5" fmla="*/ 509571 h 4312749"/>
                <a:gd name="connsiteX6" fmla="*/ 1133184 w 4315791"/>
                <a:gd name="connsiteY6" fmla="*/ 1528405 h 4312749"/>
                <a:gd name="connsiteX7" fmla="*/ 935607 w 4315791"/>
                <a:gd name="connsiteY7" fmla="*/ 1789050 h 4312749"/>
                <a:gd name="connsiteX8" fmla="*/ 543498 w 4315791"/>
                <a:gd name="connsiteY8" fmla="*/ 2610233 h 4312749"/>
                <a:gd name="connsiteX9" fmla="*/ 780416 w 4315791"/>
                <a:gd name="connsiteY9" fmla="*/ 3494616 h 4312749"/>
                <a:gd name="connsiteX10" fmla="*/ 1433786 w 4315791"/>
                <a:gd name="connsiteY10" fmla="*/ 4254537 h 4312749"/>
                <a:gd name="connsiteX11" fmla="*/ 1513041 w 4315791"/>
                <a:gd name="connsiteY11" fmla="*/ 4312749 h 4312749"/>
                <a:gd name="connsiteX12" fmla="*/ 729636 w 4315791"/>
                <a:gd name="connsiteY12" fmla="*/ 4312749 h 4312749"/>
                <a:gd name="connsiteX13" fmla="*/ 638463 w 4315791"/>
                <a:gd name="connsiteY13" fmla="*/ 4216521 h 4312749"/>
                <a:gd name="connsiteX14" fmla="*/ 0 w 4315791"/>
                <a:gd name="connsiteY14" fmla="*/ 2610335 h 4312749"/>
                <a:gd name="connsiteX15" fmla="*/ 683474 w 4315791"/>
                <a:gd name="connsiteY15" fmla="*/ 1242376 h 4312749"/>
                <a:gd name="connsiteX16" fmla="*/ 2987009 w 4315791"/>
                <a:gd name="connsiteY16"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5791" h="4312749">
                  <a:moveTo>
                    <a:pt x="2987009" y="0"/>
                  </a:moveTo>
                  <a:cubicBezTo>
                    <a:pt x="3434423" y="0"/>
                    <a:pt x="3798884" y="137413"/>
                    <a:pt x="4136908" y="333995"/>
                  </a:cubicBezTo>
                  <a:lnTo>
                    <a:pt x="4315791" y="445229"/>
                  </a:lnTo>
                  <a:lnTo>
                    <a:pt x="4315791" y="1079495"/>
                  </a:lnTo>
                  <a:lnTo>
                    <a:pt x="4206793" y="1000737"/>
                  </a:lnTo>
                  <a:cubicBezTo>
                    <a:pt x="3781561" y="699607"/>
                    <a:pt x="3436718" y="509571"/>
                    <a:pt x="2987119" y="509571"/>
                  </a:cubicBezTo>
                  <a:cubicBezTo>
                    <a:pt x="2204204" y="509571"/>
                    <a:pt x="1649730" y="814251"/>
                    <a:pt x="1133184" y="1528405"/>
                  </a:cubicBezTo>
                  <a:cubicBezTo>
                    <a:pt x="1065585" y="1621878"/>
                    <a:pt x="999510" y="1706892"/>
                    <a:pt x="935607" y="1789050"/>
                  </a:cubicBezTo>
                  <a:cubicBezTo>
                    <a:pt x="670760" y="2129716"/>
                    <a:pt x="543498" y="2306877"/>
                    <a:pt x="543498" y="2610233"/>
                  </a:cubicBezTo>
                  <a:cubicBezTo>
                    <a:pt x="543498" y="2911449"/>
                    <a:pt x="623267" y="3208997"/>
                    <a:pt x="780416" y="3494616"/>
                  </a:cubicBezTo>
                  <a:cubicBezTo>
                    <a:pt x="934194" y="3774018"/>
                    <a:pt x="1154050" y="4029772"/>
                    <a:pt x="1433786" y="4254537"/>
                  </a:cubicBezTo>
                  <a:lnTo>
                    <a:pt x="1513041"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7" name="Freeform: Shape 16">
              <a:extLst>
                <a:ext uri="{FF2B5EF4-FFF2-40B4-BE49-F238E27FC236}">
                  <a16:creationId xmlns:a16="http://schemas.microsoft.com/office/drawing/2014/main" id="{2E166FC5-8F23-41C3-879A-BFF8D5B705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7037" y="2411531"/>
              <a:ext cx="4314657" cy="4364939"/>
            </a:xfrm>
            <a:custGeom>
              <a:avLst/>
              <a:gdLst>
                <a:gd name="connsiteX0" fmla="*/ 3028307 w 4314657"/>
                <a:gd name="connsiteY0" fmla="*/ 21 h 4364939"/>
                <a:gd name="connsiteX1" fmla="*/ 3066670 w 4314657"/>
                <a:gd name="connsiteY1" fmla="*/ 836 h 4364939"/>
                <a:gd name="connsiteX2" fmla="*/ 3220125 w 4314657"/>
                <a:gd name="connsiteY2" fmla="*/ 9909 h 4364939"/>
                <a:gd name="connsiteX3" fmla="*/ 3816113 w 4314657"/>
                <a:gd name="connsiteY3" fmla="*/ 150272 h 4364939"/>
                <a:gd name="connsiteX4" fmla="*/ 4089981 w 4314657"/>
                <a:gd name="connsiteY4" fmla="*/ 272287 h 4364939"/>
                <a:gd name="connsiteX5" fmla="*/ 4314657 w 4314657"/>
                <a:gd name="connsiteY5" fmla="*/ 398926 h 4364939"/>
                <a:gd name="connsiteX6" fmla="*/ 4314657 w 4314657"/>
                <a:gd name="connsiteY6" fmla="*/ 911199 h 4364939"/>
                <a:gd name="connsiteX7" fmla="*/ 4310597 w 4314657"/>
                <a:gd name="connsiteY7" fmla="*/ 908154 h 4364939"/>
                <a:gd name="connsiteX8" fmla="*/ 4203223 w 4314657"/>
                <a:gd name="connsiteY8" fmla="*/ 829562 h 4364939"/>
                <a:gd name="connsiteX9" fmla="*/ 4095850 w 4314657"/>
                <a:gd name="connsiteY9" fmla="*/ 753520 h 4364939"/>
                <a:gd name="connsiteX10" fmla="*/ 3652987 w 4314657"/>
                <a:gd name="connsiteY10" fmla="*/ 494811 h 4364939"/>
                <a:gd name="connsiteX11" fmla="*/ 3173610 w 4314657"/>
                <a:gd name="connsiteY11" fmla="*/ 347209 h 4364939"/>
                <a:gd name="connsiteX12" fmla="*/ 3047760 w 4314657"/>
                <a:gd name="connsiteY12" fmla="*/ 332632 h 4364939"/>
                <a:gd name="connsiteX13" fmla="*/ 3016027 w 4314657"/>
                <a:gd name="connsiteY13" fmla="*/ 330186 h 4364939"/>
                <a:gd name="connsiteX14" fmla="*/ 2984184 w 4314657"/>
                <a:gd name="connsiteY14" fmla="*/ 328658 h 4364939"/>
                <a:gd name="connsiteX15" fmla="*/ 2952233 w 4314657"/>
                <a:gd name="connsiteY15" fmla="*/ 327332 h 4364939"/>
                <a:gd name="connsiteX16" fmla="*/ 2919085 w 4314657"/>
                <a:gd name="connsiteY16" fmla="*/ 327026 h 4364939"/>
                <a:gd name="connsiteX17" fmla="*/ 2852901 w 4314657"/>
                <a:gd name="connsiteY17" fmla="*/ 326720 h 4364939"/>
                <a:gd name="connsiteX18" fmla="*/ 2786826 w 4314657"/>
                <a:gd name="connsiteY18" fmla="*/ 328148 h 4364939"/>
                <a:gd name="connsiteX19" fmla="*/ 2720965 w 4314657"/>
                <a:gd name="connsiteY19" fmla="*/ 331409 h 4364939"/>
                <a:gd name="connsiteX20" fmla="*/ 2655325 w 4314657"/>
                <a:gd name="connsiteY20" fmla="*/ 336098 h 4364939"/>
                <a:gd name="connsiteX21" fmla="*/ 2524803 w 4314657"/>
                <a:gd name="connsiteY21" fmla="*/ 350573 h 4364939"/>
                <a:gd name="connsiteX22" fmla="*/ 2460139 w 4314657"/>
                <a:gd name="connsiteY22" fmla="*/ 360664 h 4364939"/>
                <a:gd name="connsiteX23" fmla="*/ 2396019 w 4314657"/>
                <a:gd name="connsiteY23" fmla="*/ 372693 h 4364939"/>
                <a:gd name="connsiteX24" fmla="*/ 2145843 w 4314657"/>
                <a:gd name="connsiteY24" fmla="*/ 440989 h 4364939"/>
                <a:gd name="connsiteX25" fmla="*/ 1698635 w 4314657"/>
                <a:gd name="connsiteY25" fmla="*/ 682676 h 4364939"/>
                <a:gd name="connsiteX26" fmla="*/ 1498450 w 4314657"/>
                <a:gd name="connsiteY26" fmla="*/ 835474 h 4364939"/>
                <a:gd name="connsiteX27" fmla="*/ 1307285 w 4314657"/>
                <a:gd name="connsiteY27" fmla="*/ 1001220 h 4364939"/>
                <a:gd name="connsiteX28" fmla="*/ 947780 w 4314657"/>
                <a:gd name="connsiteY28" fmla="*/ 1369612 h 4364939"/>
                <a:gd name="connsiteX29" fmla="*/ 905939 w 4314657"/>
                <a:gd name="connsiteY29" fmla="*/ 1419458 h 4364939"/>
                <a:gd name="connsiteX30" fmla="*/ 863228 w 4314657"/>
                <a:gd name="connsiteY30" fmla="*/ 1471545 h 4364939"/>
                <a:gd name="connsiteX31" fmla="*/ 774330 w 4314657"/>
                <a:gd name="connsiteY31" fmla="*/ 1577659 h 4364939"/>
                <a:gd name="connsiteX32" fmla="*/ 595554 w 4314657"/>
                <a:gd name="connsiteY32" fmla="*/ 1780916 h 4364939"/>
                <a:gd name="connsiteX33" fmla="*/ 430365 w 4314657"/>
                <a:gd name="connsiteY33" fmla="*/ 1982644 h 4364939"/>
                <a:gd name="connsiteX34" fmla="*/ 358855 w 4314657"/>
                <a:gd name="connsiteY34" fmla="*/ 2087025 h 4364939"/>
                <a:gd name="connsiteX35" fmla="*/ 296583 w 4314657"/>
                <a:gd name="connsiteY35" fmla="*/ 2194872 h 4364939"/>
                <a:gd name="connsiteX36" fmla="*/ 207358 w 4314657"/>
                <a:gd name="connsiteY36" fmla="*/ 2423918 h 4364939"/>
                <a:gd name="connsiteX37" fmla="*/ 177146 w 4314657"/>
                <a:gd name="connsiteY37" fmla="*/ 2668765 h 4364939"/>
                <a:gd name="connsiteX38" fmla="*/ 248763 w 4314657"/>
                <a:gd name="connsiteY38" fmla="*/ 3168854 h 4364939"/>
                <a:gd name="connsiteX39" fmla="*/ 445688 w 4314657"/>
                <a:gd name="connsiteY39" fmla="*/ 3637956 h 4364939"/>
                <a:gd name="connsiteX40" fmla="*/ 735859 w 4314657"/>
                <a:gd name="connsiteY40" fmla="*/ 4062310 h 4364939"/>
                <a:gd name="connsiteX41" fmla="*/ 910884 w 4314657"/>
                <a:gd name="connsiteY41" fmla="*/ 4254366 h 4364939"/>
                <a:gd name="connsiteX42" fmla="*/ 1030507 w 4314657"/>
                <a:gd name="connsiteY42" fmla="*/ 4364939 h 4364939"/>
                <a:gd name="connsiteX43" fmla="*/ 676755 w 4314657"/>
                <a:gd name="connsiteY43" fmla="*/ 4364939 h 4364939"/>
                <a:gd name="connsiteX44" fmla="*/ 538105 w 4314657"/>
                <a:gd name="connsiteY44" fmla="*/ 4202315 h 4364939"/>
                <a:gd name="connsiteX45" fmla="*/ 241592 w 4314657"/>
                <a:gd name="connsiteY45" fmla="*/ 3731226 h 4364939"/>
                <a:gd name="connsiteX46" fmla="*/ 60317 w 4314657"/>
                <a:gd name="connsiteY46" fmla="*/ 3211362 h 4364939"/>
                <a:gd name="connsiteX47" fmla="*/ 0 w 4314657"/>
                <a:gd name="connsiteY47" fmla="*/ 2668765 h 4364939"/>
                <a:gd name="connsiteX48" fmla="*/ 21736 w 4314657"/>
                <a:gd name="connsiteY48" fmla="*/ 2390280 h 4364939"/>
                <a:gd name="connsiteX49" fmla="*/ 27605 w 4314657"/>
                <a:gd name="connsiteY49" fmla="*/ 2355521 h 4364939"/>
                <a:gd name="connsiteX50" fmla="*/ 34669 w 4314657"/>
                <a:gd name="connsiteY50" fmla="*/ 2320862 h 4364939"/>
                <a:gd name="connsiteX51" fmla="*/ 50753 w 4314657"/>
                <a:gd name="connsiteY51" fmla="*/ 2251750 h 4364939"/>
                <a:gd name="connsiteX52" fmla="*/ 93899 w 4314657"/>
                <a:gd name="connsiteY52" fmla="*/ 2116179 h 4364939"/>
                <a:gd name="connsiteX53" fmla="*/ 150194 w 4314657"/>
                <a:gd name="connsiteY53" fmla="*/ 1985498 h 4364939"/>
                <a:gd name="connsiteX54" fmla="*/ 216486 w 4314657"/>
                <a:gd name="connsiteY54" fmla="*/ 1860628 h 4364939"/>
                <a:gd name="connsiteX55" fmla="*/ 363527 w 4314657"/>
                <a:gd name="connsiteY55" fmla="*/ 1625058 h 4364939"/>
                <a:gd name="connsiteX56" fmla="*/ 514155 w 4314657"/>
                <a:gd name="connsiteY56" fmla="*/ 1402231 h 4364939"/>
                <a:gd name="connsiteX57" fmla="*/ 586861 w 4314657"/>
                <a:gd name="connsiteY57" fmla="*/ 1293160 h 4364939"/>
                <a:gd name="connsiteX58" fmla="*/ 623702 w 4314657"/>
                <a:gd name="connsiteY58" fmla="*/ 1236892 h 4364939"/>
                <a:gd name="connsiteX59" fmla="*/ 662283 w 4314657"/>
                <a:gd name="connsiteY59" fmla="*/ 1178892 h 4364939"/>
                <a:gd name="connsiteX60" fmla="*/ 827364 w 4314657"/>
                <a:gd name="connsiteY60" fmla="*/ 951170 h 4364939"/>
                <a:gd name="connsiteX61" fmla="*/ 1016355 w 4314657"/>
                <a:gd name="connsiteY61" fmla="*/ 736089 h 4364939"/>
                <a:gd name="connsiteX62" fmla="*/ 1482474 w 4314657"/>
                <a:gd name="connsiteY62" fmla="*/ 378707 h 4364939"/>
                <a:gd name="connsiteX63" fmla="*/ 2035644 w 4314657"/>
                <a:gd name="connsiteY63" fmla="*/ 149151 h 4364939"/>
                <a:gd name="connsiteX64" fmla="*/ 2324619 w 4314657"/>
                <a:gd name="connsiteY64" fmla="*/ 72802 h 4364939"/>
                <a:gd name="connsiteX65" fmla="*/ 2618809 w 4314657"/>
                <a:gd name="connsiteY65" fmla="*/ 24078 h 4364939"/>
                <a:gd name="connsiteX66" fmla="*/ 2914849 w 4314657"/>
                <a:gd name="connsiteY66" fmla="*/ 1957 h 4364939"/>
                <a:gd name="connsiteX67" fmla="*/ 2951907 w 4314657"/>
                <a:gd name="connsiteY67" fmla="*/ 633 h 4364939"/>
                <a:gd name="connsiteX68" fmla="*/ 2990052 w 4314657"/>
                <a:gd name="connsiteY68" fmla="*/ 224 h 4364939"/>
                <a:gd name="connsiteX69" fmla="*/ 3028307 w 4314657"/>
                <a:gd name="connsiteY69" fmla="*/ 21 h 436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314657" h="4364939">
                  <a:moveTo>
                    <a:pt x="3028307" y="21"/>
                  </a:moveTo>
                  <a:lnTo>
                    <a:pt x="3066670" y="836"/>
                  </a:lnTo>
                  <a:cubicBezTo>
                    <a:pt x="3117749" y="1856"/>
                    <a:pt x="3168937" y="5320"/>
                    <a:pt x="3220125" y="9909"/>
                  </a:cubicBezTo>
                  <a:cubicBezTo>
                    <a:pt x="3424763" y="29073"/>
                    <a:pt x="3627448" y="77898"/>
                    <a:pt x="3816113" y="150272"/>
                  </a:cubicBezTo>
                  <a:cubicBezTo>
                    <a:pt x="3910880" y="185950"/>
                    <a:pt x="4001951" y="227538"/>
                    <a:pt x="4089981" y="272287"/>
                  </a:cubicBezTo>
                  <a:lnTo>
                    <a:pt x="4314657" y="398926"/>
                  </a:lnTo>
                  <a:lnTo>
                    <a:pt x="4314657" y="911199"/>
                  </a:lnTo>
                  <a:lnTo>
                    <a:pt x="4310597" y="908154"/>
                  </a:lnTo>
                  <a:cubicBezTo>
                    <a:pt x="4274842" y="881549"/>
                    <a:pt x="4239087" y="855352"/>
                    <a:pt x="4203223" y="829562"/>
                  </a:cubicBezTo>
                  <a:cubicBezTo>
                    <a:pt x="4167576" y="803773"/>
                    <a:pt x="4131821" y="778086"/>
                    <a:pt x="4095850" y="753520"/>
                  </a:cubicBezTo>
                  <a:cubicBezTo>
                    <a:pt x="3951852" y="654949"/>
                    <a:pt x="3806115" y="565043"/>
                    <a:pt x="3652987" y="494811"/>
                  </a:cubicBezTo>
                  <a:cubicBezTo>
                    <a:pt x="3500404" y="423761"/>
                    <a:pt x="3340213" y="373101"/>
                    <a:pt x="3173610" y="347209"/>
                  </a:cubicBezTo>
                  <a:cubicBezTo>
                    <a:pt x="3131987" y="341093"/>
                    <a:pt x="3090036" y="335792"/>
                    <a:pt x="3047760" y="332632"/>
                  </a:cubicBezTo>
                  <a:lnTo>
                    <a:pt x="3016027" y="330186"/>
                  </a:lnTo>
                  <a:cubicBezTo>
                    <a:pt x="3005485" y="329472"/>
                    <a:pt x="2994834" y="329168"/>
                    <a:pt x="2984184" y="328658"/>
                  </a:cubicBezTo>
                  <a:cubicBezTo>
                    <a:pt x="2973533" y="328249"/>
                    <a:pt x="2962992" y="327638"/>
                    <a:pt x="2952233" y="327332"/>
                  </a:cubicBezTo>
                  <a:lnTo>
                    <a:pt x="2919085" y="327026"/>
                  </a:lnTo>
                  <a:cubicBezTo>
                    <a:pt x="2897025" y="326925"/>
                    <a:pt x="2874854" y="326212"/>
                    <a:pt x="2852901" y="326720"/>
                  </a:cubicBezTo>
                  <a:lnTo>
                    <a:pt x="2786826" y="328148"/>
                  </a:lnTo>
                  <a:cubicBezTo>
                    <a:pt x="2764763" y="328759"/>
                    <a:pt x="2742919" y="330391"/>
                    <a:pt x="2720965" y="331409"/>
                  </a:cubicBezTo>
                  <a:cubicBezTo>
                    <a:pt x="2699013" y="332326"/>
                    <a:pt x="2677170" y="334162"/>
                    <a:pt x="2655325" y="336098"/>
                  </a:cubicBezTo>
                  <a:cubicBezTo>
                    <a:pt x="2611528" y="339463"/>
                    <a:pt x="2568165" y="345170"/>
                    <a:pt x="2524803" y="350573"/>
                  </a:cubicBezTo>
                  <a:lnTo>
                    <a:pt x="2460139" y="360664"/>
                  </a:lnTo>
                  <a:cubicBezTo>
                    <a:pt x="2438622" y="364130"/>
                    <a:pt x="2417430" y="368717"/>
                    <a:pt x="2396019" y="372693"/>
                  </a:cubicBezTo>
                  <a:cubicBezTo>
                    <a:pt x="2310709" y="389513"/>
                    <a:pt x="2226809" y="411836"/>
                    <a:pt x="2145843" y="440989"/>
                  </a:cubicBezTo>
                  <a:cubicBezTo>
                    <a:pt x="1983479" y="499295"/>
                    <a:pt x="1835678" y="585838"/>
                    <a:pt x="1698635" y="682676"/>
                  </a:cubicBezTo>
                  <a:cubicBezTo>
                    <a:pt x="1629841" y="730992"/>
                    <a:pt x="1563549" y="782367"/>
                    <a:pt x="1498450" y="835474"/>
                  </a:cubicBezTo>
                  <a:cubicBezTo>
                    <a:pt x="1433352" y="888583"/>
                    <a:pt x="1369775" y="943932"/>
                    <a:pt x="1307285" y="1001220"/>
                  </a:cubicBezTo>
                  <a:cubicBezTo>
                    <a:pt x="1182958" y="1116304"/>
                    <a:pt x="1060588" y="1237708"/>
                    <a:pt x="947780" y="1369612"/>
                  </a:cubicBezTo>
                  <a:cubicBezTo>
                    <a:pt x="933325" y="1385818"/>
                    <a:pt x="919958" y="1402841"/>
                    <a:pt x="905939" y="1419458"/>
                  </a:cubicBezTo>
                  <a:lnTo>
                    <a:pt x="863228" y="1471545"/>
                  </a:lnTo>
                  <a:cubicBezTo>
                    <a:pt x="833776" y="1507529"/>
                    <a:pt x="804215" y="1543001"/>
                    <a:pt x="774330" y="1577659"/>
                  </a:cubicBezTo>
                  <a:cubicBezTo>
                    <a:pt x="714665" y="1647178"/>
                    <a:pt x="653806" y="1714046"/>
                    <a:pt x="595554" y="1780916"/>
                  </a:cubicBezTo>
                  <a:cubicBezTo>
                    <a:pt x="537303" y="1847683"/>
                    <a:pt x="481009" y="1914144"/>
                    <a:pt x="430365" y="1982644"/>
                  </a:cubicBezTo>
                  <a:cubicBezTo>
                    <a:pt x="405369" y="2016995"/>
                    <a:pt x="381351" y="2051756"/>
                    <a:pt x="358855" y="2087025"/>
                  </a:cubicBezTo>
                  <a:cubicBezTo>
                    <a:pt x="336685" y="2122396"/>
                    <a:pt x="315601" y="2158277"/>
                    <a:pt x="296583" y="2194872"/>
                  </a:cubicBezTo>
                  <a:cubicBezTo>
                    <a:pt x="258980" y="2268161"/>
                    <a:pt x="227572" y="2344307"/>
                    <a:pt x="207358" y="2423918"/>
                  </a:cubicBezTo>
                  <a:cubicBezTo>
                    <a:pt x="186817" y="2503426"/>
                    <a:pt x="178124" y="2585790"/>
                    <a:pt x="177146" y="2668765"/>
                  </a:cubicBezTo>
                  <a:cubicBezTo>
                    <a:pt x="177037" y="2837670"/>
                    <a:pt x="201490" y="3006472"/>
                    <a:pt x="248763" y="3168854"/>
                  </a:cubicBezTo>
                  <a:cubicBezTo>
                    <a:pt x="295931" y="3331644"/>
                    <a:pt x="363962" y="3488316"/>
                    <a:pt x="445688" y="3637956"/>
                  </a:cubicBezTo>
                  <a:cubicBezTo>
                    <a:pt x="527413" y="3787697"/>
                    <a:pt x="625115" y="3929794"/>
                    <a:pt x="735859" y="4062310"/>
                  </a:cubicBezTo>
                  <a:cubicBezTo>
                    <a:pt x="791121" y="4128668"/>
                    <a:pt x="849589" y="4192733"/>
                    <a:pt x="910884" y="4254366"/>
                  </a:cubicBezTo>
                  <a:lnTo>
                    <a:pt x="1030507" y="4364939"/>
                  </a:lnTo>
                  <a:lnTo>
                    <a:pt x="676755" y="4364939"/>
                  </a:lnTo>
                  <a:lnTo>
                    <a:pt x="538105" y="4202315"/>
                  </a:lnTo>
                  <a:cubicBezTo>
                    <a:pt x="423518" y="4054791"/>
                    <a:pt x="323372" y="3897379"/>
                    <a:pt x="241592" y="3731226"/>
                  </a:cubicBezTo>
                  <a:cubicBezTo>
                    <a:pt x="160193" y="3565073"/>
                    <a:pt x="99768" y="3389950"/>
                    <a:pt x="60317" y="3211362"/>
                  </a:cubicBezTo>
                  <a:cubicBezTo>
                    <a:pt x="20759" y="3032669"/>
                    <a:pt x="435" y="2850716"/>
                    <a:pt x="0" y="2668765"/>
                  </a:cubicBezTo>
                  <a:cubicBezTo>
                    <a:pt x="0" y="2576309"/>
                    <a:pt x="6413" y="2483039"/>
                    <a:pt x="21736" y="2390280"/>
                  </a:cubicBezTo>
                  <a:lnTo>
                    <a:pt x="27605" y="2355521"/>
                  </a:lnTo>
                  <a:lnTo>
                    <a:pt x="34669" y="2320862"/>
                  </a:lnTo>
                  <a:cubicBezTo>
                    <a:pt x="39343" y="2297723"/>
                    <a:pt x="45102" y="2274686"/>
                    <a:pt x="50753" y="2251750"/>
                  </a:cubicBezTo>
                  <a:cubicBezTo>
                    <a:pt x="62708" y="2205881"/>
                    <a:pt x="77379" y="2160723"/>
                    <a:pt x="93899" y="2116179"/>
                  </a:cubicBezTo>
                  <a:cubicBezTo>
                    <a:pt x="110744" y="2071734"/>
                    <a:pt x="129762" y="2028209"/>
                    <a:pt x="150194" y="1985498"/>
                  </a:cubicBezTo>
                  <a:cubicBezTo>
                    <a:pt x="170734" y="1942890"/>
                    <a:pt x="193229" y="1901402"/>
                    <a:pt x="216486" y="1860628"/>
                  </a:cubicBezTo>
                  <a:cubicBezTo>
                    <a:pt x="263109" y="1779183"/>
                    <a:pt x="312993" y="1701000"/>
                    <a:pt x="363527" y="1625058"/>
                  </a:cubicBezTo>
                  <a:lnTo>
                    <a:pt x="514155" y="1402231"/>
                  </a:lnTo>
                  <a:cubicBezTo>
                    <a:pt x="538825" y="1365636"/>
                    <a:pt x="563277" y="1329551"/>
                    <a:pt x="586861" y="1293160"/>
                  </a:cubicBezTo>
                  <a:lnTo>
                    <a:pt x="623702" y="1236892"/>
                  </a:lnTo>
                  <a:cubicBezTo>
                    <a:pt x="636526" y="1217525"/>
                    <a:pt x="649025" y="1198055"/>
                    <a:pt x="662283" y="1178892"/>
                  </a:cubicBezTo>
                  <a:cubicBezTo>
                    <a:pt x="713905" y="1101523"/>
                    <a:pt x="769222" y="1025786"/>
                    <a:pt x="827364" y="951170"/>
                  </a:cubicBezTo>
                  <a:cubicBezTo>
                    <a:pt x="885834" y="876861"/>
                    <a:pt x="947997" y="804283"/>
                    <a:pt x="1016355" y="736089"/>
                  </a:cubicBezTo>
                  <a:cubicBezTo>
                    <a:pt x="1152311" y="599497"/>
                    <a:pt x="1308047" y="476054"/>
                    <a:pt x="1482474" y="378707"/>
                  </a:cubicBezTo>
                  <a:cubicBezTo>
                    <a:pt x="1656793" y="281156"/>
                    <a:pt x="1845132" y="207966"/>
                    <a:pt x="2035644" y="149151"/>
                  </a:cubicBezTo>
                  <a:cubicBezTo>
                    <a:pt x="2131063" y="119997"/>
                    <a:pt x="2227460" y="94412"/>
                    <a:pt x="2324619" y="72802"/>
                  </a:cubicBezTo>
                  <a:cubicBezTo>
                    <a:pt x="2421885" y="51396"/>
                    <a:pt x="2520239" y="35291"/>
                    <a:pt x="2618809" y="24078"/>
                  </a:cubicBezTo>
                  <a:cubicBezTo>
                    <a:pt x="2717272" y="12252"/>
                    <a:pt x="2816168" y="4914"/>
                    <a:pt x="2914849" y="1957"/>
                  </a:cubicBezTo>
                  <a:lnTo>
                    <a:pt x="2951907" y="633"/>
                  </a:lnTo>
                  <a:lnTo>
                    <a:pt x="2990052" y="224"/>
                  </a:lnTo>
                  <a:cubicBezTo>
                    <a:pt x="3002768" y="224"/>
                    <a:pt x="3015592" y="-81"/>
                    <a:pt x="3028307" y="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8" name="Freeform: Shape 17">
              <a:extLst>
                <a:ext uri="{FF2B5EF4-FFF2-40B4-BE49-F238E27FC236}">
                  <a16:creationId xmlns:a16="http://schemas.microsoft.com/office/drawing/2014/main" id="{5C727C6A-DB0B-482E-B0E4-4F035FC023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55526" y="2145638"/>
              <a:ext cx="4336168" cy="4630833"/>
            </a:xfrm>
            <a:custGeom>
              <a:avLst/>
              <a:gdLst>
                <a:gd name="connsiteX0" fmla="*/ 3053738 w 4336168"/>
                <a:gd name="connsiteY0" fmla="*/ 111 h 4630833"/>
                <a:gd name="connsiteX1" fmla="*/ 3093948 w 4336168"/>
                <a:gd name="connsiteY1" fmla="*/ 316 h 4630833"/>
                <a:gd name="connsiteX2" fmla="*/ 3134268 w 4336168"/>
                <a:gd name="connsiteY2" fmla="*/ 1743 h 4630833"/>
                <a:gd name="connsiteX3" fmla="*/ 3295438 w 4336168"/>
                <a:gd name="connsiteY3" fmla="*/ 13058 h 4630833"/>
                <a:gd name="connsiteX4" fmla="*/ 3918813 w 4336168"/>
                <a:gd name="connsiteY4" fmla="*/ 169935 h 4630833"/>
                <a:gd name="connsiteX5" fmla="*/ 4203331 w 4336168"/>
                <a:gd name="connsiteY5" fmla="*/ 305405 h 4630833"/>
                <a:gd name="connsiteX6" fmla="*/ 4336168 w 4336168"/>
                <a:gd name="connsiteY6" fmla="*/ 386579 h 4630833"/>
                <a:gd name="connsiteX7" fmla="*/ 4336168 w 4336168"/>
                <a:gd name="connsiteY7" fmla="*/ 772673 h 4630833"/>
                <a:gd name="connsiteX8" fmla="*/ 4270820 w 4336168"/>
                <a:gd name="connsiteY8" fmla="*/ 728127 h 4630833"/>
                <a:gd name="connsiteX9" fmla="*/ 4030208 w 4336168"/>
                <a:gd name="connsiteY9" fmla="*/ 587253 h 4630833"/>
                <a:gd name="connsiteX10" fmla="*/ 3781010 w 4336168"/>
                <a:gd name="connsiteY10" fmla="*/ 471455 h 4630833"/>
                <a:gd name="connsiteX11" fmla="*/ 3254466 w 4336168"/>
                <a:gd name="connsiteY11" fmla="*/ 338024 h 4630833"/>
                <a:gd name="connsiteX12" fmla="*/ 3117966 w 4336168"/>
                <a:gd name="connsiteY12" fmla="*/ 326812 h 4630833"/>
                <a:gd name="connsiteX13" fmla="*/ 3083625 w 4336168"/>
                <a:gd name="connsiteY13" fmla="*/ 325179 h 4630833"/>
                <a:gd name="connsiteX14" fmla="*/ 3049173 w 4336168"/>
                <a:gd name="connsiteY14" fmla="*/ 324366 h 4630833"/>
                <a:gd name="connsiteX15" fmla="*/ 2978858 w 4336168"/>
                <a:gd name="connsiteY15" fmla="*/ 323855 h 4630833"/>
                <a:gd name="connsiteX16" fmla="*/ 2695862 w 4336168"/>
                <a:gd name="connsiteY16" fmla="*/ 335373 h 4630833"/>
                <a:gd name="connsiteX17" fmla="*/ 2417972 w 4336168"/>
                <a:gd name="connsiteY17" fmla="*/ 372070 h 4630833"/>
                <a:gd name="connsiteX18" fmla="*/ 2148451 w 4336168"/>
                <a:gd name="connsiteY18" fmla="*/ 437613 h 4630833"/>
                <a:gd name="connsiteX19" fmla="*/ 1889690 w 4336168"/>
                <a:gd name="connsiteY19" fmla="*/ 532515 h 4630833"/>
                <a:gd name="connsiteX20" fmla="*/ 1644512 w 4336168"/>
                <a:gd name="connsiteY20" fmla="*/ 658098 h 4630833"/>
                <a:gd name="connsiteX21" fmla="*/ 1200999 w 4336168"/>
                <a:gd name="connsiteY21" fmla="*/ 992137 h 4630833"/>
                <a:gd name="connsiteX22" fmla="*/ 1003531 w 4336168"/>
                <a:gd name="connsiteY22" fmla="*/ 1192234 h 4630833"/>
                <a:gd name="connsiteX23" fmla="*/ 910394 w 4336168"/>
                <a:gd name="connsiteY23" fmla="*/ 1298347 h 4630833"/>
                <a:gd name="connsiteX24" fmla="*/ 821278 w 4336168"/>
                <a:gd name="connsiteY24" fmla="*/ 1408233 h 4630833"/>
                <a:gd name="connsiteX25" fmla="*/ 732162 w 4336168"/>
                <a:gd name="connsiteY25" fmla="*/ 1521993 h 4630833"/>
                <a:gd name="connsiteX26" fmla="*/ 640548 w 4336168"/>
                <a:gd name="connsiteY26" fmla="*/ 1634323 h 4630833"/>
                <a:gd name="connsiteX27" fmla="*/ 457317 w 4336168"/>
                <a:gd name="connsiteY27" fmla="*/ 1855930 h 4630833"/>
                <a:gd name="connsiteX28" fmla="*/ 369288 w 4336168"/>
                <a:gd name="connsiteY28" fmla="*/ 1967955 h 4630833"/>
                <a:gd name="connsiteX29" fmla="*/ 287128 w 4336168"/>
                <a:gd name="connsiteY29" fmla="*/ 2083243 h 4630833"/>
                <a:gd name="connsiteX30" fmla="*/ 212683 w 4336168"/>
                <a:gd name="connsiteY30" fmla="*/ 2202607 h 4630833"/>
                <a:gd name="connsiteX31" fmla="*/ 179101 w 4336168"/>
                <a:gd name="connsiteY31" fmla="*/ 2264177 h 4630833"/>
                <a:gd name="connsiteX32" fmla="*/ 148890 w 4336168"/>
                <a:gd name="connsiteY32" fmla="*/ 2327172 h 4630833"/>
                <a:gd name="connsiteX33" fmla="*/ 61295 w 4336168"/>
                <a:gd name="connsiteY33" fmla="*/ 2590672 h 4630833"/>
                <a:gd name="connsiteX34" fmla="*/ 32604 w 4336168"/>
                <a:gd name="connsiteY34" fmla="*/ 2866202 h 4630833"/>
                <a:gd name="connsiteX35" fmla="*/ 100853 w 4336168"/>
                <a:gd name="connsiteY35" fmla="*/ 3418074 h 4630833"/>
                <a:gd name="connsiteX36" fmla="*/ 184971 w 4336168"/>
                <a:gd name="connsiteY36" fmla="*/ 3684428 h 4630833"/>
                <a:gd name="connsiteX37" fmla="*/ 210836 w 4336168"/>
                <a:gd name="connsiteY37" fmla="*/ 3749462 h 4630833"/>
                <a:gd name="connsiteX38" fmla="*/ 238440 w 4336168"/>
                <a:gd name="connsiteY38" fmla="*/ 3813783 h 4630833"/>
                <a:gd name="connsiteX39" fmla="*/ 252894 w 4336168"/>
                <a:gd name="connsiteY39" fmla="*/ 3845688 h 4630833"/>
                <a:gd name="connsiteX40" fmla="*/ 268109 w 4336168"/>
                <a:gd name="connsiteY40" fmla="*/ 3877287 h 4630833"/>
                <a:gd name="connsiteX41" fmla="*/ 299409 w 4336168"/>
                <a:gd name="connsiteY41" fmla="*/ 3939978 h 4630833"/>
                <a:gd name="connsiteX42" fmla="*/ 440689 w 4336168"/>
                <a:gd name="connsiteY42" fmla="*/ 4182378 h 4630833"/>
                <a:gd name="connsiteX43" fmla="*/ 606640 w 4336168"/>
                <a:gd name="connsiteY43" fmla="*/ 4409488 h 4630833"/>
                <a:gd name="connsiteX44" fmla="*/ 792425 w 4336168"/>
                <a:gd name="connsiteY44" fmla="*/ 4621205 h 4630833"/>
                <a:gd name="connsiteX45" fmla="*/ 802442 w 4336168"/>
                <a:gd name="connsiteY45" fmla="*/ 4630833 h 4630833"/>
                <a:gd name="connsiteX46" fmla="*/ 592561 w 4336168"/>
                <a:gd name="connsiteY46" fmla="*/ 4630833 h 4630833"/>
                <a:gd name="connsiteX47" fmla="*/ 489377 w 4336168"/>
                <a:gd name="connsiteY47" fmla="*/ 4483185 h 4630833"/>
                <a:gd name="connsiteX48" fmla="*/ 344944 w 4336168"/>
                <a:gd name="connsiteY48" fmla="*/ 4231611 h 4630833"/>
                <a:gd name="connsiteX49" fmla="*/ 224311 w 4336168"/>
                <a:gd name="connsiteY49" fmla="*/ 3970456 h 4630833"/>
                <a:gd name="connsiteX50" fmla="*/ 0 w 4336168"/>
                <a:gd name="connsiteY50" fmla="*/ 2866202 h 4630833"/>
                <a:gd name="connsiteX51" fmla="*/ 25105 w 4336168"/>
                <a:gd name="connsiteY51" fmla="*/ 2584351 h 4630833"/>
                <a:gd name="connsiteX52" fmla="*/ 105200 w 4336168"/>
                <a:gd name="connsiteY52" fmla="*/ 2310863 h 4630833"/>
                <a:gd name="connsiteX53" fmla="*/ 232245 w 4336168"/>
                <a:gd name="connsiteY53" fmla="*/ 2053172 h 4630833"/>
                <a:gd name="connsiteX54" fmla="*/ 307667 w 4336168"/>
                <a:gd name="connsiteY54" fmla="*/ 1930341 h 4630833"/>
                <a:gd name="connsiteX55" fmla="*/ 386893 w 4336168"/>
                <a:gd name="connsiteY55" fmla="*/ 1810161 h 4630833"/>
                <a:gd name="connsiteX56" fmla="*/ 548823 w 4336168"/>
                <a:gd name="connsiteY56" fmla="*/ 1573876 h 4630833"/>
                <a:gd name="connsiteX57" fmla="*/ 626419 w 4336168"/>
                <a:gd name="connsiteY57" fmla="*/ 1455224 h 4630833"/>
                <a:gd name="connsiteX58" fmla="*/ 701081 w 4336168"/>
                <a:gd name="connsiteY58" fmla="*/ 1334534 h 4630833"/>
                <a:gd name="connsiteX59" fmla="*/ 861162 w 4336168"/>
                <a:gd name="connsiteY59" fmla="*/ 1091320 h 4630833"/>
                <a:gd name="connsiteX60" fmla="*/ 1042329 w 4336168"/>
                <a:gd name="connsiteY60" fmla="*/ 858093 h 4630833"/>
                <a:gd name="connsiteX61" fmla="*/ 1487799 w 4336168"/>
                <a:gd name="connsiteY61" fmla="*/ 446686 h 4630833"/>
                <a:gd name="connsiteX62" fmla="*/ 1754060 w 4336168"/>
                <a:gd name="connsiteY62" fmla="*/ 283388 h 4630833"/>
                <a:gd name="connsiteX63" fmla="*/ 2044121 w 4336168"/>
                <a:gd name="connsiteY63" fmla="*/ 157906 h 4630833"/>
                <a:gd name="connsiteX64" fmla="*/ 2349287 w 4336168"/>
                <a:gd name="connsiteY64" fmla="*/ 71364 h 4630833"/>
                <a:gd name="connsiteX65" fmla="*/ 2661411 w 4336168"/>
                <a:gd name="connsiteY65" fmla="*/ 21213 h 4630833"/>
                <a:gd name="connsiteX66" fmla="*/ 2818124 w 4336168"/>
                <a:gd name="connsiteY66" fmla="*/ 7146 h 4630833"/>
                <a:gd name="connsiteX67" fmla="*/ 2974728 w 4336168"/>
                <a:gd name="connsiteY67" fmla="*/ 1029 h 4630833"/>
                <a:gd name="connsiteX68" fmla="*/ 3053738 w 4336168"/>
                <a:gd name="connsiteY68" fmla="*/ 111 h 463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336168" h="4630833">
                  <a:moveTo>
                    <a:pt x="3053738" y="111"/>
                  </a:moveTo>
                  <a:lnTo>
                    <a:pt x="3093948" y="316"/>
                  </a:lnTo>
                  <a:lnTo>
                    <a:pt x="3134268" y="1743"/>
                  </a:lnTo>
                  <a:cubicBezTo>
                    <a:pt x="3187955" y="3475"/>
                    <a:pt x="3241749" y="7756"/>
                    <a:pt x="3295438" y="13058"/>
                  </a:cubicBezTo>
                  <a:cubicBezTo>
                    <a:pt x="3510076" y="35585"/>
                    <a:pt x="3722324" y="89406"/>
                    <a:pt x="3918813" y="169935"/>
                  </a:cubicBezTo>
                  <a:cubicBezTo>
                    <a:pt x="4017384" y="209689"/>
                    <a:pt x="4111933" y="255763"/>
                    <a:pt x="4203331" y="305405"/>
                  </a:cubicBezTo>
                  <a:lnTo>
                    <a:pt x="4336168" y="386579"/>
                  </a:lnTo>
                  <a:lnTo>
                    <a:pt x="4336168" y="772673"/>
                  </a:lnTo>
                  <a:lnTo>
                    <a:pt x="4270820" y="728127"/>
                  </a:lnTo>
                  <a:cubicBezTo>
                    <a:pt x="4191920" y="677771"/>
                    <a:pt x="4111825" y="630168"/>
                    <a:pt x="4030208" y="587253"/>
                  </a:cubicBezTo>
                  <a:cubicBezTo>
                    <a:pt x="3948699" y="544136"/>
                    <a:pt x="3865886" y="504687"/>
                    <a:pt x="3781010" y="471455"/>
                  </a:cubicBezTo>
                  <a:cubicBezTo>
                    <a:pt x="3611688" y="404384"/>
                    <a:pt x="3435522" y="358818"/>
                    <a:pt x="3254466" y="338024"/>
                  </a:cubicBezTo>
                  <a:cubicBezTo>
                    <a:pt x="3209255" y="333029"/>
                    <a:pt x="3163720" y="328748"/>
                    <a:pt x="3117966" y="326812"/>
                  </a:cubicBezTo>
                  <a:lnTo>
                    <a:pt x="3083625" y="325179"/>
                  </a:lnTo>
                  <a:lnTo>
                    <a:pt x="3049173" y="324366"/>
                  </a:lnTo>
                  <a:cubicBezTo>
                    <a:pt x="3026568" y="323447"/>
                    <a:pt x="3002550" y="323855"/>
                    <a:pt x="2978858" y="323855"/>
                  </a:cubicBezTo>
                  <a:cubicBezTo>
                    <a:pt x="2883983" y="323956"/>
                    <a:pt x="2789434" y="327423"/>
                    <a:pt x="2695862" y="335373"/>
                  </a:cubicBezTo>
                  <a:cubicBezTo>
                    <a:pt x="2602290" y="343223"/>
                    <a:pt x="2509371" y="354945"/>
                    <a:pt x="2417972" y="372070"/>
                  </a:cubicBezTo>
                  <a:cubicBezTo>
                    <a:pt x="2326683" y="389500"/>
                    <a:pt x="2236697" y="411009"/>
                    <a:pt x="2148451" y="437613"/>
                  </a:cubicBezTo>
                  <a:cubicBezTo>
                    <a:pt x="2060204" y="464116"/>
                    <a:pt x="1973588" y="495411"/>
                    <a:pt x="1889690" y="532515"/>
                  </a:cubicBezTo>
                  <a:cubicBezTo>
                    <a:pt x="1805247" y="568599"/>
                    <a:pt x="1723848" y="611411"/>
                    <a:pt x="1644512" y="658098"/>
                  </a:cubicBezTo>
                  <a:cubicBezTo>
                    <a:pt x="1486169" y="751979"/>
                    <a:pt x="1338149" y="865229"/>
                    <a:pt x="1200999" y="992137"/>
                  </a:cubicBezTo>
                  <a:cubicBezTo>
                    <a:pt x="1132531" y="1055744"/>
                    <a:pt x="1066782" y="1122715"/>
                    <a:pt x="1003531" y="1192234"/>
                  </a:cubicBezTo>
                  <a:cubicBezTo>
                    <a:pt x="971688" y="1226790"/>
                    <a:pt x="941150" y="1262568"/>
                    <a:pt x="910394" y="1298347"/>
                  </a:cubicBezTo>
                  <a:cubicBezTo>
                    <a:pt x="880507" y="1334738"/>
                    <a:pt x="850187" y="1370925"/>
                    <a:pt x="821278" y="1408233"/>
                  </a:cubicBezTo>
                  <a:cubicBezTo>
                    <a:pt x="792152" y="1444624"/>
                    <a:pt x="762266" y="1484480"/>
                    <a:pt x="732162" y="1521993"/>
                  </a:cubicBezTo>
                  <a:cubicBezTo>
                    <a:pt x="701950" y="1559810"/>
                    <a:pt x="671302" y="1597219"/>
                    <a:pt x="640548" y="1634323"/>
                  </a:cubicBezTo>
                  <a:cubicBezTo>
                    <a:pt x="579362" y="1708838"/>
                    <a:pt x="516980" y="1781618"/>
                    <a:pt x="457317" y="1855930"/>
                  </a:cubicBezTo>
                  <a:cubicBezTo>
                    <a:pt x="427540" y="1893033"/>
                    <a:pt x="397870" y="1930239"/>
                    <a:pt x="369288" y="1967955"/>
                  </a:cubicBezTo>
                  <a:cubicBezTo>
                    <a:pt x="341141" y="2005976"/>
                    <a:pt x="313211" y="2044100"/>
                    <a:pt x="287128" y="2083243"/>
                  </a:cubicBezTo>
                  <a:cubicBezTo>
                    <a:pt x="260936" y="2122284"/>
                    <a:pt x="235506" y="2161835"/>
                    <a:pt x="212683" y="2202607"/>
                  </a:cubicBezTo>
                  <a:cubicBezTo>
                    <a:pt x="200728" y="2222791"/>
                    <a:pt x="190187" y="2243586"/>
                    <a:pt x="179101" y="2264177"/>
                  </a:cubicBezTo>
                  <a:cubicBezTo>
                    <a:pt x="168886" y="2285072"/>
                    <a:pt x="158127" y="2305867"/>
                    <a:pt x="148890" y="2327172"/>
                  </a:cubicBezTo>
                  <a:cubicBezTo>
                    <a:pt x="109982" y="2411777"/>
                    <a:pt x="81183" y="2500256"/>
                    <a:pt x="61295" y="2590672"/>
                  </a:cubicBezTo>
                  <a:cubicBezTo>
                    <a:pt x="42386" y="2681292"/>
                    <a:pt x="33147" y="2773643"/>
                    <a:pt x="32604" y="2866202"/>
                  </a:cubicBezTo>
                  <a:cubicBezTo>
                    <a:pt x="32495" y="3051925"/>
                    <a:pt x="55643" y="3237650"/>
                    <a:pt x="100853" y="3418074"/>
                  </a:cubicBezTo>
                  <a:cubicBezTo>
                    <a:pt x="123133" y="3508490"/>
                    <a:pt x="151498" y="3597377"/>
                    <a:pt x="184971" y="3684428"/>
                  </a:cubicBezTo>
                  <a:cubicBezTo>
                    <a:pt x="192796" y="3706344"/>
                    <a:pt x="202250" y="3727751"/>
                    <a:pt x="210836" y="3749462"/>
                  </a:cubicBezTo>
                  <a:cubicBezTo>
                    <a:pt x="219421" y="3771175"/>
                    <a:pt x="228985" y="3792479"/>
                    <a:pt x="238440" y="3813783"/>
                  </a:cubicBezTo>
                  <a:lnTo>
                    <a:pt x="252894" y="3845688"/>
                  </a:lnTo>
                  <a:lnTo>
                    <a:pt x="268109" y="3877287"/>
                  </a:lnTo>
                  <a:cubicBezTo>
                    <a:pt x="278215" y="3898287"/>
                    <a:pt x="288432" y="3919284"/>
                    <a:pt x="299409" y="3939978"/>
                  </a:cubicBezTo>
                  <a:cubicBezTo>
                    <a:pt x="341792" y="4023258"/>
                    <a:pt x="389828" y="4103787"/>
                    <a:pt x="440689" y="4182378"/>
                  </a:cubicBezTo>
                  <a:cubicBezTo>
                    <a:pt x="492420" y="4260561"/>
                    <a:pt x="547953" y="4336299"/>
                    <a:pt x="606640" y="4409488"/>
                  </a:cubicBezTo>
                  <a:cubicBezTo>
                    <a:pt x="665381" y="4482677"/>
                    <a:pt x="727435" y="4553292"/>
                    <a:pt x="792425" y="4621205"/>
                  </a:cubicBezTo>
                  <a:lnTo>
                    <a:pt x="802442" y="4630833"/>
                  </a:lnTo>
                  <a:lnTo>
                    <a:pt x="592561" y="4630833"/>
                  </a:lnTo>
                  <a:lnTo>
                    <a:pt x="489377" y="4483185"/>
                  </a:lnTo>
                  <a:cubicBezTo>
                    <a:pt x="437212" y="4401230"/>
                    <a:pt x="388850" y="4317339"/>
                    <a:pt x="344944" y="4231611"/>
                  </a:cubicBezTo>
                  <a:cubicBezTo>
                    <a:pt x="300386" y="4146191"/>
                    <a:pt x="260828" y="4058731"/>
                    <a:pt x="224311" y="3970456"/>
                  </a:cubicBezTo>
                  <a:cubicBezTo>
                    <a:pt x="78901" y="3617049"/>
                    <a:pt x="1413" y="3242136"/>
                    <a:pt x="0" y="2866202"/>
                  </a:cubicBezTo>
                  <a:cubicBezTo>
                    <a:pt x="0" y="2771912"/>
                    <a:pt x="8043" y="2677417"/>
                    <a:pt x="25105" y="2584351"/>
                  </a:cubicBezTo>
                  <a:cubicBezTo>
                    <a:pt x="42928" y="2491285"/>
                    <a:pt x="69446" y="2399444"/>
                    <a:pt x="105200" y="2310863"/>
                  </a:cubicBezTo>
                  <a:cubicBezTo>
                    <a:pt x="140304" y="2221974"/>
                    <a:pt x="184318" y="2136351"/>
                    <a:pt x="232245" y="2053172"/>
                  </a:cubicBezTo>
                  <a:cubicBezTo>
                    <a:pt x="256154" y="2011379"/>
                    <a:pt x="281802" y="1970810"/>
                    <a:pt x="307667" y="1930341"/>
                  </a:cubicBezTo>
                  <a:cubicBezTo>
                    <a:pt x="333533" y="1889873"/>
                    <a:pt x="360049" y="1849915"/>
                    <a:pt x="386893" y="1810161"/>
                  </a:cubicBezTo>
                  <a:lnTo>
                    <a:pt x="548823" y="1573876"/>
                  </a:lnTo>
                  <a:cubicBezTo>
                    <a:pt x="575341" y="1534529"/>
                    <a:pt x="601098" y="1494877"/>
                    <a:pt x="626419" y="1455224"/>
                  </a:cubicBezTo>
                  <a:cubicBezTo>
                    <a:pt x="651959" y="1415266"/>
                    <a:pt x="675434" y="1376225"/>
                    <a:pt x="701081" y="1334534"/>
                  </a:cubicBezTo>
                  <a:cubicBezTo>
                    <a:pt x="751290" y="1252070"/>
                    <a:pt x="804324" y="1170828"/>
                    <a:pt x="861162" y="1091320"/>
                  </a:cubicBezTo>
                  <a:cubicBezTo>
                    <a:pt x="917894" y="1011810"/>
                    <a:pt x="977884" y="933729"/>
                    <a:pt x="1042329" y="858093"/>
                  </a:cubicBezTo>
                  <a:cubicBezTo>
                    <a:pt x="1171765" y="707536"/>
                    <a:pt x="1319348" y="566764"/>
                    <a:pt x="1487799" y="446686"/>
                  </a:cubicBezTo>
                  <a:cubicBezTo>
                    <a:pt x="1571699" y="386340"/>
                    <a:pt x="1661031" y="332010"/>
                    <a:pt x="1754060" y="283388"/>
                  </a:cubicBezTo>
                  <a:cubicBezTo>
                    <a:pt x="1847414" y="235478"/>
                    <a:pt x="1944463" y="193278"/>
                    <a:pt x="2044121" y="157906"/>
                  </a:cubicBezTo>
                  <a:cubicBezTo>
                    <a:pt x="2143778" y="122638"/>
                    <a:pt x="2245936" y="93789"/>
                    <a:pt x="2349287" y="71364"/>
                  </a:cubicBezTo>
                  <a:cubicBezTo>
                    <a:pt x="2452641" y="48939"/>
                    <a:pt x="2556971" y="32935"/>
                    <a:pt x="2661411" y="21213"/>
                  </a:cubicBezTo>
                  <a:cubicBezTo>
                    <a:pt x="2713576" y="14994"/>
                    <a:pt x="2765850" y="11222"/>
                    <a:pt x="2818124" y="7146"/>
                  </a:cubicBezTo>
                  <a:cubicBezTo>
                    <a:pt x="2870290" y="4596"/>
                    <a:pt x="2922672" y="1640"/>
                    <a:pt x="2974728" y="1029"/>
                  </a:cubicBezTo>
                  <a:cubicBezTo>
                    <a:pt x="3000811" y="519"/>
                    <a:pt x="3026568" y="-296"/>
                    <a:pt x="3053738" y="1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0" name="Group 19">
            <a:extLst>
              <a:ext uri="{FF2B5EF4-FFF2-40B4-BE49-F238E27FC236}">
                <a16:creationId xmlns:a16="http://schemas.microsoft.com/office/drawing/2014/main" id="{2786ABD8-AB9F-46F2-A7D9-36F1F7338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112326" y="0"/>
            <a:ext cx="4683941" cy="3456291"/>
            <a:chOff x="4345582" y="0"/>
            <a:chExt cx="5069918" cy="3741104"/>
          </a:xfrm>
          <a:solidFill>
            <a:schemeClr val="accent5">
              <a:alpha val="5000"/>
            </a:schemeClr>
          </a:solidFill>
        </p:grpSpPr>
        <p:sp>
          <p:nvSpPr>
            <p:cNvPr id="21" name="Freeform: Shape 20">
              <a:extLst>
                <a:ext uri="{FF2B5EF4-FFF2-40B4-BE49-F238E27FC236}">
                  <a16:creationId xmlns:a16="http://schemas.microsoft.com/office/drawing/2014/main" id="{DB26E49F-E19A-487B-A8A4-A26128CFD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45582" y="1"/>
              <a:ext cx="5069918" cy="3741103"/>
            </a:xfrm>
            <a:custGeom>
              <a:avLst/>
              <a:gdLst>
                <a:gd name="connsiteX0" fmla="*/ 475344 w 5069918"/>
                <a:gd name="connsiteY0" fmla="*/ 0 h 3741103"/>
                <a:gd name="connsiteX1" fmla="*/ 643707 w 5069918"/>
                <a:gd name="connsiteY1" fmla="*/ 0 h 3741103"/>
                <a:gd name="connsiteX2" fmla="*/ 635672 w 5069918"/>
                <a:gd name="connsiteY2" fmla="*/ 7778 h 3741103"/>
                <a:gd name="connsiteX3" fmla="*/ 486638 w 5069918"/>
                <a:gd name="connsiteY3" fmla="*/ 178818 h 3741103"/>
                <a:gd name="connsiteX4" fmla="*/ 353514 w 5069918"/>
                <a:gd name="connsiteY4" fmla="*/ 362293 h 3741103"/>
                <a:gd name="connsiteX5" fmla="*/ 240181 w 5069918"/>
                <a:gd name="connsiteY5" fmla="*/ 558120 h 3741103"/>
                <a:gd name="connsiteX6" fmla="*/ 215073 w 5069918"/>
                <a:gd name="connsiteY6" fmla="*/ 608766 h 3741103"/>
                <a:gd name="connsiteX7" fmla="*/ 202868 w 5069918"/>
                <a:gd name="connsiteY7" fmla="*/ 634294 h 3741103"/>
                <a:gd name="connsiteX8" fmla="*/ 191273 w 5069918"/>
                <a:gd name="connsiteY8" fmla="*/ 660069 h 3741103"/>
                <a:gd name="connsiteX9" fmla="*/ 169129 w 5069918"/>
                <a:gd name="connsiteY9" fmla="*/ 712032 h 3741103"/>
                <a:gd name="connsiteX10" fmla="*/ 148381 w 5069918"/>
                <a:gd name="connsiteY10" fmla="*/ 764571 h 3741103"/>
                <a:gd name="connsiteX11" fmla="*/ 80903 w 5069918"/>
                <a:gd name="connsiteY11" fmla="*/ 979750 h 3741103"/>
                <a:gd name="connsiteX12" fmla="*/ 26154 w 5069918"/>
                <a:gd name="connsiteY12" fmla="*/ 1425590 h 3741103"/>
                <a:gd name="connsiteX13" fmla="*/ 49170 w 5069918"/>
                <a:gd name="connsiteY13" fmla="*/ 1648182 h 3741103"/>
                <a:gd name="connsiteX14" fmla="*/ 119437 w 5069918"/>
                <a:gd name="connsiteY14" fmla="*/ 1861055 h 3741103"/>
                <a:gd name="connsiteX15" fmla="*/ 143672 w 5069918"/>
                <a:gd name="connsiteY15" fmla="*/ 1911947 h 3741103"/>
                <a:gd name="connsiteX16" fmla="*/ 170611 w 5069918"/>
                <a:gd name="connsiteY16" fmla="*/ 1961687 h 3741103"/>
                <a:gd name="connsiteX17" fmla="*/ 230330 w 5069918"/>
                <a:gd name="connsiteY17" fmla="*/ 2058118 h 3741103"/>
                <a:gd name="connsiteX18" fmla="*/ 296237 w 5069918"/>
                <a:gd name="connsiteY18" fmla="*/ 2151255 h 3741103"/>
                <a:gd name="connsiteX19" fmla="*/ 366853 w 5069918"/>
                <a:gd name="connsiteY19" fmla="*/ 2241757 h 3741103"/>
                <a:gd name="connsiteX20" fmla="*/ 513838 w 5069918"/>
                <a:gd name="connsiteY20" fmla="*/ 2420786 h 3741103"/>
                <a:gd name="connsiteX21" fmla="*/ 587330 w 5069918"/>
                <a:gd name="connsiteY21" fmla="*/ 2511534 h 3741103"/>
                <a:gd name="connsiteX22" fmla="*/ 658817 w 5069918"/>
                <a:gd name="connsiteY22" fmla="*/ 2603437 h 3741103"/>
                <a:gd name="connsiteX23" fmla="*/ 730305 w 5069918"/>
                <a:gd name="connsiteY23" fmla="*/ 2692210 h 3741103"/>
                <a:gd name="connsiteX24" fmla="*/ 805018 w 5069918"/>
                <a:gd name="connsiteY24" fmla="*/ 2777936 h 3741103"/>
                <a:gd name="connsiteX25" fmla="*/ 963424 w 5069918"/>
                <a:gd name="connsiteY25" fmla="*/ 2939588 h 3741103"/>
                <a:gd name="connsiteX26" fmla="*/ 1319204 w 5069918"/>
                <a:gd name="connsiteY26" fmla="*/ 3209447 h 3741103"/>
                <a:gd name="connsiteX27" fmla="*/ 1515882 w 5069918"/>
                <a:gd name="connsiteY27" fmla="*/ 3310902 h 3741103"/>
                <a:gd name="connsiteX28" fmla="*/ 1723456 w 5069918"/>
                <a:gd name="connsiteY28" fmla="*/ 3387570 h 3741103"/>
                <a:gd name="connsiteX29" fmla="*/ 1939662 w 5069918"/>
                <a:gd name="connsiteY29" fmla="*/ 3440520 h 3741103"/>
                <a:gd name="connsiteX30" fmla="*/ 2162581 w 5069918"/>
                <a:gd name="connsiteY30" fmla="*/ 3470167 h 3741103"/>
                <a:gd name="connsiteX31" fmla="*/ 2389597 w 5069918"/>
                <a:gd name="connsiteY31" fmla="*/ 3479472 h 3741103"/>
                <a:gd name="connsiteX32" fmla="*/ 2446002 w 5069918"/>
                <a:gd name="connsiteY32" fmla="*/ 3479059 h 3741103"/>
                <a:gd name="connsiteX33" fmla="*/ 2473639 w 5069918"/>
                <a:gd name="connsiteY33" fmla="*/ 3478402 h 3741103"/>
                <a:gd name="connsiteX34" fmla="*/ 2501187 w 5069918"/>
                <a:gd name="connsiteY34" fmla="*/ 3477083 h 3741103"/>
                <a:gd name="connsiteX35" fmla="*/ 2610685 w 5069918"/>
                <a:gd name="connsiteY35" fmla="*/ 3468025 h 3741103"/>
                <a:gd name="connsiteX36" fmla="*/ 3033071 w 5069918"/>
                <a:gd name="connsiteY36" fmla="*/ 3360230 h 3741103"/>
                <a:gd name="connsiteX37" fmla="*/ 3232974 w 5069918"/>
                <a:gd name="connsiteY37" fmla="*/ 3266681 h 3741103"/>
                <a:gd name="connsiteX38" fmla="*/ 3425990 w 5069918"/>
                <a:gd name="connsiteY38" fmla="*/ 3152873 h 3741103"/>
                <a:gd name="connsiteX39" fmla="*/ 3613601 w 5069918"/>
                <a:gd name="connsiteY39" fmla="*/ 3024078 h 3741103"/>
                <a:gd name="connsiteX40" fmla="*/ 3706185 w 5069918"/>
                <a:gd name="connsiteY40" fmla="*/ 2955893 h 3741103"/>
                <a:gd name="connsiteX41" fmla="*/ 3799729 w 5069918"/>
                <a:gd name="connsiteY41" fmla="*/ 2885155 h 3741103"/>
                <a:gd name="connsiteX42" fmla="*/ 4175561 w 5069918"/>
                <a:gd name="connsiteY42" fmla="*/ 2606072 h 3741103"/>
                <a:gd name="connsiteX43" fmla="*/ 4517132 w 5069918"/>
                <a:gd name="connsiteY43" fmla="*/ 2312331 h 3741103"/>
                <a:gd name="connsiteX44" fmla="*/ 4659758 w 5069918"/>
                <a:gd name="connsiteY44" fmla="*/ 2148703 h 3741103"/>
                <a:gd name="connsiteX45" fmla="*/ 4773178 w 5069918"/>
                <a:gd name="connsiteY45" fmla="*/ 1969674 h 3741103"/>
                <a:gd name="connsiteX46" fmla="*/ 4892092 w 5069918"/>
                <a:gd name="connsiteY46" fmla="*/ 1567562 h 3741103"/>
                <a:gd name="connsiteX47" fmla="*/ 4898804 w 5069918"/>
                <a:gd name="connsiteY47" fmla="*/ 1460754 h 3741103"/>
                <a:gd name="connsiteX48" fmla="*/ 4899153 w 5069918"/>
                <a:gd name="connsiteY48" fmla="*/ 1406239 h 3741103"/>
                <a:gd name="connsiteX49" fmla="*/ 4898456 w 5069918"/>
                <a:gd name="connsiteY49" fmla="*/ 1350735 h 3741103"/>
                <a:gd name="connsiteX50" fmla="*/ 4886774 w 5069918"/>
                <a:gd name="connsiteY50" fmla="*/ 1128886 h 3741103"/>
                <a:gd name="connsiteX51" fmla="*/ 4815896 w 5069918"/>
                <a:gd name="connsiteY51" fmla="*/ 689221 h 3741103"/>
                <a:gd name="connsiteX52" fmla="*/ 4673183 w 5069918"/>
                <a:gd name="connsiteY52" fmla="*/ 264874 h 3741103"/>
                <a:gd name="connsiteX53" fmla="*/ 4625496 w 5069918"/>
                <a:gd name="connsiteY53" fmla="*/ 162925 h 3741103"/>
                <a:gd name="connsiteX54" fmla="*/ 4572490 w 5069918"/>
                <a:gd name="connsiteY54" fmla="*/ 63364 h 3741103"/>
                <a:gd name="connsiteX55" fmla="*/ 4532299 w 5069918"/>
                <a:gd name="connsiteY55" fmla="*/ 0 h 3741103"/>
                <a:gd name="connsiteX56" fmla="*/ 4626680 w 5069918"/>
                <a:gd name="connsiteY56" fmla="*/ 0 h 3741103"/>
                <a:gd name="connsiteX57" fmla="*/ 4643978 w 5069918"/>
                <a:gd name="connsiteY57" fmla="*/ 26636 h 3741103"/>
                <a:gd name="connsiteX58" fmla="*/ 4700644 w 5069918"/>
                <a:gd name="connsiteY58" fmla="*/ 128338 h 3741103"/>
                <a:gd name="connsiteX59" fmla="*/ 4753214 w 5069918"/>
                <a:gd name="connsiteY59" fmla="*/ 232016 h 3741103"/>
                <a:gd name="connsiteX60" fmla="*/ 4921297 w 5069918"/>
                <a:gd name="connsiteY60" fmla="*/ 663363 h 3741103"/>
                <a:gd name="connsiteX61" fmla="*/ 5027482 w 5069918"/>
                <a:gd name="connsiteY61" fmla="*/ 1112991 h 3741103"/>
                <a:gd name="connsiteX62" fmla="*/ 5058082 w 5069918"/>
                <a:gd name="connsiteY62" fmla="*/ 1342088 h 3741103"/>
                <a:gd name="connsiteX63" fmla="*/ 5063486 w 5069918"/>
                <a:gd name="connsiteY63" fmla="*/ 1399651 h 3741103"/>
                <a:gd name="connsiteX64" fmla="*/ 5067846 w 5069918"/>
                <a:gd name="connsiteY64" fmla="*/ 1458284 h 3741103"/>
                <a:gd name="connsiteX65" fmla="*/ 5069414 w 5069918"/>
                <a:gd name="connsiteY65" fmla="*/ 1577772 h 3741103"/>
                <a:gd name="connsiteX66" fmla="*/ 5040732 w 5069918"/>
                <a:gd name="connsiteY66" fmla="*/ 1817822 h 3741103"/>
                <a:gd name="connsiteX67" fmla="*/ 4964102 w 5069918"/>
                <a:gd name="connsiteY67" fmla="*/ 2050871 h 3741103"/>
                <a:gd name="connsiteX68" fmla="*/ 4689486 w 5069918"/>
                <a:gd name="connsiteY68" fmla="*/ 2458008 h 3741103"/>
                <a:gd name="connsiteX69" fmla="*/ 4333792 w 5069918"/>
                <a:gd name="connsiteY69" fmla="*/ 2784606 h 3741103"/>
                <a:gd name="connsiteX70" fmla="*/ 3965197 w 5069918"/>
                <a:gd name="connsiteY70" fmla="*/ 3076041 h 3741103"/>
                <a:gd name="connsiteX71" fmla="*/ 3873745 w 5069918"/>
                <a:gd name="connsiteY71" fmla="*/ 3149167 h 3741103"/>
                <a:gd name="connsiteX72" fmla="*/ 3779416 w 5069918"/>
                <a:gd name="connsiteY72" fmla="*/ 3222705 h 3741103"/>
                <a:gd name="connsiteX73" fmla="*/ 3582739 w 5069918"/>
                <a:gd name="connsiteY73" fmla="*/ 3364594 h 3741103"/>
                <a:gd name="connsiteX74" fmla="*/ 3371851 w 5069918"/>
                <a:gd name="connsiteY74" fmla="*/ 3494377 h 3741103"/>
                <a:gd name="connsiteX75" fmla="*/ 3143615 w 5069918"/>
                <a:gd name="connsiteY75" fmla="*/ 3603819 h 3741103"/>
                <a:gd name="connsiteX76" fmla="*/ 2643552 w 5069918"/>
                <a:gd name="connsiteY76" fmla="*/ 3730555 h 3741103"/>
                <a:gd name="connsiteX77" fmla="*/ 2514264 w 5069918"/>
                <a:gd name="connsiteY77" fmla="*/ 3739696 h 3741103"/>
                <a:gd name="connsiteX78" fmla="*/ 2481920 w 5069918"/>
                <a:gd name="connsiteY78" fmla="*/ 3740849 h 3741103"/>
                <a:gd name="connsiteX79" fmla="*/ 2449664 w 5069918"/>
                <a:gd name="connsiteY79" fmla="*/ 3741014 h 3741103"/>
                <a:gd name="connsiteX80" fmla="*/ 2386284 w 5069918"/>
                <a:gd name="connsiteY80" fmla="*/ 3740273 h 3741103"/>
                <a:gd name="connsiteX81" fmla="*/ 2260658 w 5069918"/>
                <a:gd name="connsiteY81" fmla="*/ 3735331 h 3741103"/>
                <a:gd name="connsiteX82" fmla="*/ 2134945 w 5069918"/>
                <a:gd name="connsiteY82" fmla="*/ 3723967 h 3741103"/>
                <a:gd name="connsiteX83" fmla="*/ 1884564 w 5069918"/>
                <a:gd name="connsiteY83" fmla="*/ 3683451 h 3741103"/>
                <a:gd name="connsiteX84" fmla="*/ 1639764 w 5069918"/>
                <a:gd name="connsiteY84" fmla="*/ 3613537 h 3741103"/>
                <a:gd name="connsiteX85" fmla="*/ 1407081 w 5069918"/>
                <a:gd name="connsiteY85" fmla="*/ 3512164 h 3741103"/>
                <a:gd name="connsiteX86" fmla="*/ 1193491 w 5069918"/>
                <a:gd name="connsiteY86" fmla="*/ 3380240 h 3741103"/>
                <a:gd name="connsiteX87" fmla="*/ 836141 w 5069918"/>
                <a:gd name="connsiteY87" fmla="*/ 3047878 h 3741103"/>
                <a:gd name="connsiteX88" fmla="*/ 690812 w 5069918"/>
                <a:gd name="connsiteY88" fmla="*/ 2859461 h 3741103"/>
                <a:gd name="connsiteX89" fmla="*/ 562397 w 5069918"/>
                <a:gd name="connsiteY89" fmla="*/ 2662976 h 3741103"/>
                <a:gd name="connsiteX90" fmla="*/ 502504 w 5069918"/>
                <a:gd name="connsiteY90" fmla="*/ 2565474 h 3741103"/>
                <a:gd name="connsiteX91" fmla="*/ 440258 w 5069918"/>
                <a:gd name="connsiteY91" fmla="*/ 2469619 h 3741103"/>
                <a:gd name="connsiteX92" fmla="*/ 310360 w 5069918"/>
                <a:gd name="connsiteY92" fmla="*/ 2278732 h 3741103"/>
                <a:gd name="connsiteX93" fmla="*/ 246806 w 5069918"/>
                <a:gd name="connsiteY93" fmla="*/ 2181642 h 3741103"/>
                <a:gd name="connsiteX94" fmla="*/ 186303 w 5069918"/>
                <a:gd name="connsiteY94" fmla="*/ 2082411 h 3741103"/>
                <a:gd name="connsiteX95" fmla="*/ 84390 w 5069918"/>
                <a:gd name="connsiteY95" fmla="*/ 1874231 h 3741103"/>
                <a:gd name="connsiteX96" fmla="*/ 20139 w 5069918"/>
                <a:gd name="connsiteY96" fmla="*/ 1653288 h 3741103"/>
                <a:gd name="connsiteX97" fmla="*/ 0 w 5069918"/>
                <a:gd name="connsiteY97" fmla="*/ 1425590 h 3741103"/>
                <a:gd name="connsiteX98" fmla="*/ 179939 w 5069918"/>
                <a:gd name="connsiteY98" fmla="*/ 533498 h 3741103"/>
                <a:gd name="connsiteX99" fmla="*/ 276709 w 5069918"/>
                <a:gd name="connsiteY99" fmla="*/ 322519 h 3741103"/>
                <a:gd name="connsiteX100" fmla="*/ 392571 w 5069918"/>
                <a:gd name="connsiteY100" fmla="*/ 119280 h 374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069918" h="3741103">
                  <a:moveTo>
                    <a:pt x="475344" y="0"/>
                  </a:moveTo>
                  <a:lnTo>
                    <a:pt x="643707" y="0"/>
                  </a:lnTo>
                  <a:lnTo>
                    <a:pt x="635672" y="7778"/>
                  </a:lnTo>
                  <a:cubicBezTo>
                    <a:pt x="583538" y="62643"/>
                    <a:pt x="533759" y="119691"/>
                    <a:pt x="486638" y="178818"/>
                  </a:cubicBezTo>
                  <a:cubicBezTo>
                    <a:pt x="439560" y="237945"/>
                    <a:pt x="395012" y="299131"/>
                    <a:pt x="353514" y="362293"/>
                  </a:cubicBezTo>
                  <a:cubicBezTo>
                    <a:pt x="312714" y="425784"/>
                    <a:pt x="274180" y="490841"/>
                    <a:pt x="240181" y="558120"/>
                  </a:cubicBezTo>
                  <a:cubicBezTo>
                    <a:pt x="231376" y="574838"/>
                    <a:pt x="223180" y="591801"/>
                    <a:pt x="215073" y="608766"/>
                  </a:cubicBezTo>
                  <a:lnTo>
                    <a:pt x="202868" y="634294"/>
                  </a:lnTo>
                  <a:lnTo>
                    <a:pt x="191273" y="660069"/>
                  </a:lnTo>
                  <a:cubicBezTo>
                    <a:pt x="183688" y="677280"/>
                    <a:pt x="176016" y="694491"/>
                    <a:pt x="169129" y="712032"/>
                  </a:cubicBezTo>
                  <a:cubicBezTo>
                    <a:pt x="162242" y="729572"/>
                    <a:pt x="154658" y="746866"/>
                    <a:pt x="148381" y="764571"/>
                  </a:cubicBezTo>
                  <a:cubicBezTo>
                    <a:pt x="121529" y="834897"/>
                    <a:pt x="98775" y="906706"/>
                    <a:pt x="80903" y="979750"/>
                  </a:cubicBezTo>
                  <a:cubicBezTo>
                    <a:pt x="44636" y="1125509"/>
                    <a:pt x="26067" y="1275550"/>
                    <a:pt x="26154" y="1425590"/>
                  </a:cubicBezTo>
                  <a:cubicBezTo>
                    <a:pt x="26590" y="1500365"/>
                    <a:pt x="34001" y="1574973"/>
                    <a:pt x="49170" y="1648182"/>
                  </a:cubicBezTo>
                  <a:cubicBezTo>
                    <a:pt x="65124" y="1721226"/>
                    <a:pt x="88226" y="1792705"/>
                    <a:pt x="119437" y="1861055"/>
                  </a:cubicBezTo>
                  <a:cubicBezTo>
                    <a:pt x="126847" y="1878267"/>
                    <a:pt x="135478" y="1895066"/>
                    <a:pt x="143672" y="1911947"/>
                  </a:cubicBezTo>
                  <a:cubicBezTo>
                    <a:pt x="152565" y="1928582"/>
                    <a:pt x="161021" y="1945381"/>
                    <a:pt x="170611" y="1961687"/>
                  </a:cubicBezTo>
                  <a:cubicBezTo>
                    <a:pt x="188919" y="1994626"/>
                    <a:pt x="209319" y="2026578"/>
                    <a:pt x="230330" y="2058118"/>
                  </a:cubicBezTo>
                  <a:cubicBezTo>
                    <a:pt x="251253" y="2089740"/>
                    <a:pt x="273658" y="2120539"/>
                    <a:pt x="296237" y="2151255"/>
                  </a:cubicBezTo>
                  <a:cubicBezTo>
                    <a:pt x="319165" y="2181725"/>
                    <a:pt x="342966" y="2211782"/>
                    <a:pt x="366853" y="2241757"/>
                  </a:cubicBezTo>
                  <a:cubicBezTo>
                    <a:pt x="414714" y="2301791"/>
                    <a:pt x="464756" y="2360588"/>
                    <a:pt x="513838" y="2420786"/>
                  </a:cubicBezTo>
                  <a:cubicBezTo>
                    <a:pt x="538509" y="2450761"/>
                    <a:pt x="563094" y="2480983"/>
                    <a:pt x="587330" y="2511534"/>
                  </a:cubicBezTo>
                  <a:cubicBezTo>
                    <a:pt x="611479" y="2541839"/>
                    <a:pt x="635453" y="2574038"/>
                    <a:pt x="658817" y="2603437"/>
                  </a:cubicBezTo>
                  <a:cubicBezTo>
                    <a:pt x="682008" y="2633577"/>
                    <a:pt x="706330" y="2662811"/>
                    <a:pt x="730305" y="2692210"/>
                  </a:cubicBezTo>
                  <a:cubicBezTo>
                    <a:pt x="754977" y="2721115"/>
                    <a:pt x="779474" y="2750019"/>
                    <a:pt x="805018" y="2777936"/>
                  </a:cubicBezTo>
                  <a:cubicBezTo>
                    <a:pt x="855757" y="2834098"/>
                    <a:pt x="908500" y="2888202"/>
                    <a:pt x="963424" y="2939588"/>
                  </a:cubicBezTo>
                  <a:cubicBezTo>
                    <a:pt x="1073444" y="3042113"/>
                    <a:pt x="1192183" y="3133604"/>
                    <a:pt x="1319204" y="3209447"/>
                  </a:cubicBezTo>
                  <a:cubicBezTo>
                    <a:pt x="1382846" y="3247164"/>
                    <a:pt x="1448143" y="3281751"/>
                    <a:pt x="1515882" y="3310902"/>
                  </a:cubicBezTo>
                  <a:cubicBezTo>
                    <a:pt x="1583184" y="3340877"/>
                    <a:pt x="1652666" y="3366159"/>
                    <a:pt x="1723456" y="3387570"/>
                  </a:cubicBezTo>
                  <a:cubicBezTo>
                    <a:pt x="1794246" y="3409063"/>
                    <a:pt x="1866431" y="3426439"/>
                    <a:pt x="1939662" y="3440520"/>
                  </a:cubicBezTo>
                  <a:cubicBezTo>
                    <a:pt x="2012981" y="3454355"/>
                    <a:pt x="2087519" y="3463825"/>
                    <a:pt x="2162581" y="3470167"/>
                  </a:cubicBezTo>
                  <a:cubicBezTo>
                    <a:pt x="2237643" y="3476589"/>
                    <a:pt x="2313489" y="3479390"/>
                    <a:pt x="2389597" y="3479472"/>
                  </a:cubicBezTo>
                  <a:cubicBezTo>
                    <a:pt x="2408602" y="3479472"/>
                    <a:pt x="2427869" y="3479801"/>
                    <a:pt x="2446002" y="3479059"/>
                  </a:cubicBezTo>
                  <a:lnTo>
                    <a:pt x="2473639" y="3478402"/>
                  </a:lnTo>
                  <a:lnTo>
                    <a:pt x="2501187" y="3477083"/>
                  </a:lnTo>
                  <a:cubicBezTo>
                    <a:pt x="2537890" y="3475519"/>
                    <a:pt x="2574418" y="3472060"/>
                    <a:pt x="2610685" y="3468025"/>
                  </a:cubicBezTo>
                  <a:cubicBezTo>
                    <a:pt x="2755926" y="3451226"/>
                    <a:pt x="2897244" y="3414415"/>
                    <a:pt x="3033071" y="3360230"/>
                  </a:cubicBezTo>
                  <a:cubicBezTo>
                    <a:pt x="3101158" y="3333383"/>
                    <a:pt x="3167589" y="3301514"/>
                    <a:pt x="3232974" y="3266681"/>
                  </a:cubicBezTo>
                  <a:cubicBezTo>
                    <a:pt x="3298446" y="3232011"/>
                    <a:pt x="3362697" y="3193554"/>
                    <a:pt x="3425990" y="3152873"/>
                  </a:cubicBezTo>
                  <a:cubicBezTo>
                    <a:pt x="3489282" y="3112110"/>
                    <a:pt x="3551529" y="3068712"/>
                    <a:pt x="3613601" y="3024078"/>
                  </a:cubicBezTo>
                  <a:cubicBezTo>
                    <a:pt x="3644549" y="3001762"/>
                    <a:pt x="3675411" y="2978868"/>
                    <a:pt x="3706185" y="2955893"/>
                  </a:cubicBezTo>
                  <a:lnTo>
                    <a:pt x="3799729" y="2885155"/>
                  </a:lnTo>
                  <a:cubicBezTo>
                    <a:pt x="3926402" y="2790205"/>
                    <a:pt x="4053597" y="2699374"/>
                    <a:pt x="4175561" y="2606072"/>
                  </a:cubicBezTo>
                  <a:cubicBezTo>
                    <a:pt x="4297526" y="2512852"/>
                    <a:pt x="4414084" y="2416833"/>
                    <a:pt x="4517132" y="2312331"/>
                  </a:cubicBezTo>
                  <a:cubicBezTo>
                    <a:pt x="4568480" y="2259956"/>
                    <a:pt x="4616604" y="2205689"/>
                    <a:pt x="4659758" y="2148703"/>
                  </a:cubicBezTo>
                  <a:cubicBezTo>
                    <a:pt x="4702650" y="2091634"/>
                    <a:pt x="4741184" y="2032096"/>
                    <a:pt x="4773178" y="1969674"/>
                  </a:cubicBezTo>
                  <a:cubicBezTo>
                    <a:pt x="4837865" y="1845080"/>
                    <a:pt x="4877446" y="1709038"/>
                    <a:pt x="4892092" y="1567562"/>
                  </a:cubicBezTo>
                  <a:cubicBezTo>
                    <a:pt x="4895666" y="1532233"/>
                    <a:pt x="4897845" y="1496576"/>
                    <a:pt x="4898804" y="1460754"/>
                  </a:cubicBezTo>
                  <a:cubicBezTo>
                    <a:pt x="4899066" y="1442884"/>
                    <a:pt x="4899414" y="1425015"/>
                    <a:pt x="4899153" y="1406239"/>
                  </a:cubicBezTo>
                  <a:cubicBezTo>
                    <a:pt x="4898979" y="1387711"/>
                    <a:pt x="4899066" y="1369263"/>
                    <a:pt x="4898456" y="1350735"/>
                  </a:cubicBezTo>
                  <a:cubicBezTo>
                    <a:pt x="4896974" y="1276703"/>
                    <a:pt x="4893226" y="1202753"/>
                    <a:pt x="4886774" y="1128886"/>
                  </a:cubicBezTo>
                  <a:cubicBezTo>
                    <a:pt x="4873610" y="981232"/>
                    <a:pt x="4851030" y="833991"/>
                    <a:pt x="4815896" y="689221"/>
                  </a:cubicBezTo>
                  <a:cubicBezTo>
                    <a:pt x="4780676" y="544533"/>
                    <a:pt x="4733860" y="402068"/>
                    <a:pt x="4673183" y="264874"/>
                  </a:cubicBezTo>
                  <a:cubicBezTo>
                    <a:pt x="4658101" y="230533"/>
                    <a:pt x="4642147" y="196605"/>
                    <a:pt x="4625496" y="162925"/>
                  </a:cubicBezTo>
                  <a:cubicBezTo>
                    <a:pt x="4608583" y="129326"/>
                    <a:pt x="4590885" y="96222"/>
                    <a:pt x="4572490" y="63364"/>
                  </a:cubicBezTo>
                  <a:lnTo>
                    <a:pt x="4532299" y="0"/>
                  </a:lnTo>
                  <a:lnTo>
                    <a:pt x="4626680" y="0"/>
                  </a:lnTo>
                  <a:lnTo>
                    <a:pt x="4643978" y="26636"/>
                  </a:lnTo>
                  <a:cubicBezTo>
                    <a:pt x="4663594" y="60152"/>
                    <a:pt x="4682598" y="94080"/>
                    <a:pt x="4700644" y="128338"/>
                  </a:cubicBezTo>
                  <a:cubicBezTo>
                    <a:pt x="4718866" y="162595"/>
                    <a:pt x="4736476" y="197100"/>
                    <a:pt x="4753214" y="232016"/>
                  </a:cubicBezTo>
                  <a:cubicBezTo>
                    <a:pt x="4820082" y="371681"/>
                    <a:pt x="4875964" y="515957"/>
                    <a:pt x="4921297" y="663363"/>
                  </a:cubicBezTo>
                  <a:cubicBezTo>
                    <a:pt x="4966630" y="810687"/>
                    <a:pt x="5002460" y="960975"/>
                    <a:pt x="5027482" y="1112991"/>
                  </a:cubicBezTo>
                  <a:cubicBezTo>
                    <a:pt x="5040123" y="1189000"/>
                    <a:pt x="5050323" y="1265421"/>
                    <a:pt x="5058082" y="1342088"/>
                  </a:cubicBezTo>
                  <a:cubicBezTo>
                    <a:pt x="5060261" y="1361276"/>
                    <a:pt x="5061743" y="1380464"/>
                    <a:pt x="5063486" y="1399651"/>
                  </a:cubicBezTo>
                  <a:cubicBezTo>
                    <a:pt x="5065318" y="1418591"/>
                    <a:pt x="5066625" y="1438437"/>
                    <a:pt x="5067846" y="1458284"/>
                  </a:cubicBezTo>
                  <a:cubicBezTo>
                    <a:pt x="5069851" y="1497894"/>
                    <a:pt x="5070461" y="1537751"/>
                    <a:pt x="5069414" y="1577772"/>
                  </a:cubicBezTo>
                  <a:cubicBezTo>
                    <a:pt x="5067060" y="1657734"/>
                    <a:pt x="5057820" y="1738272"/>
                    <a:pt x="5040732" y="1817822"/>
                  </a:cubicBezTo>
                  <a:cubicBezTo>
                    <a:pt x="5023123" y="1897289"/>
                    <a:pt x="4997578" y="1975686"/>
                    <a:pt x="4964102" y="2050871"/>
                  </a:cubicBezTo>
                  <a:cubicBezTo>
                    <a:pt x="4897409" y="2201736"/>
                    <a:pt x="4799942" y="2338271"/>
                    <a:pt x="4689486" y="2458008"/>
                  </a:cubicBezTo>
                  <a:cubicBezTo>
                    <a:pt x="4579116" y="2578485"/>
                    <a:pt x="4456716" y="2684139"/>
                    <a:pt x="4333792" y="2784606"/>
                  </a:cubicBezTo>
                  <a:cubicBezTo>
                    <a:pt x="4210520" y="2884908"/>
                    <a:pt x="4085853" y="2979775"/>
                    <a:pt x="3965197" y="3076041"/>
                  </a:cubicBezTo>
                  <a:lnTo>
                    <a:pt x="3873745" y="3149167"/>
                  </a:lnTo>
                  <a:cubicBezTo>
                    <a:pt x="3842621" y="3173790"/>
                    <a:pt x="3811325" y="3198413"/>
                    <a:pt x="3779416" y="3222705"/>
                  </a:cubicBezTo>
                  <a:cubicBezTo>
                    <a:pt x="3715863" y="3271374"/>
                    <a:pt x="3650652" y="3319055"/>
                    <a:pt x="3582739" y="3364594"/>
                  </a:cubicBezTo>
                  <a:cubicBezTo>
                    <a:pt x="3514913" y="3410051"/>
                    <a:pt x="3445170" y="3454190"/>
                    <a:pt x="3371851" y="3494377"/>
                  </a:cubicBezTo>
                  <a:cubicBezTo>
                    <a:pt x="3298533" y="3534481"/>
                    <a:pt x="3222687" y="3571703"/>
                    <a:pt x="3143615" y="3603819"/>
                  </a:cubicBezTo>
                  <a:cubicBezTo>
                    <a:pt x="2985994" y="3668876"/>
                    <a:pt x="2815732" y="3712356"/>
                    <a:pt x="2643552" y="3730555"/>
                  </a:cubicBezTo>
                  <a:cubicBezTo>
                    <a:pt x="2600484" y="3734838"/>
                    <a:pt x="2557331" y="3738297"/>
                    <a:pt x="2514264" y="3739696"/>
                  </a:cubicBezTo>
                  <a:lnTo>
                    <a:pt x="2481920" y="3740849"/>
                  </a:lnTo>
                  <a:lnTo>
                    <a:pt x="2449664" y="3741014"/>
                  </a:lnTo>
                  <a:cubicBezTo>
                    <a:pt x="2427869" y="3741343"/>
                    <a:pt x="2407207" y="3740685"/>
                    <a:pt x="2386284" y="3740273"/>
                  </a:cubicBezTo>
                  <a:cubicBezTo>
                    <a:pt x="2344525" y="3739779"/>
                    <a:pt x="2302505" y="3737391"/>
                    <a:pt x="2260658" y="3735331"/>
                  </a:cubicBezTo>
                  <a:cubicBezTo>
                    <a:pt x="2218725" y="3732038"/>
                    <a:pt x="2176791" y="3728991"/>
                    <a:pt x="2134945" y="3723967"/>
                  </a:cubicBezTo>
                  <a:cubicBezTo>
                    <a:pt x="2051165" y="3714497"/>
                    <a:pt x="1967473" y="3701568"/>
                    <a:pt x="1884564" y="3683451"/>
                  </a:cubicBezTo>
                  <a:cubicBezTo>
                    <a:pt x="1801657" y="3665335"/>
                    <a:pt x="1719708" y="3642029"/>
                    <a:pt x="1639764" y="3613537"/>
                  </a:cubicBezTo>
                  <a:cubicBezTo>
                    <a:pt x="1559820" y="3584961"/>
                    <a:pt x="1481969" y="3550869"/>
                    <a:pt x="1407081" y="3512164"/>
                  </a:cubicBezTo>
                  <a:cubicBezTo>
                    <a:pt x="1332455" y="3472884"/>
                    <a:pt x="1260794" y="3428992"/>
                    <a:pt x="1193491" y="3380240"/>
                  </a:cubicBezTo>
                  <a:cubicBezTo>
                    <a:pt x="1058362" y="3283233"/>
                    <a:pt x="939973" y="3169508"/>
                    <a:pt x="836141" y="3047878"/>
                  </a:cubicBezTo>
                  <a:cubicBezTo>
                    <a:pt x="784444" y="2986774"/>
                    <a:pt x="736321" y="2923695"/>
                    <a:pt x="690812" y="2859461"/>
                  </a:cubicBezTo>
                  <a:cubicBezTo>
                    <a:pt x="645217" y="2795229"/>
                    <a:pt x="602674" y="2729596"/>
                    <a:pt x="562397" y="2662976"/>
                  </a:cubicBezTo>
                  <a:cubicBezTo>
                    <a:pt x="541823" y="2629295"/>
                    <a:pt x="522992" y="2597755"/>
                    <a:pt x="502504" y="2565474"/>
                  </a:cubicBezTo>
                  <a:cubicBezTo>
                    <a:pt x="482192" y="2533440"/>
                    <a:pt x="461530" y="2501406"/>
                    <a:pt x="440258" y="2469619"/>
                  </a:cubicBezTo>
                  <a:lnTo>
                    <a:pt x="310360" y="2278732"/>
                  </a:lnTo>
                  <a:cubicBezTo>
                    <a:pt x="288826" y="2246616"/>
                    <a:pt x="267555" y="2214335"/>
                    <a:pt x="246806" y="2181642"/>
                  </a:cubicBezTo>
                  <a:cubicBezTo>
                    <a:pt x="226057" y="2148949"/>
                    <a:pt x="205483" y="2116174"/>
                    <a:pt x="186303" y="2082411"/>
                  </a:cubicBezTo>
                  <a:cubicBezTo>
                    <a:pt x="147857" y="2015213"/>
                    <a:pt x="112550" y="1946041"/>
                    <a:pt x="84390" y="1874231"/>
                  </a:cubicBezTo>
                  <a:cubicBezTo>
                    <a:pt x="55708" y="1802669"/>
                    <a:pt x="34436" y="1728473"/>
                    <a:pt x="20139" y="1653288"/>
                  </a:cubicBezTo>
                  <a:cubicBezTo>
                    <a:pt x="6452" y="1578103"/>
                    <a:pt x="0" y="1501764"/>
                    <a:pt x="0" y="1425590"/>
                  </a:cubicBezTo>
                  <a:cubicBezTo>
                    <a:pt x="1133" y="1121885"/>
                    <a:pt x="63293" y="819004"/>
                    <a:pt x="179939" y="533498"/>
                  </a:cubicBezTo>
                  <a:cubicBezTo>
                    <a:pt x="209232" y="462183"/>
                    <a:pt x="240965" y="391527"/>
                    <a:pt x="276709" y="322519"/>
                  </a:cubicBezTo>
                  <a:cubicBezTo>
                    <a:pt x="311930" y="253262"/>
                    <a:pt x="350725" y="185489"/>
                    <a:pt x="392571" y="11928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8E67742-7BE5-458C-BC8D-9EE8557636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2838" y="1"/>
              <a:ext cx="4960548" cy="3526297"/>
            </a:xfrm>
            <a:custGeom>
              <a:avLst/>
              <a:gdLst>
                <a:gd name="connsiteX0" fmla="*/ 542883 w 4960548"/>
                <a:gd name="connsiteY0" fmla="*/ 0 h 3526297"/>
                <a:gd name="connsiteX1" fmla="*/ 826658 w 4960548"/>
                <a:gd name="connsiteY1" fmla="*/ 0 h 3526297"/>
                <a:gd name="connsiteX2" fmla="*/ 730698 w 4960548"/>
                <a:gd name="connsiteY2" fmla="*/ 89329 h 3526297"/>
                <a:gd name="connsiteX3" fmla="*/ 590295 w 4960548"/>
                <a:gd name="connsiteY3" fmla="*/ 244485 h 3526297"/>
                <a:gd name="connsiteX4" fmla="*/ 357524 w 4960548"/>
                <a:gd name="connsiteY4" fmla="*/ 587307 h 3526297"/>
                <a:gd name="connsiteX5" fmla="*/ 199554 w 4960548"/>
                <a:gd name="connsiteY5" fmla="*/ 966280 h 3526297"/>
                <a:gd name="connsiteX6" fmla="*/ 142104 w 4960548"/>
                <a:gd name="connsiteY6" fmla="*/ 1370286 h 3526297"/>
                <a:gd name="connsiteX7" fmla="*/ 166339 w 4960548"/>
                <a:gd name="connsiteY7" fmla="*/ 1568090 h 3526297"/>
                <a:gd name="connsiteX8" fmla="*/ 237914 w 4960548"/>
                <a:gd name="connsiteY8" fmla="*/ 1753129 h 3526297"/>
                <a:gd name="connsiteX9" fmla="*/ 287868 w 4960548"/>
                <a:gd name="connsiteY9" fmla="*/ 1840255 h 3526297"/>
                <a:gd name="connsiteX10" fmla="*/ 345232 w 4960548"/>
                <a:gd name="connsiteY10" fmla="*/ 1924581 h 3526297"/>
                <a:gd name="connsiteX11" fmla="*/ 477745 w 4960548"/>
                <a:gd name="connsiteY11" fmla="*/ 2087551 h 3526297"/>
                <a:gd name="connsiteX12" fmla="*/ 621156 w 4960548"/>
                <a:gd name="connsiteY12" fmla="*/ 2251756 h 3526297"/>
                <a:gd name="connsiteX13" fmla="*/ 692469 w 4960548"/>
                <a:gd name="connsiteY13" fmla="*/ 2337482 h 3526297"/>
                <a:gd name="connsiteX14" fmla="*/ 726731 w 4960548"/>
                <a:gd name="connsiteY14" fmla="*/ 2379562 h 3526297"/>
                <a:gd name="connsiteX15" fmla="*/ 760295 w 4960548"/>
                <a:gd name="connsiteY15" fmla="*/ 2419831 h 3526297"/>
                <a:gd name="connsiteX16" fmla="*/ 1048685 w 4960548"/>
                <a:gd name="connsiteY16" fmla="*/ 2717443 h 3526297"/>
                <a:gd name="connsiteX17" fmla="*/ 1202035 w 4960548"/>
                <a:gd name="connsiteY17" fmla="*/ 2851344 h 3526297"/>
                <a:gd name="connsiteX18" fmla="*/ 1362620 w 4960548"/>
                <a:gd name="connsiteY18" fmla="*/ 2974785 h 3526297"/>
                <a:gd name="connsiteX19" fmla="*/ 1721364 w 4960548"/>
                <a:gd name="connsiteY19" fmla="*/ 3170036 h 3526297"/>
                <a:gd name="connsiteX20" fmla="*/ 1922052 w 4960548"/>
                <a:gd name="connsiteY20" fmla="*/ 3225210 h 3526297"/>
                <a:gd name="connsiteX21" fmla="*/ 1973488 w 4960548"/>
                <a:gd name="connsiteY21" fmla="*/ 3234928 h 3526297"/>
                <a:gd name="connsiteX22" fmla="*/ 2025360 w 4960548"/>
                <a:gd name="connsiteY22" fmla="*/ 3243080 h 3526297"/>
                <a:gd name="connsiteX23" fmla="*/ 2130063 w 4960548"/>
                <a:gd name="connsiteY23" fmla="*/ 3254774 h 3526297"/>
                <a:gd name="connsiteX24" fmla="*/ 2182719 w 4960548"/>
                <a:gd name="connsiteY24" fmla="*/ 3258562 h 3526297"/>
                <a:gd name="connsiteX25" fmla="*/ 2235551 w 4960548"/>
                <a:gd name="connsiteY25" fmla="*/ 3261197 h 3526297"/>
                <a:gd name="connsiteX26" fmla="*/ 2288556 w 4960548"/>
                <a:gd name="connsiteY26" fmla="*/ 3262350 h 3526297"/>
                <a:gd name="connsiteX27" fmla="*/ 2341648 w 4960548"/>
                <a:gd name="connsiteY27" fmla="*/ 3262103 h 3526297"/>
                <a:gd name="connsiteX28" fmla="*/ 2368238 w 4960548"/>
                <a:gd name="connsiteY28" fmla="*/ 3261856 h 3526297"/>
                <a:gd name="connsiteX29" fmla="*/ 2393869 w 4960548"/>
                <a:gd name="connsiteY29" fmla="*/ 3260785 h 3526297"/>
                <a:gd name="connsiteX30" fmla="*/ 2419413 w 4960548"/>
                <a:gd name="connsiteY30" fmla="*/ 3259550 h 3526297"/>
                <a:gd name="connsiteX31" fmla="*/ 2444869 w 4960548"/>
                <a:gd name="connsiteY31" fmla="*/ 3257574 h 3526297"/>
                <a:gd name="connsiteX32" fmla="*/ 2545824 w 4960548"/>
                <a:gd name="connsiteY32" fmla="*/ 3245798 h 3526297"/>
                <a:gd name="connsiteX33" fmla="*/ 2930373 w 4960548"/>
                <a:gd name="connsiteY33" fmla="*/ 3126555 h 3526297"/>
                <a:gd name="connsiteX34" fmla="*/ 3285631 w 4960548"/>
                <a:gd name="connsiteY34" fmla="*/ 2917552 h 3526297"/>
                <a:gd name="connsiteX35" fmla="*/ 3371764 w 4960548"/>
                <a:gd name="connsiteY35" fmla="*/ 2856120 h 3526297"/>
                <a:gd name="connsiteX36" fmla="*/ 3457898 w 4960548"/>
                <a:gd name="connsiteY36" fmla="*/ 2792628 h 3526297"/>
                <a:gd name="connsiteX37" fmla="*/ 3632344 w 4960548"/>
                <a:gd name="connsiteY37" fmla="*/ 2660869 h 3526297"/>
                <a:gd name="connsiteX38" fmla="*/ 3990915 w 4960548"/>
                <a:gd name="connsiteY38" fmla="*/ 2405832 h 3526297"/>
                <a:gd name="connsiteX39" fmla="*/ 4324988 w 4960548"/>
                <a:gd name="connsiteY39" fmla="*/ 2152196 h 3526297"/>
                <a:gd name="connsiteX40" fmla="*/ 4592106 w 4960548"/>
                <a:gd name="connsiteY40" fmla="*/ 1861501 h 3526297"/>
                <a:gd name="connsiteX41" fmla="*/ 4683122 w 4960548"/>
                <a:gd name="connsiteY41" fmla="*/ 1692521 h 3526297"/>
                <a:gd name="connsiteX42" fmla="*/ 4738568 w 4960548"/>
                <a:gd name="connsiteY42" fmla="*/ 1507893 h 3526297"/>
                <a:gd name="connsiteX43" fmla="*/ 4753912 w 4960548"/>
                <a:gd name="connsiteY43" fmla="*/ 1411050 h 3526297"/>
                <a:gd name="connsiteX44" fmla="*/ 4756440 w 4960548"/>
                <a:gd name="connsiteY44" fmla="*/ 1386509 h 3526297"/>
                <a:gd name="connsiteX45" fmla="*/ 4758358 w 4960548"/>
                <a:gd name="connsiteY45" fmla="*/ 1361475 h 3526297"/>
                <a:gd name="connsiteX46" fmla="*/ 4761148 w 4960548"/>
                <a:gd name="connsiteY46" fmla="*/ 1309759 h 3526297"/>
                <a:gd name="connsiteX47" fmla="*/ 4756354 w 4960548"/>
                <a:gd name="connsiteY47" fmla="*/ 1102980 h 3526297"/>
                <a:gd name="connsiteX48" fmla="*/ 4725578 w 4960548"/>
                <a:gd name="connsiteY48" fmla="*/ 898753 h 3526297"/>
                <a:gd name="connsiteX49" fmla="*/ 4673358 w 4960548"/>
                <a:gd name="connsiteY49" fmla="*/ 699384 h 3526297"/>
                <a:gd name="connsiteX50" fmla="*/ 4538491 w 4960548"/>
                <a:gd name="connsiteY50" fmla="*/ 312754 h 3526297"/>
                <a:gd name="connsiteX51" fmla="*/ 4446604 w 4960548"/>
                <a:gd name="connsiteY51" fmla="*/ 129196 h 3526297"/>
                <a:gd name="connsiteX52" fmla="*/ 4419840 w 4960548"/>
                <a:gd name="connsiteY52" fmla="*/ 85222 h 3526297"/>
                <a:gd name="connsiteX53" fmla="*/ 4391680 w 4960548"/>
                <a:gd name="connsiteY53" fmla="*/ 42071 h 3526297"/>
                <a:gd name="connsiteX54" fmla="*/ 4361930 w 4960548"/>
                <a:gd name="connsiteY54" fmla="*/ 0 h 3526297"/>
                <a:gd name="connsiteX55" fmla="*/ 4588871 w 4960548"/>
                <a:gd name="connsiteY55" fmla="*/ 0 h 3526297"/>
                <a:gd name="connsiteX56" fmla="*/ 4613640 w 4960548"/>
                <a:gd name="connsiteY56" fmla="*/ 38859 h 3526297"/>
                <a:gd name="connsiteX57" fmla="*/ 4724445 w 4960548"/>
                <a:gd name="connsiteY57" fmla="*/ 234687 h 3526297"/>
                <a:gd name="connsiteX58" fmla="*/ 4876138 w 4960548"/>
                <a:gd name="connsiteY58" fmla="*/ 653022 h 3526297"/>
                <a:gd name="connsiteX59" fmla="*/ 4911707 w 4960548"/>
                <a:gd name="connsiteY59" fmla="*/ 870671 h 3526297"/>
                <a:gd name="connsiteX60" fmla="*/ 4934810 w 4960548"/>
                <a:gd name="connsiteY60" fmla="*/ 1088487 h 3526297"/>
                <a:gd name="connsiteX61" fmla="*/ 4953206 w 4960548"/>
                <a:gd name="connsiteY61" fmla="*/ 1306301 h 3526297"/>
                <a:gd name="connsiteX62" fmla="*/ 4956954 w 4960548"/>
                <a:gd name="connsiteY62" fmla="*/ 1360899 h 3526297"/>
                <a:gd name="connsiteX63" fmla="*/ 4958610 w 4960548"/>
                <a:gd name="connsiteY63" fmla="*/ 1388980 h 3526297"/>
                <a:gd name="connsiteX64" fmla="*/ 4959830 w 4960548"/>
                <a:gd name="connsiteY64" fmla="*/ 1417555 h 3526297"/>
                <a:gd name="connsiteX65" fmla="*/ 4958174 w 4960548"/>
                <a:gd name="connsiteY65" fmla="*/ 1532680 h 3526297"/>
                <a:gd name="connsiteX66" fmla="*/ 4834030 w 4960548"/>
                <a:gd name="connsiteY66" fmla="*/ 1984861 h 3526297"/>
                <a:gd name="connsiteX67" fmla="*/ 4558106 w 4960548"/>
                <a:gd name="connsiteY67" fmla="*/ 2368857 h 3526297"/>
                <a:gd name="connsiteX68" fmla="*/ 4389936 w 4960548"/>
                <a:gd name="connsiteY68" fmla="*/ 2528945 h 3526297"/>
                <a:gd name="connsiteX69" fmla="*/ 4214618 w 4960548"/>
                <a:gd name="connsiteY69" fmla="*/ 2674457 h 3526297"/>
                <a:gd name="connsiteX70" fmla="*/ 3858489 w 4960548"/>
                <a:gd name="connsiteY70" fmla="*/ 2936658 h 3526297"/>
                <a:gd name="connsiteX71" fmla="*/ 3768868 w 4960548"/>
                <a:gd name="connsiteY71" fmla="*/ 3000643 h 3526297"/>
                <a:gd name="connsiteX72" fmla="*/ 3676806 w 4960548"/>
                <a:gd name="connsiteY72" fmla="*/ 3065040 h 3526297"/>
                <a:gd name="connsiteX73" fmla="*/ 3582477 w 4960548"/>
                <a:gd name="connsiteY73" fmla="*/ 3128614 h 3526297"/>
                <a:gd name="connsiteX74" fmla="*/ 3485185 w 4960548"/>
                <a:gd name="connsiteY74" fmla="*/ 3190377 h 3526297"/>
                <a:gd name="connsiteX75" fmla="*/ 3280923 w 4960548"/>
                <a:gd name="connsiteY75" fmla="*/ 3306325 h 3526297"/>
                <a:gd name="connsiteX76" fmla="*/ 3061230 w 4960548"/>
                <a:gd name="connsiteY76" fmla="*/ 3404897 h 3526297"/>
                <a:gd name="connsiteX77" fmla="*/ 2583137 w 4960548"/>
                <a:gd name="connsiteY77" fmla="*/ 3518292 h 3526297"/>
                <a:gd name="connsiteX78" fmla="*/ 2460038 w 4960548"/>
                <a:gd name="connsiteY78" fmla="*/ 3525622 h 3526297"/>
                <a:gd name="connsiteX79" fmla="*/ 2429264 w 4960548"/>
                <a:gd name="connsiteY79" fmla="*/ 3526280 h 3526297"/>
                <a:gd name="connsiteX80" fmla="*/ 2398576 w 4960548"/>
                <a:gd name="connsiteY80" fmla="*/ 3526116 h 3526297"/>
                <a:gd name="connsiteX81" fmla="*/ 2367977 w 4960548"/>
                <a:gd name="connsiteY81" fmla="*/ 3525786 h 3526297"/>
                <a:gd name="connsiteX82" fmla="*/ 2338249 w 4960548"/>
                <a:gd name="connsiteY82" fmla="*/ 3524716 h 3526297"/>
                <a:gd name="connsiteX83" fmla="*/ 2100770 w 4960548"/>
                <a:gd name="connsiteY83" fmla="*/ 3506845 h 3526297"/>
                <a:gd name="connsiteX84" fmla="*/ 1864776 w 4960548"/>
                <a:gd name="connsiteY84" fmla="*/ 3467483 h 3526297"/>
                <a:gd name="connsiteX85" fmla="*/ 1632964 w 4960548"/>
                <a:gd name="connsiteY85" fmla="*/ 3405803 h 3526297"/>
                <a:gd name="connsiteX86" fmla="*/ 1189219 w 4960548"/>
                <a:gd name="connsiteY86" fmla="*/ 3220352 h 3526297"/>
                <a:gd name="connsiteX87" fmla="*/ 815305 w 4960548"/>
                <a:gd name="connsiteY87" fmla="*/ 2931634 h 3526297"/>
                <a:gd name="connsiteX88" fmla="*/ 663699 w 4960548"/>
                <a:gd name="connsiteY88" fmla="*/ 2757877 h 3526297"/>
                <a:gd name="connsiteX89" fmla="*/ 531274 w 4960548"/>
                <a:gd name="connsiteY89" fmla="*/ 2573907 h 3526297"/>
                <a:gd name="connsiteX90" fmla="*/ 500325 w 4960548"/>
                <a:gd name="connsiteY90" fmla="*/ 2527051 h 3526297"/>
                <a:gd name="connsiteX91" fmla="*/ 470771 w 4960548"/>
                <a:gd name="connsiteY91" fmla="*/ 2481594 h 3526297"/>
                <a:gd name="connsiteX92" fmla="*/ 412448 w 4960548"/>
                <a:gd name="connsiteY92" fmla="*/ 2393479 h 3526297"/>
                <a:gd name="connsiteX93" fmla="*/ 291616 w 4960548"/>
                <a:gd name="connsiteY93" fmla="*/ 2213464 h 3526297"/>
                <a:gd name="connsiteX94" fmla="*/ 173662 w 4960548"/>
                <a:gd name="connsiteY94" fmla="*/ 2023154 h 3526297"/>
                <a:gd name="connsiteX95" fmla="*/ 120483 w 4960548"/>
                <a:gd name="connsiteY95" fmla="*/ 1922276 h 3526297"/>
                <a:gd name="connsiteX96" fmla="*/ 75324 w 4960548"/>
                <a:gd name="connsiteY96" fmla="*/ 1816703 h 3526297"/>
                <a:gd name="connsiteX97" fmla="*/ 40713 w 4960548"/>
                <a:gd name="connsiteY97" fmla="*/ 1707179 h 3526297"/>
                <a:gd name="connsiteX98" fmla="*/ 27811 w 4960548"/>
                <a:gd name="connsiteY98" fmla="*/ 1651346 h 3526297"/>
                <a:gd name="connsiteX99" fmla="*/ 22144 w 4960548"/>
                <a:gd name="connsiteY99" fmla="*/ 1623346 h 3526297"/>
                <a:gd name="connsiteX100" fmla="*/ 17436 w 4960548"/>
                <a:gd name="connsiteY100" fmla="*/ 1595265 h 3526297"/>
                <a:gd name="connsiteX101" fmla="*/ 0 w 4960548"/>
                <a:gd name="connsiteY101" fmla="*/ 1370286 h 3526297"/>
                <a:gd name="connsiteX102" fmla="*/ 48385 w 4960548"/>
                <a:gd name="connsiteY102" fmla="*/ 931939 h 3526297"/>
                <a:gd name="connsiteX103" fmla="*/ 193801 w 4960548"/>
                <a:gd name="connsiteY103" fmla="*/ 511957 h 3526297"/>
                <a:gd name="connsiteX104" fmla="*/ 431660 w 4960548"/>
                <a:gd name="connsiteY104" fmla="*/ 131379 h 35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960548" h="3526297">
                  <a:moveTo>
                    <a:pt x="542883" y="0"/>
                  </a:moveTo>
                  <a:lnTo>
                    <a:pt x="826658" y="0"/>
                  </a:lnTo>
                  <a:lnTo>
                    <a:pt x="730698" y="89329"/>
                  </a:lnTo>
                  <a:cubicBezTo>
                    <a:pt x="681528" y="139120"/>
                    <a:pt x="634626" y="190876"/>
                    <a:pt x="590295" y="244485"/>
                  </a:cubicBezTo>
                  <a:cubicBezTo>
                    <a:pt x="501458" y="351540"/>
                    <a:pt x="423083" y="466336"/>
                    <a:pt x="357524" y="587307"/>
                  </a:cubicBezTo>
                  <a:cubicBezTo>
                    <a:pt x="291965" y="708196"/>
                    <a:pt x="237391" y="834767"/>
                    <a:pt x="199554" y="966280"/>
                  </a:cubicBezTo>
                  <a:cubicBezTo>
                    <a:pt x="161632" y="1097463"/>
                    <a:pt x="142016" y="1233833"/>
                    <a:pt x="142104" y="1370286"/>
                  </a:cubicBezTo>
                  <a:cubicBezTo>
                    <a:pt x="142888" y="1437319"/>
                    <a:pt x="149862" y="1503858"/>
                    <a:pt x="166339" y="1568090"/>
                  </a:cubicBezTo>
                  <a:cubicBezTo>
                    <a:pt x="182555" y="1632405"/>
                    <a:pt x="207750" y="1693921"/>
                    <a:pt x="237914" y="1753129"/>
                  </a:cubicBezTo>
                  <a:cubicBezTo>
                    <a:pt x="253170" y="1782693"/>
                    <a:pt x="270084" y="1811680"/>
                    <a:pt x="287868" y="1840255"/>
                  </a:cubicBezTo>
                  <a:cubicBezTo>
                    <a:pt x="305914" y="1868748"/>
                    <a:pt x="325181" y="1896830"/>
                    <a:pt x="345232" y="1924581"/>
                  </a:cubicBezTo>
                  <a:cubicBezTo>
                    <a:pt x="385858" y="1979920"/>
                    <a:pt x="431017" y="2033612"/>
                    <a:pt x="477745" y="2087551"/>
                  </a:cubicBezTo>
                  <a:cubicBezTo>
                    <a:pt x="524474" y="2141573"/>
                    <a:pt x="573294" y="2195594"/>
                    <a:pt x="621156" y="2251756"/>
                  </a:cubicBezTo>
                  <a:cubicBezTo>
                    <a:pt x="645130" y="2279755"/>
                    <a:pt x="668843" y="2308412"/>
                    <a:pt x="692469" y="2337482"/>
                  </a:cubicBezTo>
                  <a:lnTo>
                    <a:pt x="726731" y="2379562"/>
                  </a:lnTo>
                  <a:cubicBezTo>
                    <a:pt x="737977" y="2392986"/>
                    <a:pt x="748700" y="2406738"/>
                    <a:pt x="760295" y="2419831"/>
                  </a:cubicBezTo>
                  <a:cubicBezTo>
                    <a:pt x="850788" y="2526392"/>
                    <a:pt x="948952" y="2624470"/>
                    <a:pt x="1048685" y="2717443"/>
                  </a:cubicBezTo>
                  <a:cubicBezTo>
                    <a:pt x="1098814" y="2763724"/>
                    <a:pt x="1149814" y="2808439"/>
                    <a:pt x="1202035" y="2851344"/>
                  </a:cubicBezTo>
                  <a:cubicBezTo>
                    <a:pt x="1254256" y="2894248"/>
                    <a:pt x="1307435" y="2935752"/>
                    <a:pt x="1362620" y="2974785"/>
                  </a:cubicBezTo>
                  <a:cubicBezTo>
                    <a:pt x="1472554" y="3053017"/>
                    <a:pt x="1591118" y="3122932"/>
                    <a:pt x="1721364" y="3170036"/>
                  </a:cubicBezTo>
                  <a:cubicBezTo>
                    <a:pt x="1786314" y="3193588"/>
                    <a:pt x="1853617" y="3211622"/>
                    <a:pt x="1922052" y="3225210"/>
                  </a:cubicBezTo>
                  <a:cubicBezTo>
                    <a:pt x="1939227" y="3228422"/>
                    <a:pt x="1956227" y="3232128"/>
                    <a:pt x="1973488" y="3234928"/>
                  </a:cubicBezTo>
                  <a:lnTo>
                    <a:pt x="2025360" y="3243080"/>
                  </a:lnTo>
                  <a:cubicBezTo>
                    <a:pt x="2060145" y="3247445"/>
                    <a:pt x="2094930" y="3252056"/>
                    <a:pt x="2130063" y="3254774"/>
                  </a:cubicBezTo>
                  <a:cubicBezTo>
                    <a:pt x="2147587" y="3256338"/>
                    <a:pt x="2165109" y="3257821"/>
                    <a:pt x="2182719" y="3258562"/>
                  </a:cubicBezTo>
                  <a:cubicBezTo>
                    <a:pt x="2200330" y="3259385"/>
                    <a:pt x="2217853" y="3260703"/>
                    <a:pt x="2235551" y="3261197"/>
                  </a:cubicBezTo>
                  <a:lnTo>
                    <a:pt x="2288556" y="3262350"/>
                  </a:lnTo>
                  <a:cubicBezTo>
                    <a:pt x="2306166" y="3262761"/>
                    <a:pt x="2323951" y="3262185"/>
                    <a:pt x="2341648" y="3262103"/>
                  </a:cubicBezTo>
                  <a:lnTo>
                    <a:pt x="2368238" y="3261856"/>
                  </a:lnTo>
                  <a:cubicBezTo>
                    <a:pt x="2376869" y="3261609"/>
                    <a:pt x="2385325" y="3261115"/>
                    <a:pt x="2393869" y="3260785"/>
                  </a:cubicBezTo>
                  <a:cubicBezTo>
                    <a:pt x="2402412" y="3260373"/>
                    <a:pt x="2410956" y="3260127"/>
                    <a:pt x="2419413" y="3259550"/>
                  </a:cubicBezTo>
                  <a:lnTo>
                    <a:pt x="2444869" y="3257574"/>
                  </a:lnTo>
                  <a:cubicBezTo>
                    <a:pt x="2478782" y="3255021"/>
                    <a:pt x="2512434" y="3250739"/>
                    <a:pt x="2545824" y="3245798"/>
                  </a:cubicBezTo>
                  <a:cubicBezTo>
                    <a:pt x="2679470" y="3224881"/>
                    <a:pt x="2807973" y="3183954"/>
                    <a:pt x="2930373" y="3126555"/>
                  </a:cubicBezTo>
                  <a:cubicBezTo>
                    <a:pt x="3053210" y="3069817"/>
                    <a:pt x="3170118" y="2997184"/>
                    <a:pt x="3285631" y="2917552"/>
                  </a:cubicBezTo>
                  <a:cubicBezTo>
                    <a:pt x="3314487" y="2897706"/>
                    <a:pt x="3343169" y="2876954"/>
                    <a:pt x="3371764" y="2856120"/>
                  </a:cubicBezTo>
                  <a:cubicBezTo>
                    <a:pt x="3400534" y="2835285"/>
                    <a:pt x="3429216" y="2814121"/>
                    <a:pt x="3457898" y="2792628"/>
                  </a:cubicBezTo>
                  <a:lnTo>
                    <a:pt x="3632344" y="2660869"/>
                  </a:lnTo>
                  <a:cubicBezTo>
                    <a:pt x="3752043" y="2571190"/>
                    <a:pt x="3872873" y="2487687"/>
                    <a:pt x="3990915" y="2405832"/>
                  </a:cubicBezTo>
                  <a:cubicBezTo>
                    <a:pt x="4108869" y="2323976"/>
                    <a:pt x="4222378" y="2241297"/>
                    <a:pt x="4324988" y="2152196"/>
                  </a:cubicBezTo>
                  <a:cubicBezTo>
                    <a:pt x="4427598" y="2063258"/>
                    <a:pt x="4520270" y="1968474"/>
                    <a:pt x="4592106" y="1861501"/>
                  </a:cubicBezTo>
                  <a:cubicBezTo>
                    <a:pt x="4628024" y="1808057"/>
                    <a:pt x="4658712" y="1751730"/>
                    <a:pt x="4683122" y="1692521"/>
                  </a:cubicBezTo>
                  <a:cubicBezTo>
                    <a:pt x="4707706" y="1633393"/>
                    <a:pt x="4725404" y="1571467"/>
                    <a:pt x="4738568" y="1507893"/>
                  </a:cubicBezTo>
                  <a:cubicBezTo>
                    <a:pt x="4745106" y="1476106"/>
                    <a:pt x="4750338" y="1443742"/>
                    <a:pt x="4753912" y="1411050"/>
                  </a:cubicBezTo>
                  <a:cubicBezTo>
                    <a:pt x="4754958" y="1402897"/>
                    <a:pt x="4755656" y="1394662"/>
                    <a:pt x="4756440" y="1386509"/>
                  </a:cubicBezTo>
                  <a:cubicBezTo>
                    <a:pt x="4757138" y="1378274"/>
                    <a:pt x="4758010" y="1370204"/>
                    <a:pt x="4758358" y="1361475"/>
                  </a:cubicBezTo>
                  <a:lnTo>
                    <a:pt x="4761148" y="1309759"/>
                  </a:lnTo>
                  <a:cubicBezTo>
                    <a:pt x="4763676" y="1240751"/>
                    <a:pt x="4762106" y="1171659"/>
                    <a:pt x="4756354" y="1102980"/>
                  </a:cubicBezTo>
                  <a:cubicBezTo>
                    <a:pt x="4750774" y="1034218"/>
                    <a:pt x="4740050" y="966033"/>
                    <a:pt x="4725578" y="898753"/>
                  </a:cubicBezTo>
                  <a:cubicBezTo>
                    <a:pt x="4710932" y="831473"/>
                    <a:pt x="4692624" y="765100"/>
                    <a:pt x="4673358" y="699384"/>
                  </a:cubicBezTo>
                  <a:cubicBezTo>
                    <a:pt x="4634912" y="568037"/>
                    <a:pt x="4592456" y="438419"/>
                    <a:pt x="4538491" y="312754"/>
                  </a:cubicBezTo>
                  <a:cubicBezTo>
                    <a:pt x="4511464" y="250003"/>
                    <a:pt x="4481301" y="188406"/>
                    <a:pt x="4446604" y="129196"/>
                  </a:cubicBezTo>
                  <a:cubicBezTo>
                    <a:pt x="4438147" y="114291"/>
                    <a:pt x="4428819" y="99798"/>
                    <a:pt x="4419840" y="85222"/>
                  </a:cubicBezTo>
                  <a:cubicBezTo>
                    <a:pt x="4410598" y="70728"/>
                    <a:pt x="4401008" y="56482"/>
                    <a:pt x="4391680" y="42071"/>
                  </a:cubicBezTo>
                  <a:lnTo>
                    <a:pt x="4361930" y="0"/>
                  </a:lnTo>
                  <a:lnTo>
                    <a:pt x="4588871" y="0"/>
                  </a:lnTo>
                  <a:lnTo>
                    <a:pt x="4613640" y="38859"/>
                  </a:lnTo>
                  <a:cubicBezTo>
                    <a:pt x="4653306" y="102762"/>
                    <a:pt x="4690706" y="167901"/>
                    <a:pt x="4724445" y="234687"/>
                  </a:cubicBezTo>
                  <a:cubicBezTo>
                    <a:pt x="4792096" y="368257"/>
                    <a:pt x="4844230" y="508828"/>
                    <a:pt x="4876138" y="653022"/>
                  </a:cubicBezTo>
                  <a:cubicBezTo>
                    <a:pt x="4892005" y="725161"/>
                    <a:pt x="4903077" y="797874"/>
                    <a:pt x="4911707" y="870671"/>
                  </a:cubicBezTo>
                  <a:cubicBezTo>
                    <a:pt x="4920513" y="943386"/>
                    <a:pt x="4927574" y="1016019"/>
                    <a:pt x="4934810" y="1088487"/>
                  </a:cubicBezTo>
                  <a:cubicBezTo>
                    <a:pt x="4941697" y="1161036"/>
                    <a:pt x="4947799" y="1233586"/>
                    <a:pt x="4953206" y="1306301"/>
                  </a:cubicBezTo>
                  <a:lnTo>
                    <a:pt x="4956954" y="1360899"/>
                  </a:lnTo>
                  <a:cubicBezTo>
                    <a:pt x="4957651" y="1369875"/>
                    <a:pt x="4958087" y="1379510"/>
                    <a:pt x="4958610" y="1388980"/>
                  </a:cubicBezTo>
                  <a:cubicBezTo>
                    <a:pt x="4959133" y="1398450"/>
                    <a:pt x="4959656" y="1408003"/>
                    <a:pt x="4959830" y="1417555"/>
                  </a:cubicBezTo>
                  <a:cubicBezTo>
                    <a:pt x="4961138" y="1455683"/>
                    <a:pt x="4960702" y="1494140"/>
                    <a:pt x="4958174" y="1532680"/>
                  </a:cubicBezTo>
                  <a:cubicBezTo>
                    <a:pt x="4948760" y="1686920"/>
                    <a:pt x="4904908" y="1842314"/>
                    <a:pt x="4834030" y="1984861"/>
                  </a:cubicBezTo>
                  <a:cubicBezTo>
                    <a:pt x="4763328" y="2127820"/>
                    <a:pt x="4665860" y="2256121"/>
                    <a:pt x="4558106" y="2368857"/>
                  </a:cubicBezTo>
                  <a:cubicBezTo>
                    <a:pt x="4504230" y="2425432"/>
                    <a:pt x="4447650" y="2478465"/>
                    <a:pt x="4389936" y="2528945"/>
                  </a:cubicBezTo>
                  <a:cubicBezTo>
                    <a:pt x="4332223" y="2579425"/>
                    <a:pt x="4273726" y="2628011"/>
                    <a:pt x="4214618" y="2674457"/>
                  </a:cubicBezTo>
                  <a:cubicBezTo>
                    <a:pt x="4096664" y="2767759"/>
                    <a:pt x="3976094" y="2852826"/>
                    <a:pt x="3858489" y="2936658"/>
                  </a:cubicBezTo>
                  <a:lnTo>
                    <a:pt x="3768868" y="3000643"/>
                  </a:lnTo>
                  <a:cubicBezTo>
                    <a:pt x="3738530" y="3022136"/>
                    <a:pt x="3707929" y="3043794"/>
                    <a:pt x="3676806" y="3065040"/>
                  </a:cubicBezTo>
                  <a:cubicBezTo>
                    <a:pt x="3645770" y="3086369"/>
                    <a:pt x="3614386" y="3107615"/>
                    <a:pt x="3582477" y="3128614"/>
                  </a:cubicBezTo>
                  <a:cubicBezTo>
                    <a:pt x="3550483" y="3149449"/>
                    <a:pt x="3518226" y="3170118"/>
                    <a:pt x="3485185" y="3190377"/>
                  </a:cubicBezTo>
                  <a:cubicBezTo>
                    <a:pt x="3419452" y="3230975"/>
                    <a:pt x="3351625" y="3270338"/>
                    <a:pt x="3280923" y="3306325"/>
                  </a:cubicBezTo>
                  <a:cubicBezTo>
                    <a:pt x="3210307" y="3342476"/>
                    <a:pt x="3137251" y="3376074"/>
                    <a:pt x="3061230" y="3404897"/>
                  </a:cubicBezTo>
                  <a:cubicBezTo>
                    <a:pt x="2909886" y="3463366"/>
                    <a:pt x="2747295" y="3502810"/>
                    <a:pt x="2583137" y="3518292"/>
                  </a:cubicBezTo>
                  <a:cubicBezTo>
                    <a:pt x="2542075" y="3521999"/>
                    <a:pt x="2501013" y="3524798"/>
                    <a:pt x="2460038" y="3525622"/>
                  </a:cubicBezTo>
                  <a:lnTo>
                    <a:pt x="2429264" y="3526280"/>
                  </a:lnTo>
                  <a:cubicBezTo>
                    <a:pt x="2419064" y="3526363"/>
                    <a:pt x="2408777" y="3526116"/>
                    <a:pt x="2398576" y="3526116"/>
                  </a:cubicBezTo>
                  <a:lnTo>
                    <a:pt x="2367977" y="3525786"/>
                  </a:lnTo>
                  <a:lnTo>
                    <a:pt x="2338249" y="3524716"/>
                  </a:lnTo>
                  <a:cubicBezTo>
                    <a:pt x="2259089" y="3522327"/>
                    <a:pt x="2179756" y="3516399"/>
                    <a:pt x="2100770" y="3506845"/>
                  </a:cubicBezTo>
                  <a:cubicBezTo>
                    <a:pt x="2021699" y="3497787"/>
                    <a:pt x="1942801" y="3484776"/>
                    <a:pt x="1864776" y="3467483"/>
                  </a:cubicBezTo>
                  <a:cubicBezTo>
                    <a:pt x="1786836" y="3450025"/>
                    <a:pt x="1709508" y="3429355"/>
                    <a:pt x="1632964" y="3405803"/>
                  </a:cubicBezTo>
                  <a:cubicBezTo>
                    <a:pt x="1480138" y="3358288"/>
                    <a:pt x="1329055" y="3299160"/>
                    <a:pt x="1189219" y="3220352"/>
                  </a:cubicBezTo>
                  <a:cubicBezTo>
                    <a:pt x="1049296" y="3141708"/>
                    <a:pt x="924367" y="3041982"/>
                    <a:pt x="815305" y="2931634"/>
                  </a:cubicBezTo>
                  <a:cubicBezTo>
                    <a:pt x="760469" y="2876542"/>
                    <a:pt x="710603" y="2817909"/>
                    <a:pt x="663699" y="2757877"/>
                  </a:cubicBezTo>
                  <a:cubicBezTo>
                    <a:pt x="617059" y="2697597"/>
                    <a:pt x="572684" y="2636411"/>
                    <a:pt x="531274" y="2573907"/>
                  </a:cubicBezTo>
                  <a:cubicBezTo>
                    <a:pt x="520638" y="2558426"/>
                    <a:pt x="510612" y="2542697"/>
                    <a:pt x="500325" y="2527051"/>
                  </a:cubicBezTo>
                  <a:lnTo>
                    <a:pt x="470771" y="2481594"/>
                  </a:lnTo>
                  <a:cubicBezTo>
                    <a:pt x="451853" y="2452195"/>
                    <a:pt x="432238" y="2423043"/>
                    <a:pt x="412448" y="2393479"/>
                  </a:cubicBezTo>
                  <a:lnTo>
                    <a:pt x="291616" y="2213464"/>
                  </a:lnTo>
                  <a:cubicBezTo>
                    <a:pt x="251078" y="2152113"/>
                    <a:pt x="211062" y="2088951"/>
                    <a:pt x="173662" y="2023154"/>
                  </a:cubicBezTo>
                  <a:cubicBezTo>
                    <a:pt x="155005" y="1990214"/>
                    <a:pt x="136960" y="1956697"/>
                    <a:pt x="120483" y="1922276"/>
                  </a:cubicBezTo>
                  <a:cubicBezTo>
                    <a:pt x="104093" y="1887771"/>
                    <a:pt x="88837" y="1852608"/>
                    <a:pt x="75324" y="1816703"/>
                  </a:cubicBezTo>
                  <a:cubicBezTo>
                    <a:pt x="62072" y="1780717"/>
                    <a:pt x="50303" y="1744235"/>
                    <a:pt x="40713" y="1707179"/>
                  </a:cubicBezTo>
                  <a:cubicBezTo>
                    <a:pt x="36180" y="1688650"/>
                    <a:pt x="31560" y="1670039"/>
                    <a:pt x="27811" y="1651346"/>
                  </a:cubicBezTo>
                  <a:lnTo>
                    <a:pt x="22144" y="1623346"/>
                  </a:lnTo>
                  <a:lnTo>
                    <a:pt x="17436" y="1595265"/>
                  </a:lnTo>
                  <a:cubicBezTo>
                    <a:pt x="5144" y="1520328"/>
                    <a:pt x="0" y="1444978"/>
                    <a:pt x="0" y="1370286"/>
                  </a:cubicBezTo>
                  <a:cubicBezTo>
                    <a:pt x="349" y="1223293"/>
                    <a:pt x="16652" y="1076299"/>
                    <a:pt x="48385" y="931939"/>
                  </a:cubicBezTo>
                  <a:cubicBezTo>
                    <a:pt x="80032" y="787663"/>
                    <a:pt x="128504" y="646187"/>
                    <a:pt x="193801" y="511957"/>
                  </a:cubicBezTo>
                  <a:cubicBezTo>
                    <a:pt x="259404" y="377727"/>
                    <a:pt x="339740" y="250559"/>
                    <a:pt x="431660" y="13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B03BE98-6C07-41CD-ACA9-5244A3DA10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213739 w 4934374"/>
                <a:gd name="connsiteY1" fmla="*/ 0 h 3484134"/>
                <a:gd name="connsiteX2" fmla="*/ 1150162 w 4934374"/>
                <a:gd name="connsiteY2" fmla="*/ 47028 h 3484134"/>
                <a:gd name="connsiteX3" fmla="*/ 626038 w 4934374"/>
                <a:gd name="connsiteY3" fmla="*/ 660944 h 3484134"/>
                <a:gd name="connsiteX4" fmla="*/ 435986 w 4934374"/>
                <a:gd name="connsiteY4" fmla="*/ 1375409 h 3484134"/>
                <a:gd name="connsiteX5" fmla="*/ 750530 w 4934374"/>
                <a:gd name="connsiteY5" fmla="*/ 2038817 h 3484134"/>
                <a:gd name="connsiteX6" fmla="*/ 909024 w 4934374"/>
                <a:gd name="connsiteY6" fmla="*/ 2249384 h 3484134"/>
                <a:gd name="connsiteX7" fmla="*/ 2396223 w 4934374"/>
                <a:gd name="connsiteY7" fmla="*/ 3072468 h 3484134"/>
                <a:gd name="connsiteX8" fmla="*/ 3525201 w 4934374"/>
                <a:gd name="connsiteY8" fmla="*/ 2566101 h 3484134"/>
                <a:gd name="connsiteX9" fmla="*/ 3662596 w 4934374"/>
                <a:gd name="connsiteY9" fmla="*/ 2465552 h 3484134"/>
                <a:gd name="connsiteX10" fmla="*/ 4287500 w 4934374"/>
                <a:gd name="connsiteY10" fmla="*/ 1939915 h 3484134"/>
                <a:gd name="connsiteX11" fmla="*/ 4498563 w 4934374"/>
                <a:gd name="connsiteY11" fmla="*/ 1375409 h 3484134"/>
                <a:gd name="connsiteX12" fmla="*/ 4132831 w 4934374"/>
                <a:gd name="connsiteY12" fmla="*/ 134540 h 3484134"/>
                <a:gd name="connsiteX13" fmla="*/ 4025590 w 4934374"/>
                <a:gd name="connsiteY13" fmla="*/ 0 h 3484134"/>
                <a:gd name="connsiteX14" fmla="*/ 4555675 w 4934374"/>
                <a:gd name="connsiteY14" fmla="*/ 0 h 3484134"/>
                <a:gd name="connsiteX15" fmla="*/ 4605933 w 4934374"/>
                <a:gd name="connsiteY15" fmla="*/ 77740 h 3484134"/>
                <a:gd name="connsiteX16" fmla="*/ 4934374 w 4934374"/>
                <a:gd name="connsiteY16" fmla="*/ 1375327 h 3484134"/>
                <a:gd name="connsiteX17" fmla="*/ 3793540 w 4934374"/>
                <a:gd name="connsiteY17" fmla="*/ 2890475 h 3484134"/>
                <a:gd name="connsiteX18" fmla="*/ 2396135 w 4934374"/>
                <a:gd name="connsiteY18" fmla="*/ 3484134 h 3484134"/>
                <a:gd name="connsiteX19" fmla="*/ 548273 w 4934374"/>
                <a:gd name="connsiteY19" fmla="*/ 2480458 h 3484134"/>
                <a:gd name="connsiteX20" fmla="*/ 0 w 4934374"/>
                <a:gd name="connsiteY20" fmla="*/ 1375327 h 3484134"/>
                <a:gd name="connsiteX21" fmla="*/ 512166 w 4934374"/>
                <a:gd name="connsiteY21"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34374" h="3484134">
                  <a:moveTo>
                    <a:pt x="585303" y="0"/>
                  </a:moveTo>
                  <a:lnTo>
                    <a:pt x="1213739" y="0"/>
                  </a:lnTo>
                  <a:lnTo>
                    <a:pt x="1150162" y="47028"/>
                  </a:lnTo>
                  <a:cubicBezTo>
                    <a:pt x="925762" y="228608"/>
                    <a:pt x="749397" y="435224"/>
                    <a:pt x="626038" y="660944"/>
                  </a:cubicBezTo>
                  <a:cubicBezTo>
                    <a:pt x="499976" y="891687"/>
                    <a:pt x="435986" y="1132066"/>
                    <a:pt x="435986" y="1375409"/>
                  </a:cubicBezTo>
                  <a:cubicBezTo>
                    <a:pt x="435986" y="1620481"/>
                    <a:pt x="538074" y="1763604"/>
                    <a:pt x="750530" y="2038817"/>
                  </a:cubicBezTo>
                  <a:cubicBezTo>
                    <a:pt x="801792" y="2105190"/>
                    <a:pt x="854797" y="2173870"/>
                    <a:pt x="909024" y="2249384"/>
                  </a:cubicBezTo>
                  <a:cubicBezTo>
                    <a:pt x="1323389" y="2826326"/>
                    <a:pt x="1768180" y="3072468"/>
                    <a:pt x="2396223" y="3072468"/>
                  </a:cubicBezTo>
                  <a:cubicBezTo>
                    <a:pt x="2808409" y="3072468"/>
                    <a:pt x="3110835" y="2871947"/>
                    <a:pt x="3525201" y="2566101"/>
                  </a:cubicBezTo>
                  <a:cubicBezTo>
                    <a:pt x="3571493" y="2531926"/>
                    <a:pt x="3617786" y="2498162"/>
                    <a:pt x="3662596" y="2465552"/>
                  </a:cubicBezTo>
                  <a:cubicBezTo>
                    <a:pt x="3905479" y="2288583"/>
                    <a:pt x="4134849" y="2121414"/>
                    <a:pt x="4287500" y="1939915"/>
                  </a:cubicBezTo>
                  <a:cubicBezTo>
                    <a:pt x="4433440" y="1766404"/>
                    <a:pt x="4498563" y="1592317"/>
                    <a:pt x="4498563" y="1375409"/>
                  </a:cubicBezTo>
                  <a:cubicBezTo>
                    <a:pt x="4498563" y="899696"/>
                    <a:pt x="4369741" y="465973"/>
                    <a:pt x="4132831" y="134540"/>
                  </a:cubicBezTo>
                  <a:lnTo>
                    <a:pt x="4025590"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13CCE92-2C5E-48BC-9713-FBEEDBAE6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354934 w 4934374"/>
                <a:gd name="connsiteY1" fmla="*/ 0 h 3484134"/>
                <a:gd name="connsiteX2" fmla="*/ 1206830 w 4934374"/>
                <a:gd name="connsiteY2" fmla="*/ 109531 h 3484134"/>
                <a:gd name="connsiteX3" fmla="*/ 703453 w 4934374"/>
                <a:gd name="connsiteY3" fmla="*/ 698660 h 3484134"/>
                <a:gd name="connsiteX4" fmla="*/ 523079 w 4934374"/>
                <a:gd name="connsiteY4" fmla="*/ 1375409 h 3484134"/>
                <a:gd name="connsiteX5" fmla="*/ 820885 w 4934374"/>
                <a:gd name="connsiteY5" fmla="*/ 1990313 h 3484134"/>
                <a:gd name="connsiteX6" fmla="*/ 981122 w 4934374"/>
                <a:gd name="connsiteY6" fmla="*/ 2203186 h 3484134"/>
                <a:gd name="connsiteX7" fmla="*/ 1592426 w 4934374"/>
                <a:gd name="connsiteY7" fmla="*/ 2792645 h 3484134"/>
                <a:gd name="connsiteX8" fmla="*/ 2396135 w 4934374"/>
                <a:gd name="connsiteY8" fmla="*/ 2990119 h 3484134"/>
                <a:gd name="connsiteX9" fmla="*/ 2913112 w 4934374"/>
                <a:gd name="connsiteY9" fmla="*/ 2864371 h 3484134"/>
                <a:gd name="connsiteX10" fmla="*/ 3471411 w 4934374"/>
                <a:gd name="connsiteY10" fmla="*/ 2501292 h 3484134"/>
                <a:gd name="connsiteX11" fmla="*/ 3609242 w 4934374"/>
                <a:gd name="connsiteY11" fmla="*/ 2400414 h 3484134"/>
                <a:gd name="connsiteX12" fmla="*/ 4219151 w 4934374"/>
                <a:gd name="connsiteY12" fmla="*/ 1888693 h 3484134"/>
                <a:gd name="connsiteX13" fmla="*/ 4411296 w 4934374"/>
                <a:gd name="connsiteY13" fmla="*/ 1375409 h 3484134"/>
                <a:gd name="connsiteX14" fmla="*/ 3957874 w 4934374"/>
                <a:gd name="connsiteY14" fmla="*/ 51887 h 3484134"/>
                <a:gd name="connsiteX15" fmla="*/ 3906637 w 4934374"/>
                <a:gd name="connsiteY15" fmla="*/ 0 h 3484134"/>
                <a:gd name="connsiteX16" fmla="*/ 4555675 w 4934374"/>
                <a:gd name="connsiteY16" fmla="*/ 0 h 3484134"/>
                <a:gd name="connsiteX17" fmla="*/ 4605933 w 4934374"/>
                <a:gd name="connsiteY17" fmla="*/ 77740 h 3484134"/>
                <a:gd name="connsiteX18" fmla="*/ 4934374 w 4934374"/>
                <a:gd name="connsiteY18" fmla="*/ 1375327 h 3484134"/>
                <a:gd name="connsiteX19" fmla="*/ 3793540 w 4934374"/>
                <a:gd name="connsiteY19" fmla="*/ 2890475 h 3484134"/>
                <a:gd name="connsiteX20" fmla="*/ 2396135 w 4934374"/>
                <a:gd name="connsiteY20" fmla="*/ 3484134 h 3484134"/>
                <a:gd name="connsiteX21" fmla="*/ 548273 w 4934374"/>
                <a:gd name="connsiteY21" fmla="*/ 2480458 h 3484134"/>
                <a:gd name="connsiteX22" fmla="*/ 0 w 4934374"/>
                <a:gd name="connsiteY22" fmla="*/ 1375327 h 3484134"/>
                <a:gd name="connsiteX23" fmla="*/ 512166 w 4934374"/>
                <a:gd name="connsiteY23"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34374" h="3484134">
                  <a:moveTo>
                    <a:pt x="585303" y="0"/>
                  </a:moveTo>
                  <a:lnTo>
                    <a:pt x="1354934" y="0"/>
                  </a:lnTo>
                  <a:lnTo>
                    <a:pt x="1206830" y="109531"/>
                  </a:lnTo>
                  <a:cubicBezTo>
                    <a:pt x="994024" y="281725"/>
                    <a:pt x="820013" y="485457"/>
                    <a:pt x="703453" y="698660"/>
                  </a:cubicBezTo>
                  <a:cubicBezTo>
                    <a:pt x="583756" y="917627"/>
                    <a:pt x="523079" y="1145324"/>
                    <a:pt x="523079" y="1375409"/>
                  </a:cubicBezTo>
                  <a:cubicBezTo>
                    <a:pt x="523079" y="1595282"/>
                    <a:pt x="614356" y="1722842"/>
                    <a:pt x="820885" y="1990313"/>
                  </a:cubicBezTo>
                  <a:cubicBezTo>
                    <a:pt x="872582" y="2057263"/>
                    <a:pt x="926023" y="2126519"/>
                    <a:pt x="981122" y="2203186"/>
                  </a:cubicBezTo>
                  <a:cubicBezTo>
                    <a:pt x="1175968" y="2474445"/>
                    <a:pt x="1375871" y="2667309"/>
                    <a:pt x="1592426" y="2792645"/>
                  </a:cubicBezTo>
                  <a:cubicBezTo>
                    <a:pt x="1821970" y="2925557"/>
                    <a:pt x="2084904" y="2990119"/>
                    <a:pt x="2396135" y="2990119"/>
                  </a:cubicBezTo>
                  <a:cubicBezTo>
                    <a:pt x="2572762" y="2990119"/>
                    <a:pt x="2737009" y="2950179"/>
                    <a:pt x="2913112" y="2864371"/>
                  </a:cubicBezTo>
                  <a:cubicBezTo>
                    <a:pt x="3093922" y="2776257"/>
                    <a:pt x="3272903" y="2647792"/>
                    <a:pt x="3471411" y="2501292"/>
                  </a:cubicBezTo>
                  <a:cubicBezTo>
                    <a:pt x="3517964" y="2466952"/>
                    <a:pt x="3564344" y="2433106"/>
                    <a:pt x="3609242" y="2400414"/>
                  </a:cubicBezTo>
                  <a:cubicBezTo>
                    <a:pt x="3847766" y="2226574"/>
                    <a:pt x="4073038" y="2062368"/>
                    <a:pt x="4219151" y="1888693"/>
                  </a:cubicBezTo>
                  <a:cubicBezTo>
                    <a:pt x="4353844" y="1728606"/>
                    <a:pt x="4411296" y="1575106"/>
                    <a:pt x="4411296" y="1375409"/>
                  </a:cubicBezTo>
                  <a:cubicBezTo>
                    <a:pt x="4411296" y="851089"/>
                    <a:pt x="4250274" y="381038"/>
                    <a:pt x="3957874" y="51887"/>
                  </a:cubicBezTo>
                  <a:lnTo>
                    <a:pt x="3906637"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804672" y="802955"/>
            <a:ext cx="5145024" cy="1454051"/>
          </a:xfrm>
        </p:spPr>
        <p:txBody>
          <a:bodyPr vert="horz" lIns="91440" tIns="45720" rIns="91440" bIns="45720" rtlCol="0" anchor="b">
            <a:normAutofit/>
          </a:bodyPr>
          <a:lstStyle/>
          <a:p>
            <a:pPr algn="l"/>
            <a:br>
              <a:rPr lang="en-US" sz="3600" b="1">
                <a:solidFill>
                  <a:schemeClr val="tx2"/>
                </a:solidFill>
              </a:rPr>
            </a:br>
            <a:endParaRPr lang="en-US" sz="3600" b="1">
              <a:solidFill>
                <a:schemeClr val="tx2"/>
              </a:solidFill>
            </a:endParaRPr>
          </a:p>
        </p:txBody>
      </p:sp>
      <p:pic>
        <p:nvPicPr>
          <p:cNvPr id="4" name="Picture 3" descr="Logo, company name&#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8853" y="413838"/>
            <a:ext cx="2629372" cy="1433007"/>
          </a:xfrm>
          <a:prstGeom prst="rect">
            <a:avLst/>
          </a:prstGeom>
        </p:spPr>
      </p:pic>
      <p:sp>
        <p:nvSpPr>
          <p:cNvPr id="3" name="Subtitle 2"/>
          <p:cNvSpPr>
            <a:spLocks noGrp="1"/>
          </p:cNvSpPr>
          <p:nvPr>
            <p:ph type="subTitle" idx="1"/>
          </p:nvPr>
        </p:nvSpPr>
        <p:spPr>
          <a:xfrm>
            <a:off x="804672" y="2421682"/>
            <a:ext cx="4553909" cy="3639289"/>
          </a:xfrm>
        </p:spPr>
        <p:txBody>
          <a:bodyPr vert="horz" lIns="91440" tIns="45720" rIns="91440" bIns="45720" rtlCol="0" anchor="ctr">
            <a:normAutofit/>
          </a:bodyPr>
          <a:lstStyle/>
          <a:p>
            <a:pPr indent="-228600" algn="l">
              <a:buFont typeface="Arial" panose="020B0604020202020204" pitchFamily="34" charset="0"/>
              <a:buChar char="•"/>
            </a:pPr>
            <a:endParaRPr lang="en-US" sz="1800">
              <a:solidFill>
                <a:schemeClr val="tx2"/>
              </a:solidFill>
            </a:endParaRPr>
          </a:p>
          <a:p>
            <a:pPr indent="-228600" algn="l">
              <a:buFont typeface="Arial" panose="020B0604020202020204" pitchFamily="34" charset="0"/>
              <a:buChar char="•"/>
            </a:pPr>
            <a:endParaRPr lang="en-US" sz="1800">
              <a:solidFill>
                <a:schemeClr val="tx2"/>
              </a:solidFill>
            </a:endParaRPr>
          </a:p>
          <a:p>
            <a:pPr indent="-228600" algn="l">
              <a:buFont typeface="Arial" panose="020B0604020202020204" pitchFamily="34" charset="0"/>
              <a:buChar char="•"/>
            </a:pPr>
            <a:endParaRPr lang="en-US" sz="1800">
              <a:solidFill>
                <a:schemeClr val="tx2"/>
              </a:solidFill>
            </a:endParaRPr>
          </a:p>
          <a:p>
            <a:pPr indent="-228600" algn="l">
              <a:buFont typeface="Arial" panose="020B0604020202020204" pitchFamily="34" charset="0"/>
              <a:buChar char="•"/>
            </a:pPr>
            <a:endParaRPr lang="en-US" sz="1800">
              <a:solidFill>
                <a:schemeClr val="tx2"/>
              </a:solidFill>
            </a:endParaRPr>
          </a:p>
          <a:p>
            <a:pPr indent="-228600" algn="l">
              <a:buFont typeface="Arial" panose="020B0604020202020204" pitchFamily="34" charset="0"/>
              <a:buChar char="•"/>
            </a:pPr>
            <a:endParaRPr lang="en-US" sz="1800">
              <a:solidFill>
                <a:schemeClr val="tx2"/>
              </a:solidFill>
            </a:endParaRPr>
          </a:p>
        </p:txBody>
      </p:sp>
      <p:pic>
        <p:nvPicPr>
          <p:cNvPr id="5" name="Picture 4" descr="Icon&#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3727" y="3863170"/>
            <a:ext cx="1996361" cy="1996361"/>
          </a:xfrm>
          <a:prstGeom prst="rect">
            <a:avLst/>
          </a:prstGeom>
        </p:spPr>
      </p:pic>
      <p:sp>
        <p:nvSpPr>
          <p:cNvPr id="6" name="TextBox 5"/>
          <p:cNvSpPr txBox="1"/>
          <p:nvPr/>
        </p:nvSpPr>
        <p:spPr>
          <a:xfrm>
            <a:off x="-412750" y="1784350"/>
            <a:ext cx="184731" cy="369332"/>
          </a:xfrm>
          <a:prstGeom prst="rect">
            <a:avLst/>
          </a:prstGeom>
          <a:noFill/>
        </p:spPr>
        <p:txBody>
          <a:bodyPr wrap="none" rtlCol="0">
            <a:spAutoFit/>
          </a:bodyPr>
          <a:lstStyle/>
          <a:p>
            <a:endParaRPr lang="en-US"/>
          </a:p>
        </p:txBody>
      </p:sp>
      <p:sp>
        <p:nvSpPr>
          <p:cNvPr id="7" name="TextBox 6">
            <a:extLst>
              <a:ext uri="{FF2B5EF4-FFF2-40B4-BE49-F238E27FC236}">
                <a16:creationId xmlns:a16="http://schemas.microsoft.com/office/drawing/2014/main" id="{FC08FA40-D150-DC47-C8FE-BE658ADAA914}"/>
              </a:ext>
            </a:extLst>
          </p:cNvPr>
          <p:cNvSpPr txBox="1"/>
          <p:nvPr/>
        </p:nvSpPr>
        <p:spPr>
          <a:xfrm>
            <a:off x="1913641" y="1941922"/>
            <a:ext cx="8361575" cy="3046988"/>
          </a:xfrm>
          <a:prstGeom prst="rect">
            <a:avLst/>
          </a:prstGeom>
          <a:noFill/>
        </p:spPr>
        <p:txBody>
          <a:bodyPr wrap="square" rtlCol="0">
            <a:spAutoFit/>
          </a:bodyPr>
          <a:lstStyle/>
          <a:p>
            <a:pPr algn="ctr">
              <a:spcAft>
                <a:spcPts val="600"/>
              </a:spcAft>
            </a:pPr>
            <a:endParaRPr lang="en-GB" sz="4400" b="1"/>
          </a:p>
          <a:p>
            <a:pPr algn="ctr">
              <a:spcAft>
                <a:spcPts val="600"/>
              </a:spcAft>
            </a:pPr>
            <a:r>
              <a:rPr lang="en-GB" sz="7200" b="1">
                <a:solidFill>
                  <a:schemeClr val="tx1">
                    <a:lumMod val="65000"/>
                    <a:lumOff val="35000"/>
                  </a:schemeClr>
                </a:solidFill>
              </a:rPr>
              <a:t>Cost of Living Crisis Survey Analysis</a:t>
            </a:r>
          </a:p>
        </p:txBody>
      </p:sp>
    </p:spTree>
    <p:extLst>
      <p:ext uri="{BB962C8B-B14F-4D97-AF65-F5344CB8AC3E}">
        <p14:creationId xmlns:p14="http://schemas.microsoft.com/office/powerpoint/2010/main" val="204080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200" y="365125"/>
            <a:ext cx="10515600" cy="1012825"/>
          </a:xfrm>
        </p:spPr>
        <p:txBody>
          <a:bodyPr>
            <a:normAutofit/>
          </a:bodyPr>
          <a:lstStyle/>
          <a:p>
            <a:r>
              <a:rPr lang="en-GB" sz="2800" b="1" i="0">
                <a:solidFill>
                  <a:srgbClr val="86BC25"/>
                </a:solidFill>
                <a:effectLst/>
                <a:latin typeface="Montserrat" panose="00000500000000000000" pitchFamily="2" charset="0"/>
              </a:rPr>
              <a:t>Services being Setup Specifically for Crisis</a:t>
            </a:r>
            <a:endParaRPr lang="en-US" sz="2800"/>
          </a:p>
        </p:txBody>
      </p:sp>
      <p:cxnSp>
        <p:nvCxnSpPr>
          <p:cNvPr id="10" name="Straight Connector 9"/>
          <p:cNvCxnSpPr/>
          <p:nvPr/>
        </p:nvCxnSpPr>
        <p:spPr>
          <a:xfrm>
            <a:off x="952500" y="1181100"/>
            <a:ext cx="10775950" cy="6350"/>
          </a:xfrm>
          <a:prstGeom prst="line">
            <a:avLst/>
          </a:prstGeom>
          <a:ln w="12700">
            <a:solidFill>
              <a:srgbClr val="8EDF5C"/>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082A8BC-CBB3-31B6-6213-4987CCB99B18}"/>
              </a:ext>
            </a:extLst>
          </p:cNvPr>
          <p:cNvPicPr>
            <a:picLocks noChangeAspect="1"/>
          </p:cNvPicPr>
          <p:nvPr/>
        </p:nvPicPr>
        <p:blipFill rotWithShape="1">
          <a:blip r:embed="rId3"/>
          <a:srcRect t="9118" b="3393"/>
          <a:stretch/>
        </p:blipFill>
        <p:spPr>
          <a:xfrm>
            <a:off x="952500" y="1377950"/>
            <a:ext cx="9883822" cy="4790838"/>
          </a:xfrm>
          <a:prstGeom prst="rect">
            <a:avLst/>
          </a:prstGeom>
        </p:spPr>
      </p:pic>
    </p:spTree>
    <p:extLst>
      <p:ext uri="{BB962C8B-B14F-4D97-AF65-F5344CB8AC3E}">
        <p14:creationId xmlns:p14="http://schemas.microsoft.com/office/powerpoint/2010/main" val="2422474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200" y="365125"/>
            <a:ext cx="10515600" cy="1012825"/>
          </a:xfrm>
        </p:spPr>
        <p:txBody>
          <a:bodyPr>
            <a:normAutofit/>
          </a:bodyPr>
          <a:lstStyle/>
          <a:p>
            <a:r>
              <a:rPr lang="en-GB" sz="2800" b="1" i="0">
                <a:solidFill>
                  <a:srgbClr val="86BC25"/>
                </a:solidFill>
                <a:effectLst/>
                <a:latin typeface="Montserrat" panose="00000500000000000000" pitchFamily="2" charset="0"/>
              </a:rPr>
              <a:t>Plans to Help Mitigate Impact of Cost of Living Crisis</a:t>
            </a:r>
            <a:endParaRPr lang="en-US" sz="8000"/>
          </a:p>
        </p:txBody>
      </p:sp>
      <p:cxnSp>
        <p:nvCxnSpPr>
          <p:cNvPr id="10" name="Straight Connector 9"/>
          <p:cNvCxnSpPr/>
          <p:nvPr/>
        </p:nvCxnSpPr>
        <p:spPr>
          <a:xfrm>
            <a:off x="952500" y="1181100"/>
            <a:ext cx="10775950" cy="6350"/>
          </a:xfrm>
          <a:prstGeom prst="line">
            <a:avLst/>
          </a:prstGeom>
          <a:ln w="12700">
            <a:solidFill>
              <a:srgbClr val="8EDF5C"/>
            </a:solidFill>
          </a:ln>
        </p:spPr>
        <p:style>
          <a:lnRef idx="1">
            <a:schemeClr val="accent1"/>
          </a:lnRef>
          <a:fillRef idx="0">
            <a:schemeClr val="accent1"/>
          </a:fillRef>
          <a:effectRef idx="0">
            <a:schemeClr val="accent1"/>
          </a:effectRef>
          <a:fontRef idx="minor">
            <a:schemeClr val="tx1"/>
          </a:fontRef>
        </p:style>
      </p:cxnSp>
      <p:graphicFrame>
        <p:nvGraphicFramePr>
          <p:cNvPr id="13" name="Content Placeholder 2">
            <a:extLst>
              <a:ext uri="{FF2B5EF4-FFF2-40B4-BE49-F238E27FC236}">
                <a16:creationId xmlns:a16="http://schemas.microsoft.com/office/drawing/2014/main" id="{C376141D-CAC6-9EB9-2D30-EC40CC379376}"/>
              </a:ext>
            </a:extLst>
          </p:cNvPr>
          <p:cNvGraphicFramePr>
            <a:graphicFrameLocks noGrp="1"/>
          </p:cNvGraphicFramePr>
          <p:nvPr>
            <p:ph idx="1"/>
            <p:extLst>
              <p:ext uri="{D42A27DB-BD31-4B8C-83A1-F6EECF244321}">
                <p14:modId xmlns:p14="http://schemas.microsoft.com/office/powerpoint/2010/main" val="401852431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2308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200" y="365125"/>
            <a:ext cx="10515600" cy="1012825"/>
          </a:xfrm>
        </p:spPr>
        <p:txBody>
          <a:bodyPr>
            <a:normAutofit/>
          </a:bodyPr>
          <a:lstStyle/>
          <a:p>
            <a:r>
              <a:rPr lang="en-GB" sz="2800" b="1" i="0">
                <a:solidFill>
                  <a:srgbClr val="86BC25"/>
                </a:solidFill>
                <a:effectLst/>
                <a:latin typeface="Montserrat" panose="00000500000000000000" pitchFamily="2" charset="0"/>
              </a:rPr>
              <a:t>Resources Needed to Deliver Services</a:t>
            </a:r>
            <a:endParaRPr lang="en-US" sz="8000"/>
          </a:p>
        </p:txBody>
      </p:sp>
      <p:cxnSp>
        <p:nvCxnSpPr>
          <p:cNvPr id="10" name="Straight Connector 9"/>
          <p:cNvCxnSpPr/>
          <p:nvPr/>
        </p:nvCxnSpPr>
        <p:spPr>
          <a:xfrm>
            <a:off x="952500" y="1181100"/>
            <a:ext cx="10775950" cy="6350"/>
          </a:xfrm>
          <a:prstGeom prst="line">
            <a:avLst/>
          </a:prstGeom>
          <a:ln w="12700">
            <a:solidFill>
              <a:srgbClr val="8EDF5C"/>
            </a:solidFill>
          </a:ln>
        </p:spPr>
        <p:style>
          <a:lnRef idx="1">
            <a:schemeClr val="accent1"/>
          </a:lnRef>
          <a:fillRef idx="0">
            <a:schemeClr val="accent1"/>
          </a:fillRef>
          <a:effectRef idx="0">
            <a:schemeClr val="accent1"/>
          </a:effectRef>
          <a:fontRef idx="minor">
            <a:schemeClr val="tx1"/>
          </a:fontRef>
        </p:style>
      </p:cxnSp>
      <p:graphicFrame>
        <p:nvGraphicFramePr>
          <p:cNvPr id="14" name="Content Placeholder 2">
            <a:extLst>
              <a:ext uri="{FF2B5EF4-FFF2-40B4-BE49-F238E27FC236}">
                <a16:creationId xmlns:a16="http://schemas.microsoft.com/office/drawing/2014/main" id="{B38DC1E9-AAB4-B085-E872-4F72441DF957}"/>
              </a:ext>
            </a:extLst>
          </p:cNvPr>
          <p:cNvGraphicFramePr>
            <a:graphicFrameLocks noGrp="1"/>
          </p:cNvGraphicFramePr>
          <p:nvPr>
            <p:ph idx="1"/>
            <p:extLst>
              <p:ext uri="{D42A27DB-BD31-4B8C-83A1-F6EECF244321}">
                <p14:modId xmlns:p14="http://schemas.microsoft.com/office/powerpoint/2010/main" val="212714880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6743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55903" y="3399769"/>
            <a:ext cx="10640754" cy="775845"/>
          </a:xfrm>
        </p:spPr>
        <p:txBody>
          <a:bodyPr vert="horz" lIns="91440" tIns="45720" rIns="91440" bIns="45720" rtlCol="0" anchor="b">
            <a:normAutofit/>
          </a:bodyPr>
          <a:lstStyle/>
          <a:p>
            <a:br>
              <a:rPr lang="en-US" sz="2200" b="1" kern="1200">
                <a:solidFill>
                  <a:schemeClr val="tx2"/>
                </a:solidFill>
                <a:latin typeface="+mj-lt"/>
                <a:ea typeface="+mj-ea"/>
                <a:cs typeface="+mj-cs"/>
              </a:rPr>
            </a:br>
            <a:endParaRPr lang="en-US" sz="2200" b="1" kern="1200">
              <a:solidFill>
                <a:schemeClr val="tx2"/>
              </a:solidFill>
              <a:latin typeface="+mj-lt"/>
              <a:ea typeface="+mj-ea"/>
              <a:cs typeface="+mj-cs"/>
            </a:endParaRPr>
          </a:p>
        </p:txBody>
      </p:sp>
      <p:sp>
        <p:nvSpPr>
          <p:cNvPr id="3" name="Subtitle 2"/>
          <p:cNvSpPr>
            <a:spLocks noGrp="1"/>
          </p:cNvSpPr>
          <p:nvPr>
            <p:ph type="subTitle" idx="1"/>
          </p:nvPr>
        </p:nvSpPr>
        <p:spPr>
          <a:xfrm>
            <a:off x="1514121" y="4171528"/>
            <a:ext cx="9163757" cy="450447"/>
          </a:xfrm>
        </p:spPr>
        <p:txBody>
          <a:bodyPr vert="horz" lIns="91440" tIns="45720" rIns="91440" bIns="45720" rtlCol="0" anchor="ctr">
            <a:normAutofit/>
          </a:bodyPr>
          <a:lstStyle/>
          <a:p>
            <a:endParaRPr lang="en-US" sz="2000" kern="1200">
              <a:solidFill>
                <a:schemeClr val="tx2"/>
              </a:solidFill>
              <a:latin typeface="+mn-lt"/>
              <a:ea typeface="+mn-ea"/>
              <a:cs typeface="+mn-cs"/>
            </a:endParaRPr>
          </a:p>
          <a:p>
            <a:endParaRPr lang="en-US" sz="2000" kern="1200">
              <a:solidFill>
                <a:schemeClr val="tx2"/>
              </a:solidFill>
              <a:latin typeface="+mn-lt"/>
              <a:ea typeface="+mn-ea"/>
              <a:cs typeface="+mn-cs"/>
            </a:endParaRPr>
          </a:p>
          <a:p>
            <a:endParaRPr lang="en-US" sz="2000" kern="1200">
              <a:solidFill>
                <a:schemeClr val="tx2"/>
              </a:solidFill>
              <a:latin typeface="+mn-lt"/>
              <a:ea typeface="+mn-ea"/>
              <a:cs typeface="+mn-cs"/>
            </a:endParaRPr>
          </a:p>
          <a:p>
            <a:endParaRPr lang="en-US" sz="2000" kern="1200">
              <a:solidFill>
                <a:schemeClr val="tx2"/>
              </a:solidFill>
              <a:latin typeface="+mn-lt"/>
              <a:ea typeface="+mn-ea"/>
              <a:cs typeface="+mn-cs"/>
            </a:endParaRPr>
          </a:p>
          <a:p>
            <a:endParaRPr lang="en-US" sz="2000" kern="1200">
              <a:solidFill>
                <a:schemeClr val="tx2"/>
              </a:solidFill>
              <a:latin typeface="+mn-lt"/>
              <a:ea typeface="+mn-ea"/>
              <a:cs typeface="+mn-cs"/>
            </a:endParaRPr>
          </a:p>
        </p:txBody>
      </p:sp>
      <p:grpSp>
        <p:nvGrpSpPr>
          <p:cNvPr id="16" name="Group 15">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7" name="Freeform: Shape 16">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0" name="Freeform: Shape 19">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700" y="5454197"/>
            <a:ext cx="2602356" cy="1418284"/>
          </a:xfrm>
          <a:prstGeom prst="rect">
            <a:avLst/>
          </a:prstGeom>
        </p:spPr>
      </p:pic>
      <p:grpSp>
        <p:nvGrpSpPr>
          <p:cNvPr id="22" name="Group 21">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3" name="Freeform: Shape 22">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412750" y="1784350"/>
            <a:ext cx="184731" cy="369332"/>
          </a:xfrm>
          <a:prstGeom prst="rect">
            <a:avLst/>
          </a:prstGeom>
          <a:noFill/>
        </p:spPr>
        <p:txBody>
          <a:bodyPr wrap="none" rtlCol="0">
            <a:spAutoFit/>
          </a:bodyPr>
          <a:lstStyle/>
          <a:p>
            <a:endParaRPr lang="en-US"/>
          </a:p>
        </p:txBody>
      </p:sp>
      <p:sp>
        <p:nvSpPr>
          <p:cNvPr id="7" name="TextBox 6">
            <a:extLst>
              <a:ext uri="{FF2B5EF4-FFF2-40B4-BE49-F238E27FC236}">
                <a16:creationId xmlns:a16="http://schemas.microsoft.com/office/drawing/2014/main" id="{FC08FA40-D150-DC47-C8FE-BE658ADAA914}"/>
              </a:ext>
            </a:extLst>
          </p:cNvPr>
          <p:cNvSpPr txBox="1"/>
          <p:nvPr/>
        </p:nvSpPr>
        <p:spPr>
          <a:xfrm>
            <a:off x="1913641" y="1941922"/>
            <a:ext cx="8361575" cy="3247043"/>
          </a:xfrm>
          <a:prstGeom prst="rect">
            <a:avLst/>
          </a:prstGeom>
          <a:noFill/>
        </p:spPr>
        <p:txBody>
          <a:bodyPr wrap="square" rtlCol="0">
            <a:spAutoFit/>
          </a:bodyPr>
          <a:lstStyle/>
          <a:p>
            <a:pPr algn="ctr">
              <a:spcAft>
                <a:spcPts val="600"/>
              </a:spcAft>
            </a:pPr>
            <a:endParaRPr lang="en-GB" sz="2400" b="1"/>
          </a:p>
          <a:p>
            <a:pPr algn="ctr">
              <a:spcAft>
                <a:spcPts val="600"/>
              </a:spcAft>
            </a:pPr>
            <a:r>
              <a:rPr lang="en-GB" sz="4400" b="1" i="0">
                <a:solidFill>
                  <a:srgbClr val="86BC25"/>
                </a:solidFill>
                <a:effectLst/>
                <a:latin typeface="Montserrat" panose="00000500000000000000" pitchFamily="2" charset="0"/>
              </a:rPr>
              <a:t>Impact of the Cost-of-Living Crisis on Community Organisations’ Overall Approach and Strategy</a:t>
            </a:r>
            <a:endParaRPr lang="en-GB" sz="4400" b="1"/>
          </a:p>
        </p:txBody>
      </p:sp>
    </p:spTree>
    <p:extLst>
      <p:ext uri="{BB962C8B-B14F-4D97-AF65-F5344CB8AC3E}">
        <p14:creationId xmlns:p14="http://schemas.microsoft.com/office/powerpoint/2010/main" val="3940375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200" y="365125"/>
            <a:ext cx="10515600" cy="1012825"/>
          </a:xfrm>
        </p:spPr>
        <p:txBody>
          <a:bodyPr>
            <a:normAutofit/>
          </a:bodyPr>
          <a:lstStyle/>
          <a:p>
            <a:r>
              <a:rPr lang="en-GB" sz="2800" b="1" i="0">
                <a:solidFill>
                  <a:srgbClr val="86BC25"/>
                </a:solidFill>
                <a:effectLst/>
                <a:latin typeface="Montserrat" panose="00000500000000000000" pitchFamily="2" charset="0"/>
              </a:rPr>
              <a:t>Impact on Organisations:  Organisational Concerns</a:t>
            </a:r>
            <a:endParaRPr lang="en-US" sz="23900"/>
          </a:p>
        </p:txBody>
      </p:sp>
      <p:cxnSp>
        <p:nvCxnSpPr>
          <p:cNvPr id="10" name="Straight Connector 9"/>
          <p:cNvCxnSpPr/>
          <p:nvPr/>
        </p:nvCxnSpPr>
        <p:spPr>
          <a:xfrm>
            <a:off x="952500" y="1181100"/>
            <a:ext cx="10775950" cy="6350"/>
          </a:xfrm>
          <a:prstGeom prst="line">
            <a:avLst/>
          </a:prstGeom>
          <a:ln w="12700">
            <a:solidFill>
              <a:srgbClr val="8EDF5C"/>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D93BFF3-0EE3-3408-526D-57103EA69734}"/>
              </a:ext>
            </a:extLst>
          </p:cNvPr>
          <p:cNvPicPr>
            <a:picLocks noChangeAspect="1"/>
          </p:cNvPicPr>
          <p:nvPr/>
        </p:nvPicPr>
        <p:blipFill>
          <a:blip r:embed="rId3"/>
          <a:stretch>
            <a:fillRect/>
          </a:stretch>
        </p:blipFill>
        <p:spPr>
          <a:xfrm>
            <a:off x="1262591" y="1377950"/>
            <a:ext cx="9523942" cy="5296793"/>
          </a:xfrm>
          <a:prstGeom prst="rect">
            <a:avLst/>
          </a:prstGeom>
        </p:spPr>
      </p:pic>
    </p:spTree>
    <p:extLst>
      <p:ext uri="{BB962C8B-B14F-4D97-AF65-F5344CB8AC3E}">
        <p14:creationId xmlns:p14="http://schemas.microsoft.com/office/powerpoint/2010/main" val="3874200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200" y="365125"/>
            <a:ext cx="10515600" cy="1012825"/>
          </a:xfrm>
        </p:spPr>
        <p:txBody>
          <a:bodyPr>
            <a:normAutofit/>
          </a:bodyPr>
          <a:lstStyle/>
          <a:p>
            <a:r>
              <a:rPr lang="en-GB" sz="2800" b="1">
                <a:solidFill>
                  <a:srgbClr val="86BC25"/>
                </a:solidFill>
                <a:latin typeface="Montserrat" panose="00000500000000000000" pitchFamily="2" charset="0"/>
              </a:rPr>
              <a:t>Board and Managerial Response to Address Concerns</a:t>
            </a:r>
            <a:endParaRPr lang="en-US" sz="8000"/>
          </a:p>
        </p:txBody>
      </p:sp>
      <p:cxnSp>
        <p:nvCxnSpPr>
          <p:cNvPr id="10" name="Straight Connector 9"/>
          <p:cNvCxnSpPr/>
          <p:nvPr/>
        </p:nvCxnSpPr>
        <p:spPr>
          <a:xfrm>
            <a:off x="952500" y="1181100"/>
            <a:ext cx="10775950" cy="6350"/>
          </a:xfrm>
          <a:prstGeom prst="line">
            <a:avLst/>
          </a:prstGeom>
          <a:ln w="12700">
            <a:solidFill>
              <a:srgbClr val="8EDF5C"/>
            </a:solidFill>
          </a:ln>
        </p:spPr>
        <p:style>
          <a:lnRef idx="1">
            <a:schemeClr val="accent1"/>
          </a:lnRef>
          <a:fillRef idx="0">
            <a:schemeClr val="accent1"/>
          </a:fillRef>
          <a:effectRef idx="0">
            <a:schemeClr val="accent1"/>
          </a:effectRef>
          <a:fontRef idx="minor">
            <a:schemeClr val="tx1"/>
          </a:fontRef>
        </p:style>
      </p:cxnSp>
      <p:graphicFrame>
        <p:nvGraphicFramePr>
          <p:cNvPr id="12" name="Content Placeholder 2">
            <a:extLst>
              <a:ext uri="{FF2B5EF4-FFF2-40B4-BE49-F238E27FC236}">
                <a16:creationId xmlns:a16="http://schemas.microsoft.com/office/drawing/2014/main" id="{CCACC773-4122-3106-82F1-B1D7C4AE685F}"/>
              </a:ext>
            </a:extLst>
          </p:cNvPr>
          <p:cNvGraphicFramePr>
            <a:graphicFrameLocks noGrp="1"/>
          </p:cNvGraphicFramePr>
          <p:nvPr>
            <p:ph idx="1"/>
            <p:extLst>
              <p:ext uri="{D42A27DB-BD31-4B8C-83A1-F6EECF244321}">
                <p14:modId xmlns:p14="http://schemas.microsoft.com/office/powerpoint/2010/main" val="356959111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8066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200" y="365125"/>
            <a:ext cx="10515600" cy="1012825"/>
          </a:xfrm>
        </p:spPr>
        <p:txBody>
          <a:bodyPr>
            <a:normAutofit/>
          </a:bodyPr>
          <a:lstStyle/>
          <a:p>
            <a:r>
              <a:rPr lang="en-GB" sz="2800" b="1" i="0">
                <a:solidFill>
                  <a:srgbClr val="86BC25"/>
                </a:solidFill>
                <a:effectLst/>
                <a:latin typeface="Montserrat" panose="00000500000000000000" pitchFamily="2" charset="0"/>
              </a:rPr>
              <a:t>Impact on Organisations: Projected Budget 2022-23</a:t>
            </a:r>
            <a:endParaRPr lang="en-US" sz="23900"/>
          </a:p>
        </p:txBody>
      </p:sp>
      <p:cxnSp>
        <p:nvCxnSpPr>
          <p:cNvPr id="10" name="Straight Connector 9"/>
          <p:cNvCxnSpPr/>
          <p:nvPr/>
        </p:nvCxnSpPr>
        <p:spPr>
          <a:xfrm>
            <a:off x="952500" y="1181100"/>
            <a:ext cx="10775950" cy="6350"/>
          </a:xfrm>
          <a:prstGeom prst="line">
            <a:avLst/>
          </a:prstGeom>
          <a:ln w="12700">
            <a:solidFill>
              <a:srgbClr val="8EDF5C"/>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FC645F9-6382-CFA4-CFC6-A1395AA0B3B0}"/>
              </a:ext>
            </a:extLst>
          </p:cNvPr>
          <p:cNvPicPr>
            <a:picLocks noChangeAspect="1"/>
          </p:cNvPicPr>
          <p:nvPr/>
        </p:nvPicPr>
        <p:blipFill>
          <a:blip r:embed="rId3"/>
          <a:stretch>
            <a:fillRect/>
          </a:stretch>
        </p:blipFill>
        <p:spPr>
          <a:xfrm>
            <a:off x="838200" y="1540774"/>
            <a:ext cx="10621562" cy="4952101"/>
          </a:xfrm>
          <a:prstGeom prst="rect">
            <a:avLst/>
          </a:prstGeom>
        </p:spPr>
      </p:pic>
    </p:spTree>
    <p:extLst>
      <p:ext uri="{BB962C8B-B14F-4D97-AF65-F5344CB8AC3E}">
        <p14:creationId xmlns:p14="http://schemas.microsoft.com/office/powerpoint/2010/main" val="2736697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200" y="365125"/>
            <a:ext cx="10515600" cy="1012825"/>
          </a:xfrm>
        </p:spPr>
        <p:txBody>
          <a:bodyPr>
            <a:normAutofit/>
          </a:bodyPr>
          <a:lstStyle/>
          <a:p>
            <a:r>
              <a:rPr lang="en-GB" sz="2800" b="1" i="0">
                <a:solidFill>
                  <a:srgbClr val="86BC25"/>
                </a:solidFill>
                <a:effectLst/>
                <a:latin typeface="Montserrat" panose="00000500000000000000" pitchFamily="2" charset="0"/>
              </a:rPr>
              <a:t>Impact on Organisations: Financial Security</a:t>
            </a:r>
            <a:endParaRPr lang="en-US" sz="23900"/>
          </a:p>
        </p:txBody>
      </p:sp>
      <p:cxnSp>
        <p:nvCxnSpPr>
          <p:cNvPr id="10" name="Straight Connector 9"/>
          <p:cNvCxnSpPr/>
          <p:nvPr/>
        </p:nvCxnSpPr>
        <p:spPr>
          <a:xfrm>
            <a:off x="952500" y="1181100"/>
            <a:ext cx="10775950" cy="6350"/>
          </a:xfrm>
          <a:prstGeom prst="line">
            <a:avLst/>
          </a:prstGeom>
          <a:ln w="12700">
            <a:solidFill>
              <a:srgbClr val="8EDF5C"/>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4042583-F7B6-BA3A-659B-B80F6859FCFF}"/>
              </a:ext>
            </a:extLst>
          </p:cNvPr>
          <p:cNvPicPr>
            <a:picLocks noChangeAspect="1"/>
          </p:cNvPicPr>
          <p:nvPr/>
        </p:nvPicPr>
        <p:blipFill>
          <a:blip r:embed="rId3"/>
          <a:stretch>
            <a:fillRect/>
          </a:stretch>
        </p:blipFill>
        <p:spPr>
          <a:xfrm>
            <a:off x="1252751" y="1377950"/>
            <a:ext cx="9474390" cy="5264930"/>
          </a:xfrm>
          <a:prstGeom prst="rect">
            <a:avLst/>
          </a:prstGeom>
        </p:spPr>
      </p:pic>
    </p:spTree>
    <p:extLst>
      <p:ext uri="{BB962C8B-B14F-4D97-AF65-F5344CB8AC3E}">
        <p14:creationId xmlns:p14="http://schemas.microsoft.com/office/powerpoint/2010/main" val="893943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200" y="365125"/>
            <a:ext cx="10515600" cy="1012825"/>
          </a:xfrm>
        </p:spPr>
        <p:txBody>
          <a:bodyPr>
            <a:normAutofit/>
          </a:bodyPr>
          <a:lstStyle/>
          <a:p>
            <a:r>
              <a:rPr lang="en-GB" sz="2800" b="1" i="0">
                <a:solidFill>
                  <a:srgbClr val="86BC25"/>
                </a:solidFill>
                <a:effectLst/>
                <a:latin typeface="Montserrat" panose="00000500000000000000" pitchFamily="2" charset="0"/>
              </a:rPr>
              <a:t>Impact on Organisations: Financial Measures for Staff</a:t>
            </a:r>
            <a:endParaRPr lang="en-US" sz="23900"/>
          </a:p>
        </p:txBody>
      </p:sp>
      <p:cxnSp>
        <p:nvCxnSpPr>
          <p:cNvPr id="10" name="Straight Connector 9"/>
          <p:cNvCxnSpPr/>
          <p:nvPr/>
        </p:nvCxnSpPr>
        <p:spPr>
          <a:xfrm>
            <a:off x="952500" y="1181100"/>
            <a:ext cx="10775950" cy="6350"/>
          </a:xfrm>
          <a:prstGeom prst="line">
            <a:avLst/>
          </a:prstGeom>
          <a:ln w="12700">
            <a:solidFill>
              <a:srgbClr val="8EDF5C"/>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4F49C92-4C7D-F14E-5173-F9493BD49DB0}"/>
              </a:ext>
            </a:extLst>
          </p:cNvPr>
          <p:cNvPicPr>
            <a:picLocks noChangeAspect="1"/>
          </p:cNvPicPr>
          <p:nvPr/>
        </p:nvPicPr>
        <p:blipFill>
          <a:blip r:embed="rId3"/>
          <a:stretch>
            <a:fillRect/>
          </a:stretch>
        </p:blipFill>
        <p:spPr>
          <a:xfrm>
            <a:off x="723518" y="1377950"/>
            <a:ext cx="11004932" cy="4490587"/>
          </a:xfrm>
          <a:prstGeom prst="rect">
            <a:avLst/>
          </a:prstGeom>
        </p:spPr>
      </p:pic>
    </p:spTree>
    <p:extLst>
      <p:ext uri="{BB962C8B-B14F-4D97-AF65-F5344CB8AC3E}">
        <p14:creationId xmlns:p14="http://schemas.microsoft.com/office/powerpoint/2010/main" val="1198733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200" y="365125"/>
            <a:ext cx="10515600" cy="1012825"/>
          </a:xfrm>
        </p:spPr>
        <p:txBody>
          <a:bodyPr>
            <a:normAutofit/>
          </a:bodyPr>
          <a:lstStyle/>
          <a:p>
            <a:r>
              <a:rPr lang="en-GB" sz="2800" b="1" i="0">
                <a:solidFill>
                  <a:srgbClr val="86BC25"/>
                </a:solidFill>
                <a:effectLst/>
                <a:latin typeface="Montserrat" panose="00000500000000000000" pitchFamily="2" charset="0"/>
              </a:rPr>
              <a:t>Impact on Organisations: Support Needed</a:t>
            </a:r>
            <a:endParaRPr lang="en-US" sz="8000"/>
          </a:p>
        </p:txBody>
      </p:sp>
      <p:cxnSp>
        <p:nvCxnSpPr>
          <p:cNvPr id="10" name="Straight Connector 9"/>
          <p:cNvCxnSpPr/>
          <p:nvPr/>
        </p:nvCxnSpPr>
        <p:spPr>
          <a:xfrm>
            <a:off x="952500" y="1181100"/>
            <a:ext cx="10775950" cy="6350"/>
          </a:xfrm>
          <a:prstGeom prst="line">
            <a:avLst/>
          </a:prstGeom>
          <a:ln w="12700">
            <a:solidFill>
              <a:srgbClr val="8EDF5C"/>
            </a:solidFill>
          </a:ln>
        </p:spPr>
        <p:style>
          <a:lnRef idx="1">
            <a:schemeClr val="accent1"/>
          </a:lnRef>
          <a:fillRef idx="0">
            <a:schemeClr val="accent1"/>
          </a:fillRef>
          <a:effectRef idx="0">
            <a:schemeClr val="accent1"/>
          </a:effectRef>
          <a:fontRef idx="minor">
            <a:schemeClr val="tx1"/>
          </a:fontRef>
        </p:style>
      </p:cxnSp>
      <p:graphicFrame>
        <p:nvGraphicFramePr>
          <p:cNvPr id="13" name="Content Placeholder 2">
            <a:extLst>
              <a:ext uri="{FF2B5EF4-FFF2-40B4-BE49-F238E27FC236}">
                <a16:creationId xmlns:a16="http://schemas.microsoft.com/office/drawing/2014/main" id="{C42C2002-40BC-7E0C-103F-8F75BF1FB5B9}"/>
              </a:ext>
            </a:extLst>
          </p:cNvPr>
          <p:cNvGraphicFramePr>
            <a:graphicFrameLocks noGrp="1"/>
          </p:cNvGraphicFramePr>
          <p:nvPr>
            <p:ph idx="1"/>
            <p:extLst>
              <p:ext uri="{D42A27DB-BD31-4B8C-83A1-F6EECF244321}">
                <p14:modId xmlns:p14="http://schemas.microsoft.com/office/powerpoint/2010/main" val="255245175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4056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2850" y="5791845"/>
            <a:ext cx="1943100" cy="1059805"/>
          </a:xfrm>
          <a:prstGeom prst="rect">
            <a:avLst/>
          </a:prstGeom>
        </p:spPr>
      </p:pic>
      <p:sp>
        <p:nvSpPr>
          <p:cNvPr id="2" name="Title 1"/>
          <p:cNvSpPr>
            <a:spLocks noGrp="1"/>
          </p:cNvSpPr>
          <p:nvPr>
            <p:ph type="title"/>
          </p:nvPr>
        </p:nvSpPr>
        <p:spPr>
          <a:xfrm>
            <a:off x="838200" y="365125"/>
            <a:ext cx="10515600" cy="1012825"/>
          </a:xfrm>
        </p:spPr>
        <p:txBody>
          <a:bodyPr>
            <a:normAutofit/>
          </a:bodyPr>
          <a:lstStyle/>
          <a:p>
            <a:r>
              <a:rPr lang="en-US" sz="3200" b="1">
                <a:solidFill>
                  <a:srgbClr val="92D050"/>
                </a:solidFill>
                <a:latin typeface="Calibri"/>
                <a:cs typeface="Calibri"/>
              </a:rPr>
              <a:t>Purpose</a:t>
            </a:r>
            <a:endParaRPr lang="en-US"/>
          </a:p>
        </p:txBody>
      </p:sp>
      <p:graphicFrame>
        <p:nvGraphicFramePr>
          <p:cNvPr id="8" name="Content Placeholder 2">
            <a:extLst>
              <a:ext uri="{FF2B5EF4-FFF2-40B4-BE49-F238E27FC236}">
                <a16:creationId xmlns:a16="http://schemas.microsoft.com/office/drawing/2014/main" id="{8EF3C64E-3C0A-6CA9-5485-E12855E5E1C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6" name="Straight Connector 5"/>
          <p:cNvCxnSpPr/>
          <p:nvPr/>
        </p:nvCxnSpPr>
        <p:spPr>
          <a:xfrm>
            <a:off x="952500" y="1181100"/>
            <a:ext cx="10775950" cy="6350"/>
          </a:xfrm>
          <a:prstGeom prst="line">
            <a:avLst/>
          </a:prstGeom>
          <a:ln w="12700">
            <a:solidFill>
              <a:srgbClr val="8EDF5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0809895"/>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200" y="365125"/>
            <a:ext cx="10515600" cy="1012825"/>
          </a:xfrm>
        </p:spPr>
        <p:txBody>
          <a:bodyPr>
            <a:normAutofit/>
          </a:bodyPr>
          <a:lstStyle/>
          <a:p>
            <a:r>
              <a:rPr lang="en-GB" sz="2800" b="1" i="0">
                <a:solidFill>
                  <a:srgbClr val="86BC25"/>
                </a:solidFill>
                <a:effectLst/>
                <a:latin typeface="Montserrat" panose="00000500000000000000" pitchFamily="2" charset="0"/>
              </a:rPr>
              <a:t>Impact on Organisations: Ideas to Address Challenges</a:t>
            </a:r>
            <a:endParaRPr lang="en-US" sz="8000"/>
          </a:p>
        </p:txBody>
      </p:sp>
      <p:cxnSp>
        <p:nvCxnSpPr>
          <p:cNvPr id="10" name="Straight Connector 9"/>
          <p:cNvCxnSpPr/>
          <p:nvPr/>
        </p:nvCxnSpPr>
        <p:spPr>
          <a:xfrm>
            <a:off x="952500" y="1181100"/>
            <a:ext cx="10775950" cy="6350"/>
          </a:xfrm>
          <a:prstGeom prst="line">
            <a:avLst/>
          </a:prstGeom>
          <a:ln w="12700">
            <a:solidFill>
              <a:srgbClr val="8EDF5C"/>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0F986D1-6698-FA0D-E03D-C12740F6167C}"/>
              </a:ext>
            </a:extLst>
          </p:cNvPr>
          <p:cNvSpPr>
            <a:spLocks noGrp="1"/>
          </p:cNvSpPr>
          <p:nvPr>
            <p:ph idx="1"/>
          </p:nvPr>
        </p:nvSpPr>
        <p:spPr/>
        <p:txBody>
          <a:bodyPr/>
          <a:lstStyle/>
          <a:p>
            <a:r>
              <a:rPr lang="en-GB" b="0" i="0">
                <a:solidFill>
                  <a:srgbClr val="16315A"/>
                </a:solidFill>
                <a:effectLst/>
                <a:latin typeface="-apple-system"/>
              </a:rPr>
              <a:t>Better Connections to local partners and institutions.</a:t>
            </a:r>
          </a:p>
          <a:p>
            <a:r>
              <a:rPr lang="en-GB" b="0" i="0">
                <a:solidFill>
                  <a:srgbClr val="16315A"/>
                </a:solidFill>
                <a:effectLst/>
                <a:latin typeface="-apple-system"/>
              </a:rPr>
              <a:t>Political pressure needs to be applied. Campaigning to save our vital services</a:t>
            </a:r>
          </a:p>
          <a:p>
            <a:r>
              <a:rPr lang="en-GB" b="0" i="0">
                <a:solidFill>
                  <a:srgbClr val="16315A"/>
                </a:solidFill>
                <a:effectLst/>
                <a:latin typeface="-apple-system"/>
              </a:rPr>
              <a:t>Learn from each other, develop case studies to support organisations</a:t>
            </a:r>
          </a:p>
          <a:p>
            <a:r>
              <a:rPr lang="en-GB" b="0" i="0">
                <a:solidFill>
                  <a:srgbClr val="16315A"/>
                </a:solidFill>
                <a:effectLst/>
                <a:latin typeface="-apple-system"/>
              </a:rPr>
              <a:t>increased training for staff to work with escalating numbers of people with mental health challenges, at risk of suicide etc</a:t>
            </a:r>
          </a:p>
          <a:p>
            <a:r>
              <a:rPr lang="en-GB">
                <a:solidFill>
                  <a:srgbClr val="16315A"/>
                </a:solidFill>
                <a:latin typeface="-apple-system"/>
              </a:rPr>
              <a:t>More targeted financial support for vulnerable communities or those on the margins</a:t>
            </a:r>
            <a:endParaRPr lang="en-GB" b="0" i="0">
              <a:solidFill>
                <a:srgbClr val="16315A"/>
              </a:solidFill>
              <a:effectLst/>
              <a:latin typeface="-apple-system"/>
            </a:endParaRPr>
          </a:p>
        </p:txBody>
      </p:sp>
    </p:spTree>
    <p:extLst>
      <p:ext uri="{BB962C8B-B14F-4D97-AF65-F5344CB8AC3E}">
        <p14:creationId xmlns:p14="http://schemas.microsoft.com/office/powerpoint/2010/main" val="1176252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745561"/>
            <a:ext cx="6858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8100" y="0"/>
            <a:ext cx="3200400" cy="1745561"/>
          </a:xfrm>
          <a:prstGeom prst="rect">
            <a:avLst/>
          </a:prstGeom>
        </p:spPr>
      </p:pic>
      <p:sp>
        <p:nvSpPr>
          <p:cNvPr id="6" name="Title 1"/>
          <p:cNvSpPr txBox="1">
            <a:spLocks/>
          </p:cNvSpPr>
          <p:nvPr/>
        </p:nvSpPr>
        <p:spPr>
          <a:xfrm>
            <a:off x="1524000" y="2390931"/>
            <a:ext cx="9144000" cy="19936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latin typeface="Calibri"/>
                <a:ea typeface="Calibri" charset="0"/>
                <a:cs typeface="Calibri"/>
              </a:rPr>
              <a:t>Thank you</a:t>
            </a:r>
          </a:p>
          <a:p>
            <a:r>
              <a:rPr lang="en-US" sz="3200" b="1">
                <a:latin typeface="Calibri"/>
                <a:cs typeface="Calibri"/>
              </a:rPr>
              <a:t>Email</a:t>
            </a:r>
            <a:endParaRPr lang="en-US">
              <a:latin typeface="Calibri Light" panose="020F0302020204030204"/>
              <a:cs typeface="Calibri Light" panose="020F0302020204030204"/>
            </a:endParaRPr>
          </a:p>
          <a:p>
            <a:r>
              <a:rPr lang="en-US" sz="3200" b="1">
                <a:latin typeface="Calibri"/>
                <a:cs typeface="Calibri"/>
                <a:hlinkClick r:id="rId4"/>
              </a:rPr>
              <a:t>www.vac.org.uk</a:t>
            </a:r>
            <a:r>
              <a:rPr lang="en-US" sz="3200" b="1">
                <a:latin typeface="Calibri"/>
                <a:cs typeface="Calibri"/>
              </a:rPr>
              <a:t> </a:t>
            </a:r>
          </a:p>
        </p:txBody>
      </p:sp>
    </p:spTree>
    <p:extLst>
      <p:ext uri="{BB962C8B-B14F-4D97-AF65-F5344CB8AC3E}">
        <p14:creationId xmlns:p14="http://schemas.microsoft.com/office/powerpoint/2010/main" val="250263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1">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3">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55903" y="3399769"/>
            <a:ext cx="10640754" cy="775845"/>
          </a:xfrm>
        </p:spPr>
        <p:txBody>
          <a:bodyPr vert="horz" lIns="91440" tIns="45720" rIns="91440" bIns="45720" rtlCol="0" anchor="b">
            <a:normAutofit/>
          </a:bodyPr>
          <a:lstStyle/>
          <a:p>
            <a:br>
              <a:rPr lang="en-US" sz="2200" b="1" kern="1200">
                <a:solidFill>
                  <a:schemeClr val="tx2"/>
                </a:solidFill>
                <a:latin typeface="+mj-lt"/>
                <a:ea typeface="+mj-ea"/>
                <a:cs typeface="+mj-cs"/>
              </a:rPr>
            </a:br>
            <a:endParaRPr lang="en-US" sz="2200" b="1" kern="1200">
              <a:solidFill>
                <a:schemeClr val="tx2"/>
              </a:solidFill>
              <a:latin typeface="+mj-lt"/>
              <a:ea typeface="+mj-ea"/>
              <a:cs typeface="+mj-cs"/>
            </a:endParaRPr>
          </a:p>
        </p:txBody>
      </p:sp>
      <p:sp>
        <p:nvSpPr>
          <p:cNvPr id="3" name="Subtitle 2"/>
          <p:cNvSpPr>
            <a:spLocks noGrp="1"/>
          </p:cNvSpPr>
          <p:nvPr>
            <p:ph type="subTitle" idx="1"/>
          </p:nvPr>
        </p:nvSpPr>
        <p:spPr>
          <a:xfrm>
            <a:off x="1514121" y="4171528"/>
            <a:ext cx="9163757" cy="450447"/>
          </a:xfrm>
        </p:spPr>
        <p:txBody>
          <a:bodyPr vert="horz" lIns="91440" tIns="45720" rIns="91440" bIns="45720" rtlCol="0" anchor="ctr">
            <a:normAutofit/>
          </a:bodyPr>
          <a:lstStyle/>
          <a:p>
            <a:endParaRPr lang="en-US" sz="2000" kern="1200">
              <a:solidFill>
                <a:schemeClr val="tx2"/>
              </a:solidFill>
              <a:latin typeface="+mn-lt"/>
              <a:ea typeface="+mn-ea"/>
              <a:cs typeface="+mn-cs"/>
            </a:endParaRPr>
          </a:p>
          <a:p>
            <a:endParaRPr lang="en-US" sz="2000" kern="1200">
              <a:solidFill>
                <a:schemeClr val="tx2"/>
              </a:solidFill>
              <a:latin typeface="+mn-lt"/>
              <a:ea typeface="+mn-ea"/>
              <a:cs typeface="+mn-cs"/>
            </a:endParaRPr>
          </a:p>
          <a:p>
            <a:endParaRPr lang="en-US" sz="2000" kern="1200">
              <a:solidFill>
                <a:schemeClr val="tx2"/>
              </a:solidFill>
              <a:latin typeface="+mn-lt"/>
              <a:ea typeface="+mn-ea"/>
              <a:cs typeface="+mn-cs"/>
            </a:endParaRPr>
          </a:p>
          <a:p>
            <a:endParaRPr lang="en-US" sz="2000" kern="1200">
              <a:solidFill>
                <a:schemeClr val="tx2"/>
              </a:solidFill>
              <a:latin typeface="+mn-lt"/>
              <a:ea typeface="+mn-ea"/>
              <a:cs typeface="+mn-cs"/>
            </a:endParaRPr>
          </a:p>
          <a:p>
            <a:endParaRPr lang="en-US" sz="2000" kern="1200">
              <a:solidFill>
                <a:schemeClr val="tx2"/>
              </a:solidFill>
              <a:latin typeface="+mn-lt"/>
              <a:ea typeface="+mn-ea"/>
              <a:cs typeface="+mn-cs"/>
            </a:endParaRPr>
          </a:p>
        </p:txBody>
      </p:sp>
      <p:grpSp>
        <p:nvGrpSpPr>
          <p:cNvPr id="16" name="Group 15">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7" name="Freeform: Shape 16">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0" name="Freeform: Shape 19">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3" name="Freeform: Shape 22">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412750" y="1784350"/>
            <a:ext cx="184731" cy="369332"/>
          </a:xfrm>
          <a:prstGeom prst="rect">
            <a:avLst/>
          </a:prstGeom>
          <a:noFill/>
        </p:spPr>
        <p:txBody>
          <a:bodyPr wrap="none" rtlCol="0">
            <a:spAutoFit/>
          </a:bodyPr>
          <a:lstStyle/>
          <a:p>
            <a:endParaRPr lang="en-US"/>
          </a:p>
        </p:txBody>
      </p:sp>
      <p:sp>
        <p:nvSpPr>
          <p:cNvPr id="7" name="TextBox 6">
            <a:extLst>
              <a:ext uri="{FF2B5EF4-FFF2-40B4-BE49-F238E27FC236}">
                <a16:creationId xmlns:a16="http://schemas.microsoft.com/office/drawing/2014/main" id="{FC08FA40-D150-DC47-C8FE-BE658ADAA914}"/>
              </a:ext>
            </a:extLst>
          </p:cNvPr>
          <p:cNvSpPr txBox="1"/>
          <p:nvPr/>
        </p:nvSpPr>
        <p:spPr>
          <a:xfrm>
            <a:off x="1895492" y="1271931"/>
            <a:ext cx="8361575" cy="3247043"/>
          </a:xfrm>
          <a:prstGeom prst="rect">
            <a:avLst/>
          </a:prstGeom>
          <a:noFill/>
        </p:spPr>
        <p:txBody>
          <a:bodyPr wrap="square" rtlCol="0">
            <a:spAutoFit/>
          </a:bodyPr>
          <a:lstStyle/>
          <a:p>
            <a:pPr algn="ctr">
              <a:spcAft>
                <a:spcPts val="600"/>
              </a:spcAft>
            </a:pPr>
            <a:endParaRPr lang="en-GB" sz="2400" b="1"/>
          </a:p>
          <a:p>
            <a:pPr algn="ctr">
              <a:spcAft>
                <a:spcPts val="600"/>
              </a:spcAft>
            </a:pPr>
            <a:r>
              <a:rPr lang="en-GB" sz="4400" b="1" i="0">
                <a:solidFill>
                  <a:srgbClr val="86BC25"/>
                </a:solidFill>
                <a:effectLst/>
                <a:latin typeface="Montserrat" panose="00000500000000000000" pitchFamily="2" charset="0"/>
              </a:rPr>
              <a:t>Impact of the Cost-of-Living Crisis on Community Organisation’s Ability to Deliver Services</a:t>
            </a:r>
            <a:endParaRPr lang="en-GB" sz="4400" b="1"/>
          </a:p>
        </p:txBody>
      </p:sp>
      <p:pic>
        <p:nvPicPr>
          <p:cNvPr id="5" name="Picture 4">
            <a:extLst>
              <a:ext uri="{FF2B5EF4-FFF2-40B4-BE49-F238E27FC236}">
                <a16:creationId xmlns:a16="http://schemas.microsoft.com/office/drawing/2014/main" id="{5546AB44-82E8-7666-B408-40A577CCF0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700" y="5454197"/>
            <a:ext cx="2602356" cy="1418284"/>
          </a:xfrm>
          <a:prstGeom prst="rect">
            <a:avLst/>
          </a:prstGeom>
        </p:spPr>
      </p:pic>
    </p:spTree>
    <p:extLst>
      <p:ext uri="{BB962C8B-B14F-4D97-AF65-F5344CB8AC3E}">
        <p14:creationId xmlns:p14="http://schemas.microsoft.com/office/powerpoint/2010/main" val="1388362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200" y="365125"/>
            <a:ext cx="10515600" cy="1012825"/>
          </a:xfrm>
        </p:spPr>
        <p:txBody>
          <a:bodyPr>
            <a:normAutofit/>
          </a:bodyPr>
          <a:lstStyle/>
          <a:p>
            <a:r>
              <a:rPr lang="en-GB" sz="2800" b="1" i="0">
                <a:solidFill>
                  <a:srgbClr val="86BC25"/>
                </a:solidFill>
                <a:effectLst/>
                <a:latin typeface="Montserrat" panose="00000500000000000000" pitchFamily="2" charset="0"/>
              </a:rPr>
              <a:t>Impact on Service Delivery – Demand for Services</a:t>
            </a:r>
            <a:endParaRPr lang="en-US" sz="8000"/>
          </a:p>
        </p:txBody>
      </p:sp>
      <p:cxnSp>
        <p:nvCxnSpPr>
          <p:cNvPr id="10" name="Straight Connector 9"/>
          <p:cNvCxnSpPr/>
          <p:nvPr/>
        </p:nvCxnSpPr>
        <p:spPr>
          <a:xfrm>
            <a:off x="952500" y="1181100"/>
            <a:ext cx="10775950" cy="6350"/>
          </a:xfrm>
          <a:prstGeom prst="line">
            <a:avLst/>
          </a:prstGeom>
          <a:ln w="12700">
            <a:solidFill>
              <a:srgbClr val="8EDF5C"/>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E9645292-0462-9BB9-626F-F5AEBF60019E}"/>
              </a:ext>
            </a:extLst>
          </p:cNvPr>
          <p:cNvPicPr>
            <a:picLocks noChangeAspect="1"/>
          </p:cNvPicPr>
          <p:nvPr/>
        </p:nvPicPr>
        <p:blipFill>
          <a:blip r:embed="rId3"/>
          <a:stretch>
            <a:fillRect/>
          </a:stretch>
        </p:blipFill>
        <p:spPr>
          <a:xfrm>
            <a:off x="952500" y="1480640"/>
            <a:ext cx="9078604" cy="4949205"/>
          </a:xfrm>
          <a:prstGeom prst="rect">
            <a:avLst/>
          </a:prstGeom>
        </p:spPr>
      </p:pic>
    </p:spTree>
    <p:extLst>
      <p:ext uri="{BB962C8B-B14F-4D97-AF65-F5344CB8AC3E}">
        <p14:creationId xmlns:p14="http://schemas.microsoft.com/office/powerpoint/2010/main" val="1903640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200" y="365125"/>
            <a:ext cx="10515600" cy="1012825"/>
          </a:xfrm>
        </p:spPr>
        <p:txBody>
          <a:bodyPr>
            <a:normAutofit/>
          </a:bodyPr>
          <a:lstStyle/>
          <a:p>
            <a:r>
              <a:rPr lang="en-GB" sz="2800" b="1" i="0">
                <a:solidFill>
                  <a:srgbClr val="86BC25"/>
                </a:solidFill>
                <a:effectLst/>
                <a:latin typeface="Montserrat" panose="00000500000000000000" pitchFamily="2" charset="0"/>
              </a:rPr>
              <a:t>Impact on Service Delivery – Increase in Demand</a:t>
            </a:r>
            <a:endParaRPr lang="en-US" sz="8000"/>
          </a:p>
        </p:txBody>
      </p:sp>
      <p:cxnSp>
        <p:nvCxnSpPr>
          <p:cNvPr id="10" name="Straight Connector 9"/>
          <p:cNvCxnSpPr/>
          <p:nvPr/>
        </p:nvCxnSpPr>
        <p:spPr>
          <a:xfrm>
            <a:off x="952500" y="1181100"/>
            <a:ext cx="10775950" cy="6350"/>
          </a:xfrm>
          <a:prstGeom prst="line">
            <a:avLst/>
          </a:prstGeom>
          <a:ln w="12700">
            <a:solidFill>
              <a:srgbClr val="8EDF5C"/>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482F06F-0271-7F5D-5ED2-47DC481E52D6}"/>
              </a:ext>
            </a:extLst>
          </p:cNvPr>
          <p:cNvPicPr>
            <a:picLocks noChangeAspect="1"/>
          </p:cNvPicPr>
          <p:nvPr/>
        </p:nvPicPr>
        <p:blipFill>
          <a:blip r:embed="rId3"/>
          <a:stretch>
            <a:fillRect/>
          </a:stretch>
        </p:blipFill>
        <p:spPr>
          <a:xfrm>
            <a:off x="952499" y="1601258"/>
            <a:ext cx="8784167" cy="4972732"/>
          </a:xfrm>
          <a:prstGeom prst="rect">
            <a:avLst/>
          </a:prstGeom>
        </p:spPr>
      </p:pic>
    </p:spTree>
    <p:extLst>
      <p:ext uri="{BB962C8B-B14F-4D97-AF65-F5344CB8AC3E}">
        <p14:creationId xmlns:p14="http://schemas.microsoft.com/office/powerpoint/2010/main" val="1357290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200" y="365125"/>
            <a:ext cx="10515600" cy="1012825"/>
          </a:xfrm>
        </p:spPr>
        <p:txBody>
          <a:bodyPr>
            <a:normAutofit/>
          </a:bodyPr>
          <a:lstStyle/>
          <a:p>
            <a:r>
              <a:rPr lang="en-GB" sz="2800" b="1" i="0">
                <a:solidFill>
                  <a:srgbClr val="86BC25"/>
                </a:solidFill>
                <a:effectLst/>
                <a:latin typeface="Montserrat" panose="00000500000000000000" pitchFamily="2" charset="0"/>
              </a:rPr>
              <a:t>Impact on Service Delivery – Demand Management</a:t>
            </a:r>
            <a:endParaRPr lang="en-US" sz="8000"/>
          </a:p>
        </p:txBody>
      </p:sp>
      <p:cxnSp>
        <p:nvCxnSpPr>
          <p:cNvPr id="10" name="Straight Connector 9"/>
          <p:cNvCxnSpPr/>
          <p:nvPr/>
        </p:nvCxnSpPr>
        <p:spPr>
          <a:xfrm>
            <a:off x="952500" y="1181100"/>
            <a:ext cx="10775950" cy="6350"/>
          </a:xfrm>
          <a:prstGeom prst="line">
            <a:avLst/>
          </a:prstGeom>
          <a:ln w="12700">
            <a:solidFill>
              <a:srgbClr val="8EDF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D5E605E-3792-8214-8B39-FCB205AE7710}"/>
              </a:ext>
            </a:extLst>
          </p:cNvPr>
          <p:cNvPicPr>
            <a:picLocks noChangeAspect="1"/>
          </p:cNvPicPr>
          <p:nvPr/>
        </p:nvPicPr>
        <p:blipFill>
          <a:blip r:embed="rId3"/>
          <a:stretch>
            <a:fillRect/>
          </a:stretch>
        </p:blipFill>
        <p:spPr>
          <a:xfrm>
            <a:off x="952500" y="1377949"/>
            <a:ext cx="10775950" cy="5009871"/>
          </a:xfrm>
          <a:prstGeom prst="rect">
            <a:avLst/>
          </a:prstGeom>
        </p:spPr>
      </p:pic>
    </p:spTree>
    <p:extLst>
      <p:ext uri="{BB962C8B-B14F-4D97-AF65-F5344CB8AC3E}">
        <p14:creationId xmlns:p14="http://schemas.microsoft.com/office/powerpoint/2010/main" val="2759326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200" y="365125"/>
            <a:ext cx="10515600" cy="1012825"/>
          </a:xfrm>
        </p:spPr>
        <p:txBody>
          <a:bodyPr>
            <a:normAutofit/>
          </a:bodyPr>
          <a:lstStyle/>
          <a:p>
            <a:r>
              <a:rPr lang="en-GB" sz="2800" b="1" i="0">
                <a:solidFill>
                  <a:srgbClr val="86BC25"/>
                </a:solidFill>
                <a:effectLst/>
                <a:latin typeface="Montserrat" panose="00000500000000000000" pitchFamily="2" charset="0"/>
              </a:rPr>
              <a:t>Impact </a:t>
            </a:r>
            <a:r>
              <a:rPr lang="en-GB" sz="2800" b="1">
                <a:solidFill>
                  <a:srgbClr val="86BC25"/>
                </a:solidFill>
                <a:latin typeface="Montserrat" panose="00000500000000000000" pitchFamily="2" charset="0"/>
              </a:rPr>
              <a:t>on Ability to Deliver Services</a:t>
            </a:r>
            <a:r>
              <a:rPr lang="en-GB" sz="2800" b="1" i="0">
                <a:solidFill>
                  <a:srgbClr val="86BC25"/>
                </a:solidFill>
                <a:effectLst/>
                <a:latin typeface="Montserrat" panose="00000500000000000000" pitchFamily="2" charset="0"/>
              </a:rPr>
              <a:t>– Key Themes</a:t>
            </a:r>
            <a:endParaRPr lang="en-US" sz="8000"/>
          </a:p>
        </p:txBody>
      </p:sp>
      <p:cxnSp>
        <p:nvCxnSpPr>
          <p:cNvPr id="10" name="Straight Connector 9"/>
          <p:cNvCxnSpPr/>
          <p:nvPr/>
        </p:nvCxnSpPr>
        <p:spPr>
          <a:xfrm>
            <a:off x="952500" y="1181100"/>
            <a:ext cx="10775950" cy="6350"/>
          </a:xfrm>
          <a:prstGeom prst="line">
            <a:avLst/>
          </a:prstGeom>
          <a:ln w="12700">
            <a:solidFill>
              <a:srgbClr val="8EDF5C"/>
            </a:solidFill>
          </a:ln>
        </p:spPr>
        <p:style>
          <a:lnRef idx="1">
            <a:schemeClr val="accent1"/>
          </a:lnRef>
          <a:fillRef idx="0">
            <a:schemeClr val="accent1"/>
          </a:fillRef>
          <a:effectRef idx="0">
            <a:schemeClr val="accent1"/>
          </a:effectRef>
          <a:fontRef idx="minor">
            <a:schemeClr val="tx1"/>
          </a:fontRef>
        </p:style>
      </p:cxnSp>
      <p:graphicFrame>
        <p:nvGraphicFramePr>
          <p:cNvPr id="18" name="Content Placeholder 2">
            <a:extLst>
              <a:ext uri="{FF2B5EF4-FFF2-40B4-BE49-F238E27FC236}">
                <a16:creationId xmlns:a16="http://schemas.microsoft.com/office/drawing/2014/main" id="{F5935BC4-1C9E-47F6-8E75-D7A31FC5EE0E}"/>
              </a:ext>
            </a:extLst>
          </p:cNvPr>
          <p:cNvGraphicFramePr>
            <a:graphicFrameLocks noGrp="1"/>
          </p:cNvGraphicFramePr>
          <p:nvPr>
            <p:ph idx="1"/>
            <p:extLst>
              <p:ext uri="{D42A27DB-BD31-4B8C-83A1-F6EECF244321}">
                <p14:modId xmlns:p14="http://schemas.microsoft.com/office/powerpoint/2010/main" val="1588350017"/>
              </p:ext>
            </p:extLst>
          </p:nvPr>
        </p:nvGraphicFramePr>
        <p:xfrm>
          <a:off x="838200" y="1825625"/>
          <a:ext cx="10890250" cy="4660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3066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200" y="365125"/>
            <a:ext cx="10515600" cy="1012825"/>
          </a:xfrm>
        </p:spPr>
        <p:txBody>
          <a:bodyPr>
            <a:normAutofit/>
          </a:bodyPr>
          <a:lstStyle/>
          <a:p>
            <a:r>
              <a:rPr lang="en-GB" sz="2800" b="1" i="0">
                <a:solidFill>
                  <a:srgbClr val="86BC25"/>
                </a:solidFill>
                <a:effectLst/>
                <a:latin typeface="Montserrat" panose="00000500000000000000" pitchFamily="2" charset="0"/>
              </a:rPr>
              <a:t>Impact </a:t>
            </a:r>
            <a:r>
              <a:rPr lang="en-GB" sz="2800" b="1">
                <a:solidFill>
                  <a:srgbClr val="86BC25"/>
                </a:solidFill>
                <a:latin typeface="Montserrat" panose="00000500000000000000" pitchFamily="2" charset="0"/>
              </a:rPr>
              <a:t>on Ability to Deliver Services: Issues Reported </a:t>
            </a:r>
            <a:endParaRPr lang="en-US" sz="2800"/>
          </a:p>
        </p:txBody>
      </p:sp>
      <p:cxnSp>
        <p:nvCxnSpPr>
          <p:cNvPr id="10" name="Straight Connector 9"/>
          <p:cNvCxnSpPr/>
          <p:nvPr/>
        </p:nvCxnSpPr>
        <p:spPr>
          <a:xfrm>
            <a:off x="952500" y="1181100"/>
            <a:ext cx="10775950" cy="6350"/>
          </a:xfrm>
          <a:prstGeom prst="line">
            <a:avLst/>
          </a:prstGeom>
          <a:ln w="12700">
            <a:solidFill>
              <a:srgbClr val="8EDF5C"/>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7FD12DF-C41C-DBF2-0ECF-20F9B641D67C}"/>
              </a:ext>
            </a:extLst>
          </p:cNvPr>
          <p:cNvPicPr>
            <a:picLocks noChangeAspect="1"/>
          </p:cNvPicPr>
          <p:nvPr/>
        </p:nvPicPr>
        <p:blipFill>
          <a:blip r:embed="rId3"/>
          <a:stretch>
            <a:fillRect/>
          </a:stretch>
        </p:blipFill>
        <p:spPr>
          <a:xfrm>
            <a:off x="962024" y="1377950"/>
            <a:ext cx="10833503" cy="4753476"/>
          </a:xfrm>
          <a:prstGeom prst="rect">
            <a:avLst/>
          </a:prstGeom>
        </p:spPr>
      </p:pic>
    </p:spTree>
    <p:extLst>
      <p:ext uri="{BB962C8B-B14F-4D97-AF65-F5344CB8AC3E}">
        <p14:creationId xmlns:p14="http://schemas.microsoft.com/office/powerpoint/2010/main" val="2253256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200" y="365125"/>
            <a:ext cx="10515600" cy="1012825"/>
          </a:xfrm>
        </p:spPr>
        <p:txBody>
          <a:bodyPr>
            <a:normAutofit/>
          </a:bodyPr>
          <a:lstStyle/>
          <a:p>
            <a:r>
              <a:rPr lang="en-GB" sz="2800" b="1" i="0">
                <a:solidFill>
                  <a:srgbClr val="86BC25"/>
                </a:solidFill>
                <a:effectLst/>
                <a:latin typeface="Montserrat" panose="00000500000000000000" pitchFamily="2" charset="0"/>
              </a:rPr>
              <a:t>Change in Issues Reported since the Crisis and how this Differs from the Pandemic</a:t>
            </a:r>
            <a:endParaRPr lang="en-US" sz="8000"/>
          </a:p>
        </p:txBody>
      </p:sp>
      <p:cxnSp>
        <p:nvCxnSpPr>
          <p:cNvPr id="10" name="Straight Connector 9"/>
          <p:cNvCxnSpPr/>
          <p:nvPr/>
        </p:nvCxnSpPr>
        <p:spPr>
          <a:xfrm>
            <a:off x="952500" y="1181100"/>
            <a:ext cx="10775950" cy="6350"/>
          </a:xfrm>
          <a:prstGeom prst="line">
            <a:avLst/>
          </a:prstGeom>
          <a:ln w="12700">
            <a:solidFill>
              <a:srgbClr val="8EDF5C"/>
            </a:solidFill>
          </a:ln>
        </p:spPr>
        <p:style>
          <a:lnRef idx="1">
            <a:schemeClr val="accent1"/>
          </a:lnRef>
          <a:fillRef idx="0">
            <a:schemeClr val="accent1"/>
          </a:fillRef>
          <a:effectRef idx="0">
            <a:schemeClr val="accent1"/>
          </a:effectRef>
          <a:fontRef idx="minor">
            <a:schemeClr val="tx1"/>
          </a:fontRef>
        </p:style>
      </p:cxnSp>
      <p:graphicFrame>
        <p:nvGraphicFramePr>
          <p:cNvPr id="12" name="Content Placeholder 2">
            <a:extLst>
              <a:ext uri="{FF2B5EF4-FFF2-40B4-BE49-F238E27FC236}">
                <a16:creationId xmlns:a16="http://schemas.microsoft.com/office/drawing/2014/main" id="{CCACC773-4122-3106-82F1-B1D7C4AE685F}"/>
              </a:ext>
            </a:extLst>
          </p:cNvPr>
          <p:cNvGraphicFramePr>
            <a:graphicFrameLocks noGrp="1"/>
          </p:cNvGraphicFramePr>
          <p:nvPr>
            <p:ph idx="1"/>
            <p:extLst>
              <p:ext uri="{D42A27DB-BD31-4B8C-83A1-F6EECF244321}">
                <p14:modId xmlns:p14="http://schemas.microsoft.com/office/powerpoint/2010/main" val="40324742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3485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84b33044-6c14-4f60-9bd5-bbb1516d67f8" xsi:nil="true"/>
    <_ip_UnifiedCompliancePolicyProperties xmlns="http://schemas.microsoft.com/sharepoint/v3" xsi:nil="true"/>
    <lcf76f155ced4ddcb4097134ff3c332f xmlns="c4cc709f-c984-4546-98d1-c6115b94041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E6226DD6EAB440A95E065492CA2812" ma:contentTypeVersion="18" ma:contentTypeDescription="Create a new document." ma:contentTypeScope="" ma:versionID="987a5a919904c22f1f72ebd206e902c6">
  <xsd:schema xmlns:xsd="http://www.w3.org/2001/XMLSchema" xmlns:xs="http://www.w3.org/2001/XMLSchema" xmlns:p="http://schemas.microsoft.com/office/2006/metadata/properties" xmlns:ns1="http://schemas.microsoft.com/sharepoint/v3" xmlns:ns2="c4cc709f-c984-4546-98d1-c6115b940415" xmlns:ns3="84b33044-6c14-4f60-9bd5-bbb1516d67f8" targetNamespace="http://schemas.microsoft.com/office/2006/metadata/properties" ma:root="true" ma:fieldsID="6e60da5daf4544eacc7b0856624aa128" ns1:_="" ns2:_="" ns3:_="">
    <xsd:import namespace="http://schemas.microsoft.com/sharepoint/v3"/>
    <xsd:import namespace="c4cc709f-c984-4546-98d1-c6115b940415"/>
    <xsd:import namespace="84b33044-6c14-4f60-9bd5-bbb1516d67f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cc709f-c984-4546-98d1-c6115b9404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3bd58533-022b-4e70-9e06-de9df025624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4b33044-6c14-4f60-9bd5-bbb1516d67f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72f70313-8043-4c96-a3cf-b5debabdd5fb}" ma:internalName="TaxCatchAll" ma:showField="CatchAllData" ma:web="84b33044-6c14-4f60-9bd5-bbb1516d67f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D24E50-1F8C-4705-8B92-7F91DB352DC6}">
  <ds:schemaRefs>
    <ds:schemaRef ds:uri="http://schemas.microsoft.com/sharepoint/v3/contenttype/forms"/>
  </ds:schemaRefs>
</ds:datastoreItem>
</file>

<file path=customXml/itemProps2.xml><?xml version="1.0" encoding="utf-8"?>
<ds:datastoreItem xmlns:ds="http://schemas.openxmlformats.org/officeDocument/2006/customXml" ds:itemID="{D60AB00B-B84B-4D3B-8474-4535C2802874}">
  <ds:schemaRefs>
    <ds:schemaRef ds:uri="84b33044-6c14-4f60-9bd5-bbb1516d67f8"/>
    <ds:schemaRef ds:uri="c4cc709f-c984-4546-98d1-c6115b940415"/>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117D2BD4-779C-46E2-930D-9181230E98D3}">
  <ds:schemaRefs>
    <ds:schemaRef ds:uri="84b33044-6c14-4f60-9bd5-bbb1516d67f8"/>
    <ds:schemaRef ds:uri="c4cc709f-c984-4546-98d1-c6115b9404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1735</Words>
  <Application>Microsoft Office PowerPoint</Application>
  <PresentationFormat>Widescreen</PresentationFormat>
  <Paragraphs>148</Paragraphs>
  <Slides>21</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-apple-system</vt:lpstr>
      <vt:lpstr>Arial</vt:lpstr>
      <vt:lpstr>Calibri</vt:lpstr>
      <vt:lpstr>Calibri Light</vt:lpstr>
      <vt:lpstr>Montserrat</vt:lpstr>
      <vt:lpstr>Roboto</vt:lpstr>
      <vt:lpstr>Office Theme</vt:lpstr>
      <vt:lpstr> </vt:lpstr>
      <vt:lpstr>Purpose</vt:lpstr>
      <vt:lpstr> </vt:lpstr>
      <vt:lpstr>Impact on Service Delivery – Demand for Services</vt:lpstr>
      <vt:lpstr>Impact on Service Delivery – Increase in Demand</vt:lpstr>
      <vt:lpstr>Impact on Service Delivery – Demand Management</vt:lpstr>
      <vt:lpstr>Impact on Ability to Deliver Services– Key Themes</vt:lpstr>
      <vt:lpstr>Impact on Ability to Deliver Services: Issues Reported </vt:lpstr>
      <vt:lpstr>Change in Issues Reported since the Crisis and how this Differs from the Pandemic</vt:lpstr>
      <vt:lpstr>Services being Setup Specifically for Crisis</vt:lpstr>
      <vt:lpstr>Plans to Help Mitigate Impact of Cost of Living Crisis</vt:lpstr>
      <vt:lpstr>Resources Needed to Deliver Services</vt:lpstr>
      <vt:lpstr> </vt:lpstr>
      <vt:lpstr>Impact on Organisations:  Organisational Concerns</vt:lpstr>
      <vt:lpstr>Board and Managerial Response to Address Concerns</vt:lpstr>
      <vt:lpstr>Impact on Organisations: Projected Budget 2022-23</vt:lpstr>
      <vt:lpstr>Impact on Organisations: Financial Security</vt:lpstr>
      <vt:lpstr>Impact on Organisations: Financial Measures for Staff</vt:lpstr>
      <vt:lpstr>Impact on Organisations: Support Needed</vt:lpstr>
      <vt:lpstr>Impact on Organisations: Ideas to Address Challenges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title</dc:title>
  <dc:creator>Microsoft Office User</dc:creator>
  <cp:lastModifiedBy>Alex Charles</cp:lastModifiedBy>
  <cp:revision>2</cp:revision>
  <dcterms:created xsi:type="dcterms:W3CDTF">2021-07-13T10:46:29Z</dcterms:created>
  <dcterms:modified xsi:type="dcterms:W3CDTF">2022-12-06T16:45:55Z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0x010100ABE6226DD6EAB440A95E065492CA2812</vt:lpwstr>
  </property>
  <property fmtid="{D5CDD505-2E9C-101B-9397-08002B2CF9AE}" pid="3" name="MediaServiceImageTags">
    <vt:lpwstr/>
  </property>
</Properties>
</file>